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removePersonalInfoOnSave="1" saveSubsetFonts="1">
  <p:sldMasterIdLst>
    <p:sldMasterId id="2147483706" r:id="rId1"/>
    <p:sldMasterId id="2147483720" r:id="rId2"/>
  </p:sldMasterIdLst>
  <p:notesMasterIdLst>
    <p:notesMasterId r:id="rId269"/>
  </p:notesMasterIdLst>
  <p:handoutMasterIdLst>
    <p:handoutMasterId r:id="rId270"/>
  </p:handoutMasterIdLst>
  <p:sldIdLst>
    <p:sldId id="2153" r:id="rId3"/>
    <p:sldId id="2371" r:id="rId4"/>
    <p:sldId id="2409" r:id="rId5"/>
    <p:sldId id="2413" r:id="rId6"/>
    <p:sldId id="2412" r:id="rId7"/>
    <p:sldId id="2414" r:id="rId8"/>
    <p:sldId id="2566" r:id="rId9"/>
    <p:sldId id="2686" r:id="rId10"/>
    <p:sldId id="2580" r:id="rId11"/>
    <p:sldId id="2415" r:id="rId12"/>
    <p:sldId id="2419" r:id="rId13"/>
    <p:sldId id="3185" r:id="rId14"/>
    <p:sldId id="2584" r:id="rId15"/>
    <p:sldId id="2417" r:id="rId16"/>
    <p:sldId id="3084" r:id="rId17"/>
    <p:sldId id="2416" r:id="rId18"/>
    <p:sldId id="2421" r:id="rId19"/>
    <p:sldId id="2576" r:id="rId20"/>
    <p:sldId id="2424" r:id="rId21"/>
    <p:sldId id="2423" r:id="rId22"/>
    <p:sldId id="2425" r:id="rId23"/>
    <p:sldId id="2430" r:id="rId24"/>
    <p:sldId id="2574" r:id="rId25"/>
    <p:sldId id="2433" r:id="rId26"/>
    <p:sldId id="2450" r:id="rId27"/>
    <p:sldId id="2888" r:id="rId28"/>
    <p:sldId id="2889" r:id="rId29"/>
    <p:sldId id="2568" r:id="rId30"/>
    <p:sldId id="2431" r:id="rId31"/>
    <p:sldId id="2569" r:id="rId32"/>
    <p:sldId id="2438" r:id="rId33"/>
    <p:sldId id="2571" r:id="rId34"/>
    <p:sldId id="2573" r:id="rId35"/>
    <p:sldId id="2434" r:id="rId36"/>
    <p:sldId id="2452" r:id="rId37"/>
    <p:sldId id="2453" r:id="rId38"/>
    <p:sldId id="2704" r:id="rId39"/>
    <p:sldId id="2705" r:id="rId40"/>
    <p:sldId id="2737" r:id="rId41"/>
    <p:sldId id="2688" r:id="rId42"/>
    <p:sldId id="2731" r:id="rId43"/>
    <p:sldId id="2730" r:id="rId44"/>
    <p:sldId id="2729" r:id="rId45"/>
    <p:sldId id="2689" r:id="rId46"/>
    <p:sldId id="2690" r:id="rId47"/>
    <p:sldId id="2691" r:id="rId48"/>
    <p:sldId id="2408" r:id="rId49"/>
    <p:sldId id="2708" r:id="rId50"/>
    <p:sldId id="2710" r:id="rId51"/>
    <p:sldId id="2711" r:id="rId52"/>
    <p:sldId id="2712" r:id="rId53"/>
    <p:sldId id="2713" r:id="rId54"/>
    <p:sldId id="2714" r:id="rId55"/>
    <p:sldId id="2715" r:id="rId56"/>
    <p:sldId id="2716" r:id="rId57"/>
    <p:sldId id="2717" r:id="rId58"/>
    <p:sldId id="2979" r:id="rId59"/>
    <p:sldId id="2407" r:id="rId60"/>
    <p:sldId id="2469" r:id="rId61"/>
    <p:sldId id="3085" r:id="rId62"/>
    <p:sldId id="2894" r:id="rId63"/>
    <p:sldId id="3086" r:id="rId64"/>
    <p:sldId id="2895" r:id="rId65"/>
    <p:sldId id="3087" r:id="rId66"/>
    <p:sldId id="2896" r:id="rId67"/>
    <p:sldId id="2897" r:id="rId68"/>
    <p:sldId id="2898" r:id="rId69"/>
    <p:sldId id="2899" r:id="rId70"/>
    <p:sldId id="2900" r:id="rId71"/>
    <p:sldId id="2980" r:id="rId72"/>
    <p:sldId id="2901" r:id="rId73"/>
    <p:sldId id="2902" r:id="rId74"/>
    <p:sldId id="2988" r:id="rId75"/>
    <p:sldId id="2619" r:id="rId76"/>
    <p:sldId id="2989" r:id="rId77"/>
    <p:sldId id="2748" r:id="rId78"/>
    <p:sldId id="2475" r:id="rId79"/>
    <p:sldId id="2476" r:id="rId80"/>
    <p:sldId id="2477" r:id="rId81"/>
    <p:sldId id="2752" r:id="rId82"/>
    <p:sldId id="2757" r:id="rId83"/>
    <p:sldId id="2479" r:id="rId84"/>
    <p:sldId id="3119" r:id="rId85"/>
    <p:sldId id="3120" r:id="rId86"/>
    <p:sldId id="3121" r:id="rId87"/>
    <p:sldId id="3122" r:id="rId88"/>
    <p:sldId id="3123" r:id="rId89"/>
    <p:sldId id="2502" r:id="rId90"/>
    <p:sldId id="3095" r:id="rId91"/>
    <p:sldId id="3096" r:id="rId92"/>
    <p:sldId id="3097" r:id="rId93"/>
    <p:sldId id="3098" r:id="rId94"/>
    <p:sldId id="3099" r:id="rId95"/>
    <p:sldId id="3101" r:id="rId96"/>
    <p:sldId id="3102" r:id="rId97"/>
    <p:sldId id="3117" r:id="rId98"/>
    <p:sldId id="3104" r:id="rId99"/>
    <p:sldId id="3105" r:id="rId100"/>
    <p:sldId id="3106" r:id="rId101"/>
    <p:sldId id="3107" r:id="rId102"/>
    <p:sldId id="3108" r:id="rId103"/>
    <p:sldId id="3109" r:id="rId104"/>
    <p:sldId id="3191" r:id="rId105"/>
    <p:sldId id="3111" r:id="rId106"/>
    <p:sldId id="3112" r:id="rId107"/>
    <p:sldId id="3113" r:id="rId108"/>
    <p:sldId id="3114" r:id="rId109"/>
    <p:sldId id="3115" r:id="rId110"/>
    <p:sldId id="3116" r:id="rId111"/>
    <p:sldId id="3012" r:id="rId112"/>
    <p:sldId id="3013" r:id="rId113"/>
    <p:sldId id="3014" r:id="rId114"/>
    <p:sldId id="3015" r:id="rId115"/>
    <p:sldId id="3016" r:id="rId116"/>
    <p:sldId id="2922" r:id="rId117"/>
    <p:sldId id="3131" r:id="rId118"/>
    <p:sldId id="3134" r:id="rId119"/>
    <p:sldId id="3135" r:id="rId120"/>
    <p:sldId id="3136" r:id="rId121"/>
    <p:sldId id="2459" r:id="rId122"/>
    <p:sldId id="3017" r:id="rId123"/>
    <p:sldId id="2641" r:id="rId124"/>
    <p:sldId id="2458" r:id="rId125"/>
    <p:sldId id="3129" r:id="rId126"/>
    <p:sldId id="2642" r:id="rId127"/>
    <p:sldId id="2485" r:id="rId128"/>
    <p:sldId id="2484" r:id="rId129"/>
    <p:sldId id="2483" r:id="rId130"/>
    <p:sldId id="2492" r:id="rId131"/>
    <p:sldId id="2491" r:id="rId132"/>
    <p:sldId id="2489" r:id="rId133"/>
    <p:sldId id="2493" r:id="rId134"/>
    <p:sldId id="3130" r:id="rId135"/>
    <p:sldId id="3133" r:id="rId136"/>
    <p:sldId id="2406" r:id="rId137"/>
    <p:sldId id="2517" r:id="rId138"/>
    <p:sldId id="2515" r:id="rId139"/>
    <p:sldId id="2646" r:id="rId140"/>
    <p:sldId id="2645" r:id="rId141"/>
    <p:sldId id="2780" r:id="rId142"/>
    <p:sldId id="2405" r:id="rId143"/>
    <p:sldId id="2519" r:id="rId144"/>
    <p:sldId id="2523" r:id="rId145"/>
    <p:sldId id="2648" r:id="rId146"/>
    <p:sldId id="2647" r:id="rId147"/>
    <p:sldId id="2649" r:id="rId148"/>
    <p:sldId id="3018" r:id="rId149"/>
    <p:sldId id="2521" r:id="rId150"/>
    <p:sldId id="2520" r:id="rId151"/>
    <p:sldId id="2650" r:id="rId152"/>
    <p:sldId id="2931" r:id="rId153"/>
    <p:sldId id="2537" r:id="rId154"/>
    <p:sldId id="3137" r:id="rId155"/>
    <p:sldId id="3141" r:id="rId156"/>
    <p:sldId id="3143" r:id="rId157"/>
    <p:sldId id="3144" r:id="rId158"/>
    <p:sldId id="3145" r:id="rId159"/>
    <p:sldId id="2651" r:id="rId160"/>
    <p:sldId id="2535" r:id="rId161"/>
    <p:sldId id="2536" r:id="rId162"/>
    <p:sldId id="2531" r:id="rId163"/>
    <p:sldId id="2532" r:id="rId164"/>
    <p:sldId id="2529" r:id="rId165"/>
    <p:sldId id="3046" r:id="rId166"/>
    <p:sldId id="3047" r:id="rId167"/>
    <p:sldId id="2530" r:id="rId168"/>
    <p:sldId id="3024" r:id="rId169"/>
    <p:sldId id="3021" r:id="rId170"/>
    <p:sldId id="3023" r:id="rId171"/>
    <p:sldId id="3026" r:id="rId172"/>
    <p:sldId id="3027" r:id="rId173"/>
    <p:sldId id="3158" r:id="rId174"/>
    <p:sldId id="3153" r:id="rId175"/>
    <p:sldId id="3155" r:id="rId176"/>
    <p:sldId id="3156" r:id="rId177"/>
    <p:sldId id="3157" r:id="rId178"/>
    <p:sldId id="2933" r:id="rId179"/>
    <p:sldId id="3057" r:id="rId180"/>
    <p:sldId id="2858" r:id="rId181"/>
    <p:sldId id="3044" r:id="rId182"/>
    <p:sldId id="3049" r:id="rId183"/>
    <p:sldId id="3043" r:id="rId184"/>
    <p:sldId id="2865" r:id="rId185"/>
    <p:sldId id="2866" r:id="rId186"/>
    <p:sldId id="2867" r:id="rId187"/>
    <p:sldId id="2868" r:id="rId188"/>
    <p:sldId id="2869" r:id="rId189"/>
    <p:sldId id="3159" r:id="rId190"/>
    <p:sldId id="3161" r:id="rId191"/>
    <p:sldId id="2870" r:id="rId192"/>
    <p:sldId id="2871" r:id="rId193"/>
    <p:sldId id="2872" r:id="rId194"/>
    <p:sldId id="2873" r:id="rId195"/>
    <p:sldId id="2874" r:id="rId196"/>
    <p:sldId id="2875" r:id="rId197"/>
    <p:sldId id="2876" r:id="rId198"/>
    <p:sldId id="2877" r:id="rId199"/>
    <p:sldId id="2878" r:id="rId200"/>
    <p:sldId id="3030" r:id="rId201"/>
    <p:sldId id="3171" r:id="rId202"/>
    <p:sldId id="3170" r:id="rId203"/>
    <p:sldId id="3169" r:id="rId204"/>
    <p:sldId id="3166" r:id="rId205"/>
    <p:sldId id="3167" r:id="rId206"/>
    <p:sldId id="3168" r:id="rId207"/>
    <p:sldId id="3162" r:id="rId208"/>
    <p:sldId id="3164" r:id="rId209"/>
    <p:sldId id="3165" r:id="rId210"/>
    <p:sldId id="3034" r:id="rId211"/>
    <p:sldId id="2802" r:id="rId212"/>
    <p:sldId id="2807" r:id="rId213"/>
    <p:sldId id="2808" r:id="rId214"/>
    <p:sldId id="2809" r:id="rId215"/>
    <p:sldId id="2810" r:id="rId216"/>
    <p:sldId id="3056" r:id="rId217"/>
    <p:sldId id="2811" r:id="rId218"/>
    <p:sldId id="2812" r:id="rId219"/>
    <p:sldId id="3176" r:id="rId220"/>
    <p:sldId id="2813" r:id="rId221"/>
    <p:sldId id="2814" r:id="rId222"/>
    <p:sldId id="2815" r:id="rId223"/>
    <p:sldId id="2816" r:id="rId224"/>
    <p:sldId id="2817" r:id="rId225"/>
    <p:sldId id="2818" r:id="rId226"/>
    <p:sldId id="2819" r:id="rId227"/>
    <p:sldId id="3181" r:id="rId228"/>
    <p:sldId id="3182" r:id="rId229"/>
    <p:sldId id="3183" r:id="rId230"/>
    <p:sldId id="3184" r:id="rId231"/>
    <p:sldId id="2935" r:id="rId232"/>
    <p:sldId id="2936" r:id="rId233"/>
    <p:sldId id="3179" r:id="rId234"/>
    <p:sldId id="3180" r:id="rId235"/>
    <p:sldId id="2937" r:id="rId236"/>
    <p:sldId id="2938" r:id="rId237"/>
    <p:sldId id="2939" r:id="rId238"/>
    <p:sldId id="2940" r:id="rId239"/>
    <p:sldId id="2941" r:id="rId240"/>
    <p:sldId id="2942" r:id="rId241"/>
    <p:sldId id="2943" r:id="rId242"/>
    <p:sldId id="3177" r:id="rId243"/>
    <p:sldId id="3178" r:id="rId244"/>
    <p:sldId id="2946" r:id="rId245"/>
    <p:sldId id="2947" r:id="rId246"/>
    <p:sldId id="2948" r:id="rId247"/>
    <p:sldId id="2949" r:id="rId248"/>
    <p:sldId id="2950" r:id="rId249"/>
    <p:sldId id="2951" r:id="rId250"/>
    <p:sldId id="2952" r:id="rId251"/>
    <p:sldId id="2953" r:id="rId252"/>
    <p:sldId id="2957" r:id="rId253"/>
    <p:sldId id="2958" r:id="rId254"/>
    <p:sldId id="2959" r:id="rId255"/>
    <p:sldId id="2960" r:id="rId256"/>
    <p:sldId id="2961" r:id="rId257"/>
    <p:sldId id="2962" r:id="rId258"/>
    <p:sldId id="2963" r:id="rId259"/>
    <p:sldId id="2964" r:id="rId260"/>
    <p:sldId id="2965" r:id="rId261"/>
    <p:sldId id="2966" r:id="rId262"/>
    <p:sldId id="2967" r:id="rId263"/>
    <p:sldId id="2968" r:id="rId264"/>
    <p:sldId id="2969" r:id="rId265"/>
    <p:sldId id="2970" r:id="rId266"/>
    <p:sldId id="2971" r:id="rId267"/>
    <p:sldId id="2973" r:id="rId268"/>
  </p:sldIdLst>
  <p:sldSz cx="10080625" cy="6858000"/>
  <p:notesSz cx="9777413" cy="6645275"/>
  <p:defaultTextStyle>
    <a:defPPr>
      <a:defRPr lang="ko-KR"/>
    </a:defPPr>
    <a:lvl1pPr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Char char="•"/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84">
          <p15:clr>
            <a:srgbClr val="A4A3A4"/>
          </p15:clr>
        </p15:guide>
        <p15:guide id="2" orient="horz" pos="1071">
          <p15:clr>
            <a:srgbClr val="A4A3A4"/>
          </p15:clr>
        </p15:guide>
        <p15:guide id="3" pos="181">
          <p15:clr>
            <a:srgbClr val="A4A3A4"/>
          </p15:clr>
        </p15:guide>
        <p15:guide id="4" pos="6169">
          <p15:clr>
            <a:srgbClr val="A4A3A4"/>
          </p15:clr>
        </p15:guide>
        <p15:guide id="5" pos="3175">
          <p15:clr>
            <a:srgbClr val="A4A3A4"/>
          </p15:clr>
        </p15:guide>
        <p15:guide id="6" pos="109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093">
          <p15:clr>
            <a:srgbClr val="A4A3A4"/>
          </p15:clr>
        </p15:guide>
        <p15:guide id="2" pos="30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  <a:srgbClr val="0000FF"/>
    <a:srgbClr val="969696"/>
    <a:srgbClr val="CDE1FF"/>
    <a:srgbClr val="EAEAEA"/>
    <a:srgbClr val="55AF84"/>
    <a:srgbClr val="B2B2B2"/>
    <a:srgbClr val="C0C0C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5933" autoAdjust="0"/>
    <p:restoredTop sz="33979" autoAdjust="0"/>
  </p:normalViewPr>
  <p:slideViewPr>
    <p:cSldViewPr snapToObjects="1">
      <p:cViewPr varScale="1">
        <p:scale>
          <a:sx n="36" d="100"/>
          <a:sy n="36" d="100"/>
        </p:scale>
        <p:origin x="2430" y="24"/>
      </p:cViewPr>
      <p:guideLst>
        <p:guide orient="horz" pos="3884"/>
        <p:guide orient="horz" pos="1071"/>
        <p:guide pos="181"/>
        <p:guide pos="6169"/>
        <p:guide pos="3175"/>
        <p:guide pos="1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119" d="100"/>
          <a:sy n="119" d="100"/>
        </p:scale>
        <p:origin x="-2058" y="-96"/>
      </p:cViewPr>
      <p:guideLst>
        <p:guide orient="horz" pos="2093"/>
        <p:guide pos="308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63" Type="http://schemas.openxmlformats.org/officeDocument/2006/relationships/slide" Target="slides/slide61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226" Type="http://schemas.openxmlformats.org/officeDocument/2006/relationships/slide" Target="slides/slide224.xml"/><Relationship Id="rId268" Type="http://schemas.openxmlformats.org/officeDocument/2006/relationships/slide" Target="slides/slide266.xml"/><Relationship Id="rId32" Type="http://schemas.openxmlformats.org/officeDocument/2006/relationships/slide" Target="slides/slide30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16" Type="http://schemas.openxmlformats.org/officeDocument/2006/relationships/slide" Target="slides/slide214.xml"/><Relationship Id="rId237" Type="http://schemas.openxmlformats.org/officeDocument/2006/relationships/slide" Target="slides/slide235.xml"/><Relationship Id="rId258" Type="http://schemas.openxmlformats.org/officeDocument/2006/relationships/slide" Target="slides/slide256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227" Type="http://schemas.openxmlformats.org/officeDocument/2006/relationships/slide" Target="slides/slide225.xml"/><Relationship Id="rId248" Type="http://schemas.openxmlformats.org/officeDocument/2006/relationships/slide" Target="slides/slide246.xml"/><Relationship Id="rId269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217" Type="http://schemas.openxmlformats.org/officeDocument/2006/relationships/slide" Target="slides/slide215.xml"/><Relationship Id="rId6" Type="http://schemas.openxmlformats.org/officeDocument/2006/relationships/slide" Target="slides/slide4.xml"/><Relationship Id="rId238" Type="http://schemas.openxmlformats.org/officeDocument/2006/relationships/slide" Target="slides/slide236.xml"/><Relationship Id="rId259" Type="http://schemas.openxmlformats.org/officeDocument/2006/relationships/slide" Target="slides/slide257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270" Type="http://schemas.openxmlformats.org/officeDocument/2006/relationships/handoutMaster" Target="handoutMasters/handoutMaster1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228" Type="http://schemas.openxmlformats.org/officeDocument/2006/relationships/slide" Target="slides/slide226.xml"/><Relationship Id="rId249" Type="http://schemas.openxmlformats.org/officeDocument/2006/relationships/slide" Target="slides/slide247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260" Type="http://schemas.openxmlformats.org/officeDocument/2006/relationships/slide" Target="slides/slide258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18" Type="http://schemas.openxmlformats.org/officeDocument/2006/relationships/slide" Target="slides/slide216.xml"/><Relationship Id="rId239" Type="http://schemas.openxmlformats.org/officeDocument/2006/relationships/slide" Target="slides/slide237.xml"/><Relationship Id="rId250" Type="http://schemas.openxmlformats.org/officeDocument/2006/relationships/slide" Target="slides/slide248.xml"/><Relationship Id="rId271" Type="http://schemas.openxmlformats.org/officeDocument/2006/relationships/presProps" Target="presProps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229" Type="http://schemas.openxmlformats.org/officeDocument/2006/relationships/slide" Target="slides/slide227.xml"/><Relationship Id="rId240" Type="http://schemas.openxmlformats.org/officeDocument/2006/relationships/slide" Target="slides/slide238.xml"/><Relationship Id="rId261" Type="http://schemas.openxmlformats.org/officeDocument/2006/relationships/slide" Target="slides/slide259.xml"/><Relationship Id="rId14" Type="http://schemas.openxmlformats.org/officeDocument/2006/relationships/slide" Target="slides/slide12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8" Type="http://schemas.openxmlformats.org/officeDocument/2006/relationships/slide" Target="slides/slide6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219" Type="http://schemas.openxmlformats.org/officeDocument/2006/relationships/slide" Target="slides/slide217.xml"/><Relationship Id="rId230" Type="http://schemas.openxmlformats.org/officeDocument/2006/relationships/slide" Target="slides/slide228.xml"/><Relationship Id="rId251" Type="http://schemas.openxmlformats.org/officeDocument/2006/relationships/slide" Target="slides/slide249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272" Type="http://schemas.openxmlformats.org/officeDocument/2006/relationships/viewProps" Target="viewProps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220" Type="http://schemas.openxmlformats.org/officeDocument/2006/relationships/slide" Target="slides/slide218.xml"/><Relationship Id="rId241" Type="http://schemas.openxmlformats.org/officeDocument/2006/relationships/slide" Target="slides/slide239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262" Type="http://schemas.openxmlformats.org/officeDocument/2006/relationships/slide" Target="slides/slide260.xml"/><Relationship Id="rId78" Type="http://schemas.openxmlformats.org/officeDocument/2006/relationships/slide" Target="slides/slide76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64" Type="http://schemas.openxmlformats.org/officeDocument/2006/relationships/slide" Target="slides/slide162.xml"/><Relationship Id="rId185" Type="http://schemas.openxmlformats.org/officeDocument/2006/relationships/slide" Target="slides/slide183.xml"/><Relationship Id="rId9" Type="http://schemas.openxmlformats.org/officeDocument/2006/relationships/slide" Target="slides/slide7.xml"/><Relationship Id="rId210" Type="http://schemas.openxmlformats.org/officeDocument/2006/relationships/slide" Target="slides/slide208.xml"/><Relationship Id="rId26" Type="http://schemas.openxmlformats.org/officeDocument/2006/relationships/slide" Target="slides/slide24.xml"/><Relationship Id="rId231" Type="http://schemas.openxmlformats.org/officeDocument/2006/relationships/slide" Target="slides/slide229.xml"/><Relationship Id="rId252" Type="http://schemas.openxmlformats.org/officeDocument/2006/relationships/slide" Target="slides/slide250.xml"/><Relationship Id="rId273" Type="http://schemas.openxmlformats.org/officeDocument/2006/relationships/theme" Target="theme/theme1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221" Type="http://schemas.openxmlformats.org/officeDocument/2006/relationships/slide" Target="slides/slide219.xml"/><Relationship Id="rId242" Type="http://schemas.openxmlformats.org/officeDocument/2006/relationships/slide" Target="slides/slide240.xml"/><Relationship Id="rId263" Type="http://schemas.openxmlformats.org/officeDocument/2006/relationships/slide" Target="slides/slide261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slide" Target="slides/slide209.xml"/><Relationship Id="rId232" Type="http://schemas.openxmlformats.org/officeDocument/2006/relationships/slide" Target="slides/slide230.xml"/><Relationship Id="rId253" Type="http://schemas.openxmlformats.org/officeDocument/2006/relationships/slide" Target="slides/slide251.xml"/><Relationship Id="rId274" Type="http://schemas.openxmlformats.org/officeDocument/2006/relationships/tableStyles" Target="tableStyle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222" Type="http://schemas.openxmlformats.org/officeDocument/2006/relationships/slide" Target="slides/slide220.xml"/><Relationship Id="rId243" Type="http://schemas.openxmlformats.org/officeDocument/2006/relationships/slide" Target="slides/slide241.xml"/><Relationship Id="rId264" Type="http://schemas.openxmlformats.org/officeDocument/2006/relationships/slide" Target="slides/slide262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0.xml"/><Relationship Id="rId233" Type="http://schemas.openxmlformats.org/officeDocument/2006/relationships/slide" Target="slides/slide231.xml"/><Relationship Id="rId254" Type="http://schemas.openxmlformats.org/officeDocument/2006/relationships/slide" Target="slides/slide252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223" Type="http://schemas.openxmlformats.org/officeDocument/2006/relationships/slide" Target="slides/slide221.xml"/><Relationship Id="rId244" Type="http://schemas.openxmlformats.org/officeDocument/2006/relationships/slide" Target="slides/slide242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265" Type="http://schemas.openxmlformats.org/officeDocument/2006/relationships/slide" Target="slides/slide263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slide" Target="slides/slide211.xml"/><Relationship Id="rId234" Type="http://schemas.openxmlformats.org/officeDocument/2006/relationships/slide" Target="slides/slide232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55" Type="http://schemas.openxmlformats.org/officeDocument/2006/relationships/slide" Target="slides/slide253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Relationship Id="rId19" Type="http://schemas.openxmlformats.org/officeDocument/2006/relationships/slide" Target="slides/slide17.xml"/><Relationship Id="rId224" Type="http://schemas.openxmlformats.org/officeDocument/2006/relationships/slide" Target="slides/slide222.xml"/><Relationship Id="rId245" Type="http://schemas.openxmlformats.org/officeDocument/2006/relationships/slide" Target="slides/slide243.xml"/><Relationship Id="rId266" Type="http://schemas.openxmlformats.org/officeDocument/2006/relationships/slide" Target="slides/slide264.xml"/><Relationship Id="rId30" Type="http://schemas.openxmlformats.org/officeDocument/2006/relationships/slide" Target="slides/slide2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14" Type="http://schemas.openxmlformats.org/officeDocument/2006/relationships/slide" Target="slides/slide212.xml"/><Relationship Id="rId235" Type="http://schemas.openxmlformats.org/officeDocument/2006/relationships/slide" Target="slides/slide233.xml"/><Relationship Id="rId256" Type="http://schemas.openxmlformats.org/officeDocument/2006/relationships/slide" Target="slides/slide254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179" Type="http://schemas.openxmlformats.org/officeDocument/2006/relationships/slide" Target="slides/slide17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225" Type="http://schemas.openxmlformats.org/officeDocument/2006/relationships/slide" Target="slides/slide223.xml"/><Relationship Id="rId246" Type="http://schemas.openxmlformats.org/officeDocument/2006/relationships/slide" Target="slides/slide244.xml"/><Relationship Id="rId267" Type="http://schemas.openxmlformats.org/officeDocument/2006/relationships/slide" Target="slides/slide26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94" Type="http://schemas.openxmlformats.org/officeDocument/2006/relationships/slide" Target="slides/slide92.xml"/><Relationship Id="rId148" Type="http://schemas.openxmlformats.org/officeDocument/2006/relationships/slide" Target="slides/slide146.xml"/><Relationship Id="rId169" Type="http://schemas.openxmlformats.org/officeDocument/2006/relationships/slide" Target="slides/slide167.xml"/><Relationship Id="rId4" Type="http://schemas.openxmlformats.org/officeDocument/2006/relationships/slide" Target="slides/slide2.xml"/><Relationship Id="rId180" Type="http://schemas.openxmlformats.org/officeDocument/2006/relationships/slide" Target="slides/slide178.xml"/><Relationship Id="rId215" Type="http://schemas.openxmlformats.org/officeDocument/2006/relationships/slide" Target="slides/slide213.xml"/><Relationship Id="rId236" Type="http://schemas.openxmlformats.org/officeDocument/2006/relationships/slide" Target="slides/slide234.xml"/><Relationship Id="rId257" Type="http://schemas.openxmlformats.org/officeDocument/2006/relationships/slide" Target="slides/slide255.xml"/><Relationship Id="rId42" Type="http://schemas.openxmlformats.org/officeDocument/2006/relationships/slide" Target="slides/slide40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247" Type="http://schemas.openxmlformats.org/officeDocument/2006/relationships/slide" Target="slides/slide245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53" Type="http://schemas.openxmlformats.org/officeDocument/2006/relationships/slide" Target="slides/slide51.xml"/><Relationship Id="rId149" Type="http://schemas.openxmlformats.org/officeDocument/2006/relationships/slide" Target="slides/slide147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4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538788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409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538788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fld id="{78F352F5-91F5-4E5A-A684-29AFB5481BBC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88514988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1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3721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5538788" y="0"/>
            <a:ext cx="4238625" cy="331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067050" y="500063"/>
            <a:ext cx="3659188" cy="24892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3722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1306513" y="3155950"/>
            <a:ext cx="7164387" cy="2989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13722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endParaRPr lang="en-US" altLang="ko-KR"/>
          </a:p>
        </p:txBody>
      </p:sp>
      <p:sp>
        <p:nvSpPr>
          <p:cNvPr id="13722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5538788" y="6313488"/>
            <a:ext cx="4238625" cy="331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3649" tIns="46824" rIns="93649" bIns="46824" numCol="1" anchor="b" anchorCtr="0" compatLnSpc="1">
            <a:prstTxWarp prst="textNoShape">
              <a:avLst/>
            </a:prstTxWarp>
          </a:bodyPr>
          <a:lstStyle>
            <a:lvl1pPr algn="r" defTabSz="936625" latinLnBrk="1">
              <a:spcBef>
                <a:spcPct val="50000"/>
              </a:spcBef>
              <a:buFontTx/>
              <a:buNone/>
              <a:defRPr kumimoji="1" sz="1300">
                <a:latin typeface="Tahoma" pitchFamily="34" charset="0"/>
                <a:ea typeface="굴림" pitchFamily="34" charset="-127"/>
              </a:defRPr>
            </a:lvl1pPr>
          </a:lstStyle>
          <a:p>
            <a:fld id="{46892244-4C1C-4840-9567-23401FE0BFFB}" type="slidenum">
              <a:rPr lang="en-US" altLang="ko-KR"/>
              <a:pPr/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4811233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1pPr>
    <a:lvl2pPr marL="4572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2pPr>
    <a:lvl3pPr marL="9144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3pPr>
    <a:lvl4pPr marL="13716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4pPr>
    <a:lvl5pPr marL="1828800" algn="l" rtl="0" fontAlgn="base" latinLnBrk="1">
      <a:spcBef>
        <a:spcPct val="30000"/>
      </a:spcBef>
      <a:spcAft>
        <a:spcPct val="0"/>
      </a:spcAft>
      <a:defRPr sz="1200" kern="1200">
        <a:solidFill>
          <a:schemeClr val="tx1"/>
        </a:solidFill>
        <a:latin typeface="굴림" pitchFamily="50" charset="-127"/>
        <a:ea typeface="宋体" pitchFamily="2" charset="-122"/>
        <a:cs typeface="Tahoma" pitchFamily="34" charset="0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5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4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8411835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26436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8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207770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9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88605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30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822073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34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8754702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78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27394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8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66846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8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198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58088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8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0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068769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9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19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0931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6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100837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621783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06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2180855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239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23609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4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4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731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8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0992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72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6324656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767039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79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1361663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994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BD5AFBBA-DD64-4943-BC34-40FAB6C29BF1}" type="slidenum">
              <a:rPr lang="zh-CN" altLang="en-US"/>
              <a:pPr/>
              <a:t>82</a:t>
            </a:fld>
            <a:endParaRPr lang="en-US" altLang="zh-CN"/>
          </a:p>
        </p:txBody>
      </p:sp>
      <p:sp>
        <p:nvSpPr>
          <p:cNvPr id="4689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68638" y="500063"/>
            <a:ext cx="3656012" cy="2489200"/>
          </a:xfrm>
          <a:ln/>
        </p:spPr>
      </p:sp>
      <p:sp>
        <p:nvSpPr>
          <p:cNvPr id="4689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304925" y="3155950"/>
            <a:ext cx="7167563" cy="2989263"/>
          </a:xfrm>
          <a:noFill/>
          <a:ln/>
        </p:spPr>
        <p:txBody>
          <a:bodyPr/>
          <a:lstStyle/>
          <a:p>
            <a:pPr eaLnBrk="1" hangingPunct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180926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8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69813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5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764580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0A707DCE-7B6A-4A1E-BAB3-6EC3CFEEB0EF}" type="slidenum">
              <a:rPr lang="en-US" altLang="zh-CN"/>
              <a:pPr/>
              <a:t>88</a:t>
            </a:fld>
            <a:endParaRPr lang="en-US" altLang="zh-CN"/>
          </a:p>
        </p:txBody>
      </p:sp>
      <p:sp>
        <p:nvSpPr>
          <p:cNvPr id="4098" name="Rectangle 6"/>
          <p:cNvSpPr txBox="1">
            <a:spLocks noGrp="1" noChangeArrowheads="1"/>
          </p:cNvSpPr>
          <p:nvPr/>
        </p:nvSpPr>
        <p:spPr bwMode="auto">
          <a:xfrm>
            <a:off x="5533745" y="6313012"/>
            <a:ext cx="4241406" cy="33111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0" tIns="0" rIns="0" bIns="0" anchor="b"/>
          <a:lstStyle/>
          <a:p>
            <a:pPr algn="r" defTabSz="393700" hangingPunct="0">
              <a:lnSpc>
                <a:spcPct val="95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35000" algn="l"/>
                <a:tab pos="1270000" algn="l"/>
                <a:tab pos="1903413" algn="l"/>
                <a:tab pos="2538413" algn="l"/>
              </a:tabLst>
            </a:pPr>
            <a:fld id="{64EA88F3-C5F6-42FF-93F4-FF919C4AB10B}" type="slidenum">
              <a:rPr lang="en-US" altLang="zh-CN" sz="1200">
                <a:solidFill>
                  <a:srgbClr val="000000"/>
                </a:solidFill>
                <a:latin typeface="Times New Roman" pitchFamily="18" charset="0"/>
              </a:rPr>
              <a:pPr algn="r" defTabSz="393700" hangingPunct="0">
                <a:lnSpc>
                  <a:spcPct val="95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35000" algn="l"/>
                  <a:tab pos="1270000" algn="l"/>
                  <a:tab pos="1903413" algn="l"/>
                  <a:tab pos="2538413" algn="l"/>
                </a:tabLst>
              </a:pPr>
              <a:t>88</a:t>
            </a:fld>
            <a:endParaRPr lang="en-US" altLang="zh-CN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09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057525" y="504825"/>
            <a:ext cx="3660775" cy="2490788"/>
          </a:xfrm>
          <a:ln/>
        </p:spPr>
      </p:sp>
      <p:sp>
        <p:nvSpPr>
          <p:cNvPr id="4100" name="Rectangle 2"/>
          <p:cNvSpPr>
            <a:spLocks noGrp="1" noChangeArrowheads="1"/>
          </p:cNvSpPr>
          <p:nvPr>
            <p:ph type="body" idx="1"/>
          </p:nvPr>
        </p:nvSpPr>
        <p:spPr>
          <a:ln/>
        </p:spPr>
        <p:txBody>
          <a:bodyPr wrap="none" lIns="0" tIns="0" rIns="0" bIns="0" anchor="ctr"/>
          <a:lstStyle/>
          <a:p>
            <a:endParaRPr lang="zh-CN" altLang="zh-CN" dirty="0"/>
          </a:p>
        </p:txBody>
      </p:sp>
    </p:spTree>
    <p:extLst>
      <p:ext uri="{BB962C8B-B14F-4D97-AF65-F5344CB8AC3E}">
        <p14:creationId xmlns:p14="http://schemas.microsoft.com/office/powerpoint/2010/main" val="383051495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89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36885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18803173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7296293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1832498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B48951C0-D925-47A0-BABC-1F350B35819E}" type="slidenum">
              <a:rPr lang="en-US" altLang="ko-KR" smtClean="0"/>
              <a:pPr>
                <a:defRPr/>
              </a:pPr>
              <a:t>98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0529727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99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6061475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08430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38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070423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3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254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778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2030132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6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976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93423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2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92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26573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3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3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63586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49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802933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149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5923492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150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40791163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8598575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558036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64764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4142513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0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56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049726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157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69191117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168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7745871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4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64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836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39670896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7240504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175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19702636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445750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918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228600" indent="-228600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698779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207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40797267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3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7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2342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4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7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>
              <a:latin typeface="굴림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971604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91355474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65496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216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30189186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217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09630668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218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9035521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5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3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2721816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6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66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775758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68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39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53402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7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41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020823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0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56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77426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11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312218786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1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61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950882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6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240660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7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00680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130193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3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97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99871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13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9237457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892244-4C1C-4840-9567-23401FE0BFFB}" type="slidenum">
              <a:rPr lang="en-US" altLang="ko-KR" smtClean="0"/>
              <a:pPr/>
              <a:t>14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0918531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755650" y="2130425"/>
            <a:ext cx="8569325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12888" y="3886200"/>
            <a:ext cx="7056437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90E3C28-A9D7-4A30-A3D0-1AA8306BB77B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F6F214F-D5DB-43D9-93D3-F0E1CBEB20F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775E300-A660-46F7-90D2-BD0799310D09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03EF3D4-FEE9-4681-B5FF-7C1D8B5DA23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7219950" y="-33338"/>
            <a:ext cx="2357438" cy="6159501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146050" y="-33338"/>
            <a:ext cx="6921500" cy="6159501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7C8A6185-EB34-4CFF-B3C2-CB98044C8DDF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C1C3843F-9A2C-41B1-87E9-D8078FB9DDB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3338"/>
            <a:ext cx="7773988" cy="5794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504825" y="765175"/>
            <a:ext cx="9072563" cy="53609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504825" y="6245225"/>
            <a:ext cx="2351088" cy="476250"/>
          </a:xfrm>
        </p:spPr>
        <p:txBody>
          <a:bodyPr/>
          <a:lstStyle>
            <a:lvl1pPr>
              <a:defRPr/>
            </a:lvl1pPr>
          </a:lstStyle>
          <a:p>
            <a:fld id="{B9DA1C2C-B3B8-46E0-AD5B-98D688B2025B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444875" y="6245225"/>
            <a:ext cx="31908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7224713" y="6245225"/>
            <a:ext cx="2352675" cy="476250"/>
          </a:xfrm>
        </p:spPr>
        <p:txBody>
          <a:bodyPr/>
          <a:lstStyle>
            <a:lvl1pPr>
              <a:defRPr/>
            </a:lvl1pPr>
          </a:lstStyle>
          <a:p>
            <a:fld id="{64B5B692-98E1-4530-9508-FE7476126DA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3338"/>
            <a:ext cx="7773988" cy="579438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504825" y="765175"/>
            <a:ext cx="4459288" cy="5360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6513" y="765175"/>
            <a:ext cx="4460875" cy="53609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504825" y="6245225"/>
            <a:ext cx="2351088" cy="476250"/>
          </a:xfrm>
        </p:spPr>
        <p:txBody>
          <a:bodyPr/>
          <a:lstStyle>
            <a:lvl1pPr>
              <a:defRPr/>
            </a:lvl1pPr>
          </a:lstStyle>
          <a:p>
            <a:fld id="{77E2523D-F7A8-4663-9063-ED7BDF1F6EB9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444875" y="6245225"/>
            <a:ext cx="3190875" cy="47625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7224713" y="6245225"/>
            <a:ext cx="2352675" cy="476250"/>
          </a:xfrm>
        </p:spPr>
        <p:txBody>
          <a:bodyPr/>
          <a:lstStyle>
            <a:lvl1pPr>
              <a:defRPr/>
            </a:lvl1pPr>
          </a:lstStyle>
          <a:p>
            <a:fld id="{8A2A7EED-E48E-4909-B364-4BAF52598CE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343400"/>
            <a:ext cx="10080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1" descr="Untitled-5 copy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19"/>
          <p:cNvGrpSpPr>
            <a:grpSpLocks/>
          </p:cNvGrpSpPr>
          <p:nvPr userDrawn="1"/>
        </p:nvGrpSpPr>
        <p:grpSpPr bwMode="auto">
          <a:xfrm>
            <a:off x="3509963" y="1300163"/>
            <a:ext cx="5761037" cy="912812"/>
            <a:chOff x="2211" y="819"/>
            <a:chExt cx="3629" cy="575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2211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2328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445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2562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2678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2795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2920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037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3154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3270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387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504" y="819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629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auto">
            <a:xfrm>
              <a:off x="3745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9" name="Oval 24"/>
            <p:cNvSpPr>
              <a:spLocks noChangeArrowheads="1"/>
            </p:cNvSpPr>
            <p:nvPr/>
          </p:nvSpPr>
          <p:spPr bwMode="auto">
            <a:xfrm>
              <a:off x="3862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0" name="Oval 25"/>
            <p:cNvSpPr>
              <a:spLocks noChangeArrowheads="1"/>
            </p:cNvSpPr>
            <p:nvPr/>
          </p:nvSpPr>
          <p:spPr bwMode="auto">
            <a:xfrm>
              <a:off x="3979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4096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213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4337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4" name="Oval 29"/>
            <p:cNvSpPr>
              <a:spLocks noChangeArrowheads="1"/>
            </p:cNvSpPr>
            <p:nvPr/>
          </p:nvSpPr>
          <p:spPr bwMode="auto">
            <a:xfrm>
              <a:off x="4454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4571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688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805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>
              <a:off x="4922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9" name="Oval 34"/>
            <p:cNvSpPr>
              <a:spLocks noChangeArrowheads="1"/>
            </p:cNvSpPr>
            <p:nvPr/>
          </p:nvSpPr>
          <p:spPr bwMode="auto">
            <a:xfrm>
              <a:off x="5046" y="82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5163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5280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5397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5514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2211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28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2445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7" name="Oval 42"/>
            <p:cNvSpPr>
              <a:spLocks noChangeArrowheads="1"/>
            </p:cNvSpPr>
            <p:nvPr/>
          </p:nvSpPr>
          <p:spPr bwMode="auto">
            <a:xfrm>
              <a:off x="2562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8" name="Oval 43"/>
            <p:cNvSpPr>
              <a:spLocks noChangeArrowheads="1"/>
            </p:cNvSpPr>
            <p:nvPr/>
          </p:nvSpPr>
          <p:spPr bwMode="auto">
            <a:xfrm>
              <a:off x="2678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2795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0" name="Oval 45"/>
            <p:cNvSpPr>
              <a:spLocks noChangeArrowheads="1"/>
            </p:cNvSpPr>
            <p:nvPr/>
          </p:nvSpPr>
          <p:spPr bwMode="auto">
            <a:xfrm>
              <a:off x="2920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1" name="Oval 46"/>
            <p:cNvSpPr>
              <a:spLocks noChangeArrowheads="1"/>
            </p:cNvSpPr>
            <p:nvPr/>
          </p:nvSpPr>
          <p:spPr bwMode="auto">
            <a:xfrm>
              <a:off x="3037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2" name="Oval 47"/>
            <p:cNvSpPr>
              <a:spLocks noChangeArrowheads="1"/>
            </p:cNvSpPr>
            <p:nvPr/>
          </p:nvSpPr>
          <p:spPr bwMode="auto">
            <a:xfrm>
              <a:off x="3154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3" name="Oval 48"/>
            <p:cNvSpPr>
              <a:spLocks noChangeArrowheads="1"/>
            </p:cNvSpPr>
            <p:nvPr/>
          </p:nvSpPr>
          <p:spPr bwMode="auto">
            <a:xfrm>
              <a:off x="3270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4" name="Oval 49"/>
            <p:cNvSpPr>
              <a:spLocks noChangeArrowheads="1"/>
            </p:cNvSpPr>
            <p:nvPr/>
          </p:nvSpPr>
          <p:spPr bwMode="auto">
            <a:xfrm>
              <a:off x="3387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3504" y="939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3629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3745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3862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3979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4096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4213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4337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4454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4571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4688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4805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4922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5046" y="94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9" name="Oval 64"/>
            <p:cNvSpPr>
              <a:spLocks noChangeArrowheads="1"/>
            </p:cNvSpPr>
            <p:nvPr/>
          </p:nvSpPr>
          <p:spPr bwMode="auto">
            <a:xfrm>
              <a:off x="5163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0" name="Oval 65"/>
            <p:cNvSpPr>
              <a:spLocks noChangeArrowheads="1"/>
            </p:cNvSpPr>
            <p:nvPr/>
          </p:nvSpPr>
          <p:spPr bwMode="auto">
            <a:xfrm>
              <a:off x="5280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1" name="Oval 66"/>
            <p:cNvSpPr>
              <a:spLocks noChangeArrowheads="1"/>
            </p:cNvSpPr>
            <p:nvPr/>
          </p:nvSpPr>
          <p:spPr bwMode="auto">
            <a:xfrm>
              <a:off x="5397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5514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2445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2562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2678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6" name="Oval 71"/>
            <p:cNvSpPr>
              <a:spLocks noChangeArrowheads="1"/>
            </p:cNvSpPr>
            <p:nvPr/>
          </p:nvSpPr>
          <p:spPr bwMode="auto">
            <a:xfrm>
              <a:off x="2795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7" name="Oval 72"/>
            <p:cNvSpPr>
              <a:spLocks noChangeArrowheads="1"/>
            </p:cNvSpPr>
            <p:nvPr/>
          </p:nvSpPr>
          <p:spPr bwMode="auto">
            <a:xfrm>
              <a:off x="2912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8" name="Oval 73"/>
            <p:cNvSpPr>
              <a:spLocks noChangeArrowheads="1"/>
            </p:cNvSpPr>
            <p:nvPr/>
          </p:nvSpPr>
          <p:spPr bwMode="auto">
            <a:xfrm>
              <a:off x="3029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9" name="Oval 74"/>
            <p:cNvSpPr>
              <a:spLocks noChangeArrowheads="1"/>
            </p:cNvSpPr>
            <p:nvPr/>
          </p:nvSpPr>
          <p:spPr bwMode="auto">
            <a:xfrm>
              <a:off x="3154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0" name="Oval 75"/>
            <p:cNvSpPr>
              <a:spLocks noChangeArrowheads="1"/>
            </p:cNvSpPr>
            <p:nvPr/>
          </p:nvSpPr>
          <p:spPr bwMode="auto">
            <a:xfrm>
              <a:off x="3270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1" name="Oval 76"/>
            <p:cNvSpPr>
              <a:spLocks noChangeArrowheads="1"/>
            </p:cNvSpPr>
            <p:nvPr/>
          </p:nvSpPr>
          <p:spPr bwMode="auto">
            <a:xfrm>
              <a:off x="3387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2" name="Oval 77"/>
            <p:cNvSpPr>
              <a:spLocks noChangeArrowheads="1"/>
            </p:cNvSpPr>
            <p:nvPr/>
          </p:nvSpPr>
          <p:spPr bwMode="auto">
            <a:xfrm>
              <a:off x="3504" y="1069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3" name="Oval 78"/>
            <p:cNvSpPr>
              <a:spLocks noChangeArrowheads="1"/>
            </p:cNvSpPr>
            <p:nvPr/>
          </p:nvSpPr>
          <p:spPr bwMode="auto">
            <a:xfrm>
              <a:off x="3621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4" name="Oval 79"/>
            <p:cNvSpPr>
              <a:spLocks noChangeArrowheads="1"/>
            </p:cNvSpPr>
            <p:nvPr/>
          </p:nvSpPr>
          <p:spPr bwMode="auto">
            <a:xfrm>
              <a:off x="3738" y="1068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5" name="Oval 80"/>
            <p:cNvSpPr>
              <a:spLocks noChangeArrowheads="1"/>
            </p:cNvSpPr>
            <p:nvPr/>
          </p:nvSpPr>
          <p:spPr bwMode="auto">
            <a:xfrm>
              <a:off x="3862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6" name="Oval 81"/>
            <p:cNvSpPr>
              <a:spLocks noChangeArrowheads="1"/>
            </p:cNvSpPr>
            <p:nvPr/>
          </p:nvSpPr>
          <p:spPr bwMode="auto">
            <a:xfrm>
              <a:off x="3979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7" name="Oval 82"/>
            <p:cNvSpPr>
              <a:spLocks noChangeArrowheads="1"/>
            </p:cNvSpPr>
            <p:nvPr/>
          </p:nvSpPr>
          <p:spPr bwMode="auto">
            <a:xfrm>
              <a:off x="4096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8" name="Oval 83"/>
            <p:cNvSpPr>
              <a:spLocks noChangeArrowheads="1"/>
            </p:cNvSpPr>
            <p:nvPr/>
          </p:nvSpPr>
          <p:spPr bwMode="auto">
            <a:xfrm>
              <a:off x="4213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9" name="Oval 84"/>
            <p:cNvSpPr>
              <a:spLocks noChangeArrowheads="1"/>
            </p:cNvSpPr>
            <p:nvPr/>
          </p:nvSpPr>
          <p:spPr bwMode="auto">
            <a:xfrm>
              <a:off x="4330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0" name="Oval 85"/>
            <p:cNvSpPr>
              <a:spLocks noChangeArrowheads="1"/>
            </p:cNvSpPr>
            <p:nvPr/>
          </p:nvSpPr>
          <p:spPr bwMode="auto">
            <a:xfrm>
              <a:off x="4447" y="1069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1" name="Oval 86"/>
            <p:cNvSpPr>
              <a:spLocks noChangeArrowheads="1"/>
            </p:cNvSpPr>
            <p:nvPr/>
          </p:nvSpPr>
          <p:spPr bwMode="auto">
            <a:xfrm>
              <a:off x="4571" y="1074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2" name="Oval 87"/>
            <p:cNvSpPr>
              <a:spLocks noChangeArrowheads="1"/>
            </p:cNvSpPr>
            <p:nvPr/>
          </p:nvSpPr>
          <p:spPr bwMode="auto">
            <a:xfrm>
              <a:off x="4688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3" name="Oval 88"/>
            <p:cNvSpPr>
              <a:spLocks noChangeArrowheads="1"/>
            </p:cNvSpPr>
            <p:nvPr/>
          </p:nvSpPr>
          <p:spPr bwMode="auto">
            <a:xfrm>
              <a:off x="4805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4" name="Oval 89"/>
            <p:cNvSpPr>
              <a:spLocks noChangeArrowheads="1"/>
            </p:cNvSpPr>
            <p:nvPr/>
          </p:nvSpPr>
          <p:spPr bwMode="auto">
            <a:xfrm>
              <a:off x="4922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5" name="Oval 90"/>
            <p:cNvSpPr>
              <a:spLocks noChangeArrowheads="1"/>
            </p:cNvSpPr>
            <p:nvPr/>
          </p:nvSpPr>
          <p:spPr bwMode="auto">
            <a:xfrm>
              <a:off x="5039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6" name="Oval 91"/>
            <p:cNvSpPr>
              <a:spLocks noChangeArrowheads="1"/>
            </p:cNvSpPr>
            <p:nvPr/>
          </p:nvSpPr>
          <p:spPr bwMode="auto">
            <a:xfrm>
              <a:off x="5155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7" name="Oval 92"/>
            <p:cNvSpPr>
              <a:spLocks noChangeArrowheads="1"/>
            </p:cNvSpPr>
            <p:nvPr/>
          </p:nvSpPr>
          <p:spPr bwMode="auto">
            <a:xfrm>
              <a:off x="5280" y="1075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8" name="Oval 93"/>
            <p:cNvSpPr>
              <a:spLocks noChangeArrowheads="1"/>
            </p:cNvSpPr>
            <p:nvPr/>
          </p:nvSpPr>
          <p:spPr bwMode="auto">
            <a:xfrm>
              <a:off x="5397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9" name="Oval 94"/>
            <p:cNvSpPr>
              <a:spLocks noChangeArrowheads="1"/>
            </p:cNvSpPr>
            <p:nvPr/>
          </p:nvSpPr>
          <p:spPr bwMode="auto">
            <a:xfrm>
              <a:off x="5514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0" name="Oval 95"/>
            <p:cNvSpPr>
              <a:spLocks noChangeArrowheads="1"/>
            </p:cNvSpPr>
            <p:nvPr/>
          </p:nvSpPr>
          <p:spPr bwMode="auto">
            <a:xfrm>
              <a:off x="5631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1" name="Oval 96"/>
            <p:cNvSpPr>
              <a:spLocks noChangeArrowheads="1"/>
            </p:cNvSpPr>
            <p:nvPr/>
          </p:nvSpPr>
          <p:spPr bwMode="auto">
            <a:xfrm>
              <a:off x="5747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2" name="Oval 97"/>
            <p:cNvSpPr>
              <a:spLocks noChangeArrowheads="1"/>
            </p:cNvSpPr>
            <p:nvPr/>
          </p:nvSpPr>
          <p:spPr bwMode="auto">
            <a:xfrm>
              <a:off x="2687" y="1190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3" name="Oval 98"/>
            <p:cNvSpPr>
              <a:spLocks noChangeArrowheads="1"/>
            </p:cNvSpPr>
            <p:nvPr/>
          </p:nvSpPr>
          <p:spPr bwMode="auto">
            <a:xfrm>
              <a:off x="2804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4" name="Oval 99"/>
            <p:cNvSpPr>
              <a:spLocks noChangeArrowheads="1"/>
            </p:cNvSpPr>
            <p:nvPr/>
          </p:nvSpPr>
          <p:spPr bwMode="auto">
            <a:xfrm>
              <a:off x="2921" y="118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5" name="Oval 100"/>
            <p:cNvSpPr>
              <a:spLocks noChangeArrowheads="1"/>
            </p:cNvSpPr>
            <p:nvPr/>
          </p:nvSpPr>
          <p:spPr bwMode="auto">
            <a:xfrm>
              <a:off x="3038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6" name="Oval 101"/>
            <p:cNvSpPr>
              <a:spLocks noChangeArrowheads="1"/>
            </p:cNvSpPr>
            <p:nvPr/>
          </p:nvSpPr>
          <p:spPr bwMode="auto">
            <a:xfrm>
              <a:off x="3155" y="118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7" name="Oval 102"/>
            <p:cNvSpPr>
              <a:spLocks noChangeArrowheads="1"/>
            </p:cNvSpPr>
            <p:nvPr/>
          </p:nvSpPr>
          <p:spPr bwMode="auto">
            <a:xfrm>
              <a:off x="3271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8" name="Oval 103"/>
            <p:cNvSpPr>
              <a:spLocks noChangeArrowheads="1"/>
            </p:cNvSpPr>
            <p:nvPr/>
          </p:nvSpPr>
          <p:spPr bwMode="auto">
            <a:xfrm>
              <a:off x="3396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9" name="Oval 104"/>
            <p:cNvSpPr>
              <a:spLocks noChangeArrowheads="1"/>
            </p:cNvSpPr>
            <p:nvPr/>
          </p:nvSpPr>
          <p:spPr bwMode="auto">
            <a:xfrm>
              <a:off x="3513" y="1186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0" name="Oval 105"/>
            <p:cNvSpPr>
              <a:spLocks noChangeArrowheads="1"/>
            </p:cNvSpPr>
            <p:nvPr/>
          </p:nvSpPr>
          <p:spPr bwMode="auto">
            <a:xfrm>
              <a:off x="3630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1" name="Oval 106"/>
            <p:cNvSpPr>
              <a:spLocks noChangeArrowheads="1"/>
            </p:cNvSpPr>
            <p:nvPr/>
          </p:nvSpPr>
          <p:spPr bwMode="auto">
            <a:xfrm>
              <a:off x="3747" y="1185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2" name="Oval 107"/>
            <p:cNvSpPr>
              <a:spLocks noChangeArrowheads="1"/>
            </p:cNvSpPr>
            <p:nvPr/>
          </p:nvSpPr>
          <p:spPr bwMode="auto">
            <a:xfrm>
              <a:off x="3863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3" name="Oval 108"/>
            <p:cNvSpPr>
              <a:spLocks noChangeArrowheads="1"/>
            </p:cNvSpPr>
            <p:nvPr/>
          </p:nvSpPr>
          <p:spPr bwMode="auto">
            <a:xfrm>
              <a:off x="3980" y="1184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4" name="Oval 109"/>
            <p:cNvSpPr>
              <a:spLocks noChangeArrowheads="1"/>
            </p:cNvSpPr>
            <p:nvPr/>
          </p:nvSpPr>
          <p:spPr bwMode="auto">
            <a:xfrm>
              <a:off x="4105" y="1189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5" name="Oval 110"/>
            <p:cNvSpPr>
              <a:spLocks noChangeArrowheads="1"/>
            </p:cNvSpPr>
            <p:nvPr/>
          </p:nvSpPr>
          <p:spPr bwMode="auto">
            <a:xfrm>
              <a:off x="4222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6" name="Oval 111"/>
            <p:cNvSpPr>
              <a:spLocks noChangeArrowheads="1"/>
            </p:cNvSpPr>
            <p:nvPr/>
          </p:nvSpPr>
          <p:spPr bwMode="auto">
            <a:xfrm>
              <a:off x="2696" y="1310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7" name="Oval 112"/>
            <p:cNvSpPr>
              <a:spLocks noChangeArrowheads="1"/>
            </p:cNvSpPr>
            <p:nvPr/>
          </p:nvSpPr>
          <p:spPr bwMode="auto">
            <a:xfrm>
              <a:off x="2813" y="1308"/>
              <a:ext cx="92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8" name="Oval 113"/>
            <p:cNvSpPr>
              <a:spLocks noChangeArrowheads="1"/>
            </p:cNvSpPr>
            <p:nvPr/>
          </p:nvSpPr>
          <p:spPr bwMode="auto">
            <a:xfrm>
              <a:off x="3271" y="1305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9" name="Oval 114"/>
            <p:cNvSpPr>
              <a:spLocks noChangeArrowheads="1"/>
            </p:cNvSpPr>
            <p:nvPr/>
          </p:nvSpPr>
          <p:spPr bwMode="auto">
            <a:xfrm>
              <a:off x="3411" y="1304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</p:grpSp>
      <p:sp>
        <p:nvSpPr>
          <p:cNvPr id="110" name="Rectangle 115"/>
          <p:cNvSpPr>
            <a:spLocks noChangeArrowheads="1"/>
          </p:cNvSpPr>
          <p:nvPr userDrawn="1"/>
        </p:nvSpPr>
        <p:spPr bwMode="auto">
          <a:xfrm>
            <a:off x="647700" y="2144713"/>
            <a:ext cx="4191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latin typeface="黑体" pitchFamily="2" charset="-122"/>
                <a:ea typeface="黑体" pitchFamily="2" charset="-122"/>
              </a:rPr>
              <a:t>《</a:t>
            </a: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操作系统原理</a:t>
            </a:r>
            <a:r>
              <a:rPr kumimoji="1" lang="en-US" altLang="zh-CN" sz="2400" dirty="0">
                <a:latin typeface="黑体" pitchFamily="2" charset="-122"/>
                <a:ea typeface="黑体" pitchFamily="2" charset="-122"/>
              </a:rPr>
              <a:t>》</a:t>
            </a:r>
          </a:p>
        </p:txBody>
      </p:sp>
      <p:sp>
        <p:nvSpPr>
          <p:cNvPr id="111" name="Rectangle 116"/>
          <p:cNvSpPr>
            <a:spLocks noChangeArrowheads="1"/>
          </p:cNvSpPr>
          <p:nvPr userDrawn="1"/>
        </p:nvSpPr>
        <p:spPr bwMode="auto">
          <a:xfrm>
            <a:off x="2682858" y="3089275"/>
            <a:ext cx="6402405" cy="5601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algn="ctr"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800" dirty="0">
                <a:latin typeface="黑体" pitchFamily="2" charset="-122"/>
                <a:ea typeface="黑体" pitchFamily="2" charset="-122"/>
              </a:rPr>
              <a:t>第</a:t>
            </a:r>
            <a:r>
              <a:rPr kumimoji="1" lang="en-US" altLang="zh-CN" sz="3800" dirty="0">
                <a:latin typeface="黑体" pitchFamily="2" charset="-122"/>
                <a:ea typeface="黑体" pitchFamily="2" charset="-122"/>
              </a:rPr>
              <a:t>6</a:t>
            </a:r>
            <a:r>
              <a:rPr kumimoji="1" lang="zh-CN" altLang="en-US" sz="3800" dirty="0">
                <a:latin typeface="黑体" pitchFamily="2" charset="-122"/>
                <a:ea typeface="黑体" pitchFamily="2" charset="-122"/>
              </a:rPr>
              <a:t>章 进程调度</a:t>
            </a:r>
            <a:endParaRPr kumimoji="1" lang="en-US" altLang="zh-CN" sz="3800" dirty="0">
              <a:latin typeface="黑体" pitchFamily="2" charset="-122"/>
              <a:ea typeface="黑体" pitchFamily="2" charset="-122"/>
            </a:endParaRPr>
          </a:p>
        </p:txBody>
      </p:sp>
      <p:sp>
        <p:nvSpPr>
          <p:cNvPr id="112" name="Rectangle 115"/>
          <p:cNvSpPr>
            <a:spLocks noChangeArrowheads="1"/>
          </p:cNvSpPr>
          <p:nvPr userDrawn="1"/>
        </p:nvSpPr>
        <p:spPr bwMode="auto">
          <a:xfrm>
            <a:off x="5338763" y="4233863"/>
            <a:ext cx="4238625" cy="12112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教师：苏曙光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2" charset="-122"/>
                <a:ea typeface="黑体" pitchFamily="2" charset="-122"/>
              </a:rPr>
              <a:t>华中科技大学软件学院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/>
              <a:t>2017</a:t>
            </a:r>
            <a:r>
              <a:rPr kumimoji="1" lang="zh-CN" altLang="en-US" sz="2400" dirty="0"/>
              <a:t>年</a:t>
            </a:r>
            <a:r>
              <a:rPr kumimoji="1" lang="en-US" altLang="zh-CN" sz="2400" dirty="0"/>
              <a:t>3</a:t>
            </a:r>
            <a:r>
              <a:rPr kumimoji="1" lang="zh-CN" altLang="en-US" sz="2400" dirty="0"/>
              <a:t>月</a:t>
            </a:r>
            <a:r>
              <a:rPr kumimoji="1" lang="en-US" altLang="zh-CN" sz="2400" dirty="0"/>
              <a:t>-5</a:t>
            </a:r>
            <a:r>
              <a:rPr kumimoji="1" lang="zh-CN" altLang="en-US" sz="2400" dirty="0"/>
              <a:t>月</a:t>
            </a:r>
            <a:endParaRPr kumimoji="1" lang="zh-CN" altLang="en-US" sz="2400" dirty="0">
              <a:latin typeface="黑体" pitchFamily="2" charset="-122"/>
              <a:ea typeface="黑体" pitchFamily="2" charset="-122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22"/>
          <p:cNvPicPr>
            <a:picLocks noChangeAspect="1" noChangeArrowheads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0" y="4343400"/>
            <a:ext cx="10080625" cy="2528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Picture 121" descr="Untitled-5 copy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10080625" cy="268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4" name="Group 119"/>
          <p:cNvGrpSpPr>
            <a:grpSpLocks/>
          </p:cNvGrpSpPr>
          <p:nvPr userDrawn="1"/>
        </p:nvGrpSpPr>
        <p:grpSpPr bwMode="auto">
          <a:xfrm>
            <a:off x="3509963" y="1300163"/>
            <a:ext cx="5761037" cy="912812"/>
            <a:chOff x="2211" y="819"/>
            <a:chExt cx="3629" cy="575"/>
          </a:xfrm>
        </p:grpSpPr>
        <p:sp>
          <p:nvSpPr>
            <p:cNvPr id="5" name="Oval 10"/>
            <p:cNvSpPr>
              <a:spLocks noChangeArrowheads="1"/>
            </p:cNvSpPr>
            <p:nvPr/>
          </p:nvSpPr>
          <p:spPr bwMode="auto">
            <a:xfrm>
              <a:off x="2211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" name="Oval 11"/>
            <p:cNvSpPr>
              <a:spLocks noChangeArrowheads="1"/>
            </p:cNvSpPr>
            <p:nvPr/>
          </p:nvSpPr>
          <p:spPr bwMode="auto">
            <a:xfrm>
              <a:off x="2328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" name="Oval 12"/>
            <p:cNvSpPr>
              <a:spLocks noChangeArrowheads="1"/>
            </p:cNvSpPr>
            <p:nvPr/>
          </p:nvSpPr>
          <p:spPr bwMode="auto">
            <a:xfrm>
              <a:off x="2445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" name="Oval 13"/>
            <p:cNvSpPr>
              <a:spLocks noChangeArrowheads="1"/>
            </p:cNvSpPr>
            <p:nvPr/>
          </p:nvSpPr>
          <p:spPr bwMode="auto">
            <a:xfrm>
              <a:off x="2562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" name="Oval 14"/>
            <p:cNvSpPr>
              <a:spLocks noChangeArrowheads="1"/>
            </p:cNvSpPr>
            <p:nvPr/>
          </p:nvSpPr>
          <p:spPr bwMode="auto">
            <a:xfrm>
              <a:off x="2678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" name="Oval 15"/>
            <p:cNvSpPr>
              <a:spLocks noChangeArrowheads="1"/>
            </p:cNvSpPr>
            <p:nvPr/>
          </p:nvSpPr>
          <p:spPr bwMode="auto">
            <a:xfrm>
              <a:off x="2795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1" name="Oval 16"/>
            <p:cNvSpPr>
              <a:spLocks noChangeArrowheads="1"/>
            </p:cNvSpPr>
            <p:nvPr/>
          </p:nvSpPr>
          <p:spPr bwMode="auto">
            <a:xfrm>
              <a:off x="2920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2" name="Oval 17"/>
            <p:cNvSpPr>
              <a:spLocks noChangeArrowheads="1"/>
            </p:cNvSpPr>
            <p:nvPr/>
          </p:nvSpPr>
          <p:spPr bwMode="auto">
            <a:xfrm>
              <a:off x="3037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3" name="Oval 18"/>
            <p:cNvSpPr>
              <a:spLocks noChangeArrowheads="1"/>
            </p:cNvSpPr>
            <p:nvPr/>
          </p:nvSpPr>
          <p:spPr bwMode="auto">
            <a:xfrm>
              <a:off x="3154" y="822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4" name="Oval 19"/>
            <p:cNvSpPr>
              <a:spLocks noChangeArrowheads="1"/>
            </p:cNvSpPr>
            <p:nvPr/>
          </p:nvSpPr>
          <p:spPr bwMode="auto">
            <a:xfrm>
              <a:off x="3270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5" name="Oval 20"/>
            <p:cNvSpPr>
              <a:spLocks noChangeArrowheads="1"/>
            </p:cNvSpPr>
            <p:nvPr/>
          </p:nvSpPr>
          <p:spPr bwMode="auto">
            <a:xfrm>
              <a:off x="3387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6" name="Oval 21"/>
            <p:cNvSpPr>
              <a:spLocks noChangeArrowheads="1"/>
            </p:cNvSpPr>
            <p:nvPr/>
          </p:nvSpPr>
          <p:spPr bwMode="auto">
            <a:xfrm>
              <a:off x="3504" y="819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7" name="Oval 22"/>
            <p:cNvSpPr>
              <a:spLocks noChangeArrowheads="1"/>
            </p:cNvSpPr>
            <p:nvPr/>
          </p:nvSpPr>
          <p:spPr bwMode="auto">
            <a:xfrm>
              <a:off x="3629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8" name="Oval 23"/>
            <p:cNvSpPr>
              <a:spLocks noChangeArrowheads="1"/>
            </p:cNvSpPr>
            <p:nvPr/>
          </p:nvSpPr>
          <p:spPr bwMode="auto">
            <a:xfrm>
              <a:off x="3745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9" name="Oval 24"/>
            <p:cNvSpPr>
              <a:spLocks noChangeArrowheads="1"/>
            </p:cNvSpPr>
            <p:nvPr/>
          </p:nvSpPr>
          <p:spPr bwMode="auto">
            <a:xfrm>
              <a:off x="3862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0" name="Oval 25"/>
            <p:cNvSpPr>
              <a:spLocks noChangeArrowheads="1"/>
            </p:cNvSpPr>
            <p:nvPr/>
          </p:nvSpPr>
          <p:spPr bwMode="auto">
            <a:xfrm>
              <a:off x="3979" y="821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1" name="Oval 26"/>
            <p:cNvSpPr>
              <a:spLocks noChangeArrowheads="1"/>
            </p:cNvSpPr>
            <p:nvPr/>
          </p:nvSpPr>
          <p:spPr bwMode="auto">
            <a:xfrm>
              <a:off x="4096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2" name="Oval 27"/>
            <p:cNvSpPr>
              <a:spLocks noChangeArrowheads="1"/>
            </p:cNvSpPr>
            <p:nvPr/>
          </p:nvSpPr>
          <p:spPr bwMode="auto">
            <a:xfrm>
              <a:off x="4213" y="820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3" name="Oval 28"/>
            <p:cNvSpPr>
              <a:spLocks noChangeArrowheads="1"/>
            </p:cNvSpPr>
            <p:nvPr/>
          </p:nvSpPr>
          <p:spPr bwMode="auto">
            <a:xfrm>
              <a:off x="4337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4" name="Oval 29"/>
            <p:cNvSpPr>
              <a:spLocks noChangeArrowheads="1"/>
            </p:cNvSpPr>
            <p:nvPr/>
          </p:nvSpPr>
          <p:spPr bwMode="auto">
            <a:xfrm>
              <a:off x="4454" y="823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5" name="Oval 30"/>
            <p:cNvSpPr>
              <a:spLocks noChangeArrowheads="1"/>
            </p:cNvSpPr>
            <p:nvPr/>
          </p:nvSpPr>
          <p:spPr bwMode="auto">
            <a:xfrm>
              <a:off x="4571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6" name="Oval 31"/>
            <p:cNvSpPr>
              <a:spLocks noChangeArrowheads="1"/>
            </p:cNvSpPr>
            <p:nvPr/>
          </p:nvSpPr>
          <p:spPr bwMode="auto">
            <a:xfrm>
              <a:off x="4688" y="822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7" name="Oval 32"/>
            <p:cNvSpPr>
              <a:spLocks noChangeArrowheads="1"/>
            </p:cNvSpPr>
            <p:nvPr/>
          </p:nvSpPr>
          <p:spPr bwMode="auto">
            <a:xfrm>
              <a:off x="4805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8" name="Oval 33"/>
            <p:cNvSpPr>
              <a:spLocks noChangeArrowheads="1"/>
            </p:cNvSpPr>
            <p:nvPr/>
          </p:nvSpPr>
          <p:spPr bwMode="auto">
            <a:xfrm>
              <a:off x="4922" y="821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29" name="Oval 34"/>
            <p:cNvSpPr>
              <a:spLocks noChangeArrowheads="1"/>
            </p:cNvSpPr>
            <p:nvPr/>
          </p:nvSpPr>
          <p:spPr bwMode="auto">
            <a:xfrm>
              <a:off x="5046" y="826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0" name="Oval 35"/>
            <p:cNvSpPr>
              <a:spLocks noChangeArrowheads="1"/>
            </p:cNvSpPr>
            <p:nvPr/>
          </p:nvSpPr>
          <p:spPr bwMode="auto">
            <a:xfrm>
              <a:off x="5163" y="824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1" name="Oval 36"/>
            <p:cNvSpPr>
              <a:spLocks noChangeArrowheads="1"/>
            </p:cNvSpPr>
            <p:nvPr/>
          </p:nvSpPr>
          <p:spPr bwMode="auto">
            <a:xfrm>
              <a:off x="5280" y="825"/>
              <a:ext cx="93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2" name="Oval 37"/>
            <p:cNvSpPr>
              <a:spLocks noChangeArrowheads="1"/>
            </p:cNvSpPr>
            <p:nvPr/>
          </p:nvSpPr>
          <p:spPr bwMode="auto">
            <a:xfrm>
              <a:off x="5397" y="823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3" name="Oval 38"/>
            <p:cNvSpPr>
              <a:spLocks noChangeArrowheads="1"/>
            </p:cNvSpPr>
            <p:nvPr/>
          </p:nvSpPr>
          <p:spPr bwMode="auto">
            <a:xfrm>
              <a:off x="5514" y="824"/>
              <a:ext cx="92" cy="84"/>
            </a:xfrm>
            <a:prstGeom prst="ellipse">
              <a:avLst/>
            </a:prstGeom>
            <a:solidFill>
              <a:srgbClr val="3D76C1">
                <a:alpha val="79999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4" name="Oval 39"/>
            <p:cNvSpPr>
              <a:spLocks noChangeArrowheads="1"/>
            </p:cNvSpPr>
            <p:nvPr/>
          </p:nvSpPr>
          <p:spPr bwMode="auto">
            <a:xfrm>
              <a:off x="2211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5" name="Oval 40"/>
            <p:cNvSpPr>
              <a:spLocks noChangeArrowheads="1"/>
            </p:cNvSpPr>
            <p:nvPr/>
          </p:nvSpPr>
          <p:spPr bwMode="auto">
            <a:xfrm>
              <a:off x="2328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6" name="Oval 41"/>
            <p:cNvSpPr>
              <a:spLocks noChangeArrowheads="1"/>
            </p:cNvSpPr>
            <p:nvPr/>
          </p:nvSpPr>
          <p:spPr bwMode="auto">
            <a:xfrm>
              <a:off x="2445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7" name="Oval 42"/>
            <p:cNvSpPr>
              <a:spLocks noChangeArrowheads="1"/>
            </p:cNvSpPr>
            <p:nvPr/>
          </p:nvSpPr>
          <p:spPr bwMode="auto">
            <a:xfrm>
              <a:off x="2562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8" name="Oval 43"/>
            <p:cNvSpPr>
              <a:spLocks noChangeArrowheads="1"/>
            </p:cNvSpPr>
            <p:nvPr/>
          </p:nvSpPr>
          <p:spPr bwMode="auto">
            <a:xfrm>
              <a:off x="2678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39" name="Oval 44"/>
            <p:cNvSpPr>
              <a:spLocks noChangeArrowheads="1"/>
            </p:cNvSpPr>
            <p:nvPr/>
          </p:nvSpPr>
          <p:spPr bwMode="auto">
            <a:xfrm>
              <a:off x="2795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0" name="Oval 45"/>
            <p:cNvSpPr>
              <a:spLocks noChangeArrowheads="1"/>
            </p:cNvSpPr>
            <p:nvPr/>
          </p:nvSpPr>
          <p:spPr bwMode="auto">
            <a:xfrm>
              <a:off x="2920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1" name="Oval 46"/>
            <p:cNvSpPr>
              <a:spLocks noChangeArrowheads="1"/>
            </p:cNvSpPr>
            <p:nvPr/>
          </p:nvSpPr>
          <p:spPr bwMode="auto">
            <a:xfrm>
              <a:off x="3037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2" name="Oval 47"/>
            <p:cNvSpPr>
              <a:spLocks noChangeArrowheads="1"/>
            </p:cNvSpPr>
            <p:nvPr/>
          </p:nvSpPr>
          <p:spPr bwMode="auto">
            <a:xfrm>
              <a:off x="3154" y="942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3" name="Oval 48"/>
            <p:cNvSpPr>
              <a:spLocks noChangeArrowheads="1"/>
            </p:cNvSpPr>
            <p:nvPr/>
          </p:nvSpPr>
          <p:spPr bwMode="auto">
            <a:xfrm>
              <a:off x="3270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4" name="Oval 49"/>
            <p:cNvSpPr>
              <a:spLocks noChangeArrowheads="1"/>
            </p:cNvSpPr>
            <p:nvPr/>
          </p:nvSpPr>
          <p:spPr bwMode="auto">
            <a:xfrm>
              <a:off x="3387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5" name="Oval 50"/>
            <p:cNvSpPr>
              <a:spLocks noChangeArrowheads="1"/>
            </p:cNvSpPr>
            <p:nvPr/>
          </p:nvSpPr>
          <p:spPr bwMode="auto">
            <a:xfrm>
              <a:off x="3504" y="939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6" name="Oval 51"/>
            <p:cNvSpPr>
              <a:spLocks noChangeArrowheads="1"/>
            </p:cNvSpPr>
            <p:nvPr/>
          </p:nvSpPr>
          <p:spPr bwMode="auto">
            <a:xfrm>
              <a:off x="3629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7" name="Oval 52"/>
            <p:cNvSpPr>
              <a:spLocks noChangeArrowheads="1"/>
            </p:cNvSpPr>
            <p:nvPr/>
          </p:nvSpPr>
          <p:spPr bwMode="auto">
            <a:xfrm>
              <a:off x="3745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8" name="Oval 53"/>
            <p:cNvSpPr>
              <a:spLocks noChangeArrowheads="1"/>
            </p:cNvSpPr>
            <p:nvPr/>
          </p:nvSpPr>
          <p:spPr bwMode="auto">
            <a:xfrm>
              <a:off x="3862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49" name="Oval 54"/>
            <p:cNvSpPr>
              <a:spLocks noChangeArrowheads="1"/>
            </p:cNvSpPr>
            <p:nvPr/>
          </p:nvSpPr>
          <p:spPr bwMode="auto">
            <a:xfrm>
              <a:off x="3979" y="941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0" name="Oval 55"/>
            <p:cNvSpPr>
              <a:spLocks noChangeArrowheads="1"/>
            </p:cNvSpPr>
            <p:nvPr/>
          </p:nvSpPr>
          <p:spPr bwMode="auto">
            <a:xfrm>
              <a:off x="4096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1" name="Oval 56"/>
            <p:cNvSpPr>
              <a:spLocks noChangeArrowheads="1"/>
            </p:cNvSpPr>
            <p:nvPr/>
          </p:nvSpPr>
          <p:spPr bwMode="auto">
            <a:xfrm>
              <a:off x="4213" y="940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2" name="Oval 57"/>
            <p:cNvSpPr>
              <a:spLocks noChangeArrowheads="1"/>
            </p:cNvSpPr>
            <p:nvPr/>
          </p:nvSpPr>
          <p:spPr bwMode="auto">
            <a:xfrm>
              <a:off x="4337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3" name="Oval 58"/>
            <p:cNvSpPr>
              <a:spLocks noChangeArrowheads="1"/>
            </p:cNvSpPr>
            <p:nvPr/>
          </p:nvSpPr>
          <p:spPr bwMode="auto">
            <a:xfrm>
              <a:off x="4454" y="943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4" name="Oval 59"/>
            <p:cNvSpPr>
              <a:spLocks noChangeArrowheads="1"/>
            </p:cNvSpPr>
            <p:nvPr/>
          </p:nvSpPr>
          <p:spPr bwMode="auto">
            <a:xfrm>
              <a:off x="4571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5" name="Oval 60"/>
            <p:cNvSpPr>
              <a:spLocks noChangeArrowheads="1"/>
            </p:cNvSpPr>
            <p:nvPr/>
          </p:nvSpPr>
          <p:spPr bwMode="auto">
            <a:xfrm>
              <a:off x="4688" y="942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6" name="Oval 61"/>
            <p:cNvSpPr>
              <a:spLocks noChangeArrowheads="1"/>
            </p:cNvSpPr>
            <p:nvPr/>
          </p:nvSpPr>
          <p:spPr bwMode="auto">
            <a:xfrm>
              <a:off x="4805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7" name="Oval 62"/>
            <p:cNvSpPr>
              <a:spLocks noChangeArrowheads="1"/>
            </p:cNvSpPr>
            <p:nvPr/>
          </p:nvSpPr>
          <p:spPr bwMode="auto">
            <a:xfrm>
              <a:off x="4922" y="941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8" name="Oval 63"/>
            <p:cNvSpPr>
              <a:spLocks noChangeArrowheads="1"/>
            </p:cNvSpPr>
            <p:nvPr/>
          </p:nvSpPr>
          <p:spPr bwMode="auto">
            <a:xfrm>
              <a:off x="5046" y="946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59" name="Oval 64"/>
            <p:cNvSpPr>
              <a:spLocks noChangeArrowheads="1"/>
            </p:cNvSpPr>
            <p:nvPr/>
          </p:nvSpPr>
          <p:spPr bwMode="auto">
            <a:xfrm>
              <a:off x="5163" y="944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0" name="Oval 65"/>
            <p:cNvSpPr>
              <a:spLocks noChangeArrowheads="1"/>
            </p:cNvSpPr>
            <p:nvPr/>
          </p:nvSpPr>
          <p:spPr bwMode="auto">
            <a:xfrm>
              <a:off x="5280" y="945"/>
              <a:ext cx="93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1" name="Oval 66"/>
            <p:cNvSpPr>
              <a:spLocks noChangeArrowheads="1"/>
            </p:cNvSpPr>
            <p:nvPr/>
          </p:nvSpPr>
          <p:spPr bwMode="auto">
            <a:xfrm>
              <a:off x="5397" y="943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2" name="Oval 67"/>
            <p:cNvSpPr>
              <a:spLocks noChangeArrowheads="1"/>
            </p:cNvSpPr>
            <p:nvPr/>
          </p:nvSpPr>
          <p:spPr bwMode="auto">
            <a:xfrm>
              <a:off x="5514" y="944"/>
              <a:ext cx="92" cy="84"/>
            </a:xfrm>
            <a:prstGeom prst="ellipse">
              <a:avLst/>
            </a:prstGeom>
            <a:solidFill>
              <a:srgbClr val="3D76C1">
                <a:alpha val="50195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3" name="Oval 68"/>
            <p:cNvSpPr>
              <a:spLocks noChangeArrowheads="1"/>
            </p:cNvSpPr>
            <p:nvPr/>
          </p:nvSpPr>
          <p:spPr bwMode="auto">
            <a:xfrm>
              <a:off x="2445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4" name="Oval 69"/>
            <p:cNvSpPr>
              <a:spLocks noChangeArrowheads="1"/>
            </p:cNvSpPr>
            <p:nvPr/>
          </p:nvSpPr>
          <p:spPr bwMode="auto">
            <a:xfrm>
              <a:off x="2562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5" name="Oval 70"/>
            <p:cNvSpPr>
              <a:spLocks noChangeArrowheads="1"/>
            </p:cNvSpPr>
            <p:nvPr/>
          </p:nvSpPr>
          <p:spPr bwMode="auto">
            <a:xfrm>
              <a:off x="2678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6" name="Oval 71"/>
            <p:cNvSpPr>
              <a:spLocks noChangeArrowheads="1"/>
            </p:cNvSpPr>
            <p:nvPr/>
          </p:nvSpPr>
          <p:spPr bwMode="auto">
            <a:xfrm>
              <a:off x="2795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7" name="Oval 72"/>
            <p:cNvSpPr>
              <a:spLocks noChangeArrowheads="1"/>
            </p:cNvSpPr>
            <p:nvPr/>
          </p:nvSpPr>
          <p:spPr bwMode="auto">
            <a:xfrm>
              <a:off x="2912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8" name="Oval 73"/>
            <p:cNvSpPr>
              <a:spLocks noChangeArrowheads="1"/>
            </p:cNvSpPr>
            <p:nvPr/>
          </p:nvSpPr>
          <p:spPr bwMode="auto">
            <a:xfrm>
              <a:off x="3029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69" name="Oval 74"/>
            <p:cNvSpPr>
              <a:spLocks noChangeArrowheads="1"/>
            </p:cNvSpPr>
            <p:nvPr/>
          </p:nvSpPr>
          <p:spPr bwMode="auto">
            <a:xfrm>
              <a:off x="3154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0" name="Oval 75"/>
            <p:cNvSpPr>
              <a:spLocks noChangeArrowheads="1"/>
            </p:cNvSpPr>
            <p:nvPr/>
          </p:nvSpPr>
          <p:spPr bwMode="auto">
            <a:xfrm>
              <a:off x="3270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1" name="Oval 76"/>
            <p:cNvSpPr>
              <a:spLocks noChangeArrowheads="1"/>
            </p:cNvSpPr>
            <p:nvPr/>
          </p:nvSpPr>
          <p:spPr bwMode="auto">
            <a:xfrm>
              <a:off x="3387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2" name="Oval 77"/>
            <p:cNvSpPr>
              <a:spLocks noChangeArrowheads="1"/>
            </p:cNvSpPr>
            <p:nvPr/>
          </p:nvSpPr>
          <p:spPr bwMode="auto">
            <a:xfrm>
              <a:off x="3504" y="1069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3" name="Oval 78"/>
            <p:cNvSpPr>
              <a:spLocks noChangeArrowheads="1"/>
            </p:cNvSpPr>
            <p:nvPr/>
          </p:nvSpPr>
          <p:spPr bwMode="auto">
            <a:xfrm>
              <a:off x="3621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4" name="Oval 79"/>
            <p:cNvSpPr>
              <a:spLocks noChangeArrowheads="1"/>
            </p:cNvSpPr>
            <p:nvPr/>
          </p:nvSpPr>
          <p:spPr bwMode="auto">
            <a:xfrm>
              <a:off x="3738" y="1068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5" name="Oval 80"/>
            <p:cNvSpPr>
              <a:spLocks noChangeArrowheads="1"/>
            </p:cNvSpPr>
            <p:nvPr/>
          </p:nvSpPr>
          <p:spPr bwMode="auto">
            <a:xfrm>
              <a:off x="3862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6" name="Oval 81"/>
            <p:cNvSpPr>
              <a:spLocks noChangeArrowheads="1"/>
            </p:cNvSpPr>
            <p:nvPr/>
          </p:nvSpPr>
          <p:spPr bwMode="auto">
            <a:xfrm>
              <a:off x="3979" y="1071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7" name="Oval 82"/>
            <p:cNvSpPr>
              <a:spLocks noChangeArrowheads="1"/>
            </p:cNvSpPr>
            <p:nvPr/>
          </p:nvSpPr>
          <p:spPr bwMode="auto">
            <a:xfrm>
              <a:off x="4096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8" name="Oval 83"/>
            <p:cNvSpPr>
              <a:spLocks noChangeArrowheads="1"/>
            </p:cNvSpPr>
            <p:nvPr/>
          </p:nvSpPr>
          <p:spPr bwMode="auto">
            <a:xfrm>
              <a:off x="4213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79" name="Oval 84"/>
            <p:cNvSpPr>
              <a:spLocks noChangeArrowheads="1"/>
            </p:cNvSpPr>
            <p:nvPr/>
          </p:nvSpPr>
          <p:spPr bwMode="auto">
            <a:xfrm>
              <a:off x="4330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0" name="Oval 85"/>
            <p:cNvSpPr>
              <a:spLocks noChangeArrowheads="1"/>
            </p:cNvSpPr>
            <p:nvPr/>
          </p:nvSpPr>
          <p:spPr bwMode="auto">
            <a:xfrm>
              <a:off x="4447" y="1069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1" name="Oval 86"/>
            <p:cNvSpPr>
              <a:spLocks noChangeArrowheads="1"/>
            </p:cNvSpPr>
            <p:nvPr/>
          </p:nvSpPr>
          <p:spPr bwMode="auto">
            <a:xfrm>
              <a:off x="4571" y="1074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2" name="Oval 87"/>
            <p:cNvSpPr>
              <a:spLocks noChangeArrowheads="1"/>
            </p:cNvSpPr>
            <p:nvPr/>
          </p:nvSpPr>
          <p:spPr bwMode="auto">
            <a:xfrm>
              <a:off x="4688" y="1072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3" name="Oval 88"/>
            <p:cNvSpPr>
              <a:spLocks noChangeArrowheads="1"/>
            </p:cNvSpPr>
            <p:nvPr/>
          </p:nvSpPr>
          <p:spPr bwMode="auto">
            <a:xfrm>
              <a:off x="4805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4" name="Oval 89"/>
            <p:cNvSpPr>
              <a:spLocks noChangeArrowheads="1"/>
            </p:cNvSpPr>
            <p:nvPr/>
          </p:nvSpPr>
          <p:spPr bwMode="auto">
            <a:xfrm>
              <a:off x="4922" y="1071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5" name="Oval 90"/>
            <p:cNvSpPr>
              <a:spLocks noChangeArrowheads="1"/>
            </p:cNvSpPr>
            <p:nvPr/>
          </p:nvSpPr>
          <p:spPr bwMode="auto">
            <a:xfrm>
              <a:off x="5039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6" name="Oval 91"/>
            <p:cNvSpPr>
              <a:spLocks noChangeArrowheads="1"/>
            </p:cNvSpPr>
            <p:nvPr/>
          </p:nvSpPr>
          <p:spPr bwMode="auto">
            <a:xfrm>
              <a:off x="5155" y="1070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7" name="Oval 92"/>
            <p:cNvSpPr>
              <a:spLocks noChangeArrowheads="1"/>
            </p:cNvSpPr>
            <p:nvPr/>
          </p:nvSpPr>
          <p:spPr bwMode="auto">
            <a:xfrm>
              <a:off x="5280" y="1075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8" name="Oval 93"/>
            <p:cNvSpPr>
              <a:spLocks noChangeArrowheads="1"/>
            </p:cNvSpPr>
            <p:nvPr/>
          </p:nvSpPr>
          <p:spPr bwMode="auto">
            <a:xfrm>
              <a:off x="5397" y="1073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89" name="Oval 94"/>
            <p:cNvSpPr>
              <a:spLocks noChangeArrowheads="1"/>
            </p:cNvSpPr>
            <p:nvPr/>
          </p:nvSpPr>
          <p:spPr bwMode="auto">
            <a:xfrm>
              <a:off x="5514" y="1074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0" name="Oval 95"/>
            <p:cNvSpPr>
              <a:spLocks noChangeArrowheads="1"/>
            </p:cNvSpPr>
            <p:nvPr/>
          </p:nvSpPr>
          <p:spPr bwMode="auto">
            <a:xfrm>
              <a:off x="5631" y="1072"/>
              <a:ext cx="92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1" name="Oval 96"/>
            <p:cNvSpPr>
              <a:spLocks noChangeArrowheads="1"/>
            </p:cNvSpPr>
            <p:nvPr/>
          </p:nvSpPr>
          <p:spPr bwMode="auto">
            <a:xfrm>
              <a:off x="5747" y="1073"/>
              <a:ext cx="93" cy="84"/>
            </a:xfrm>
            <a:prstGeom prst="ellipse">
              <a:avLst/>
            </a:prstGeom>
            <a:solidFill>
              <a:srgbClr val="3D76C1">
                <a:alpha val="3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2" name="Oval 97"/>
            <p:cNvSpPr>
              <a:spLocks noChangeArrowheads="1"/>
            </p:cNvSpPr>
            <p:nvPr/>
          </p:nvSpPr>
          <p:spPr bwMode="auto">
            <a:xfrm>
              <a:off x="2687" y="1190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3" name="Oval 98"/>
            <p:cNvSpPr>
              <a:spLocks noChangeArrowheads="1"/>
            </p:cNvSpPr>
            <p:nvPr/>
          </p:nvSpPr>
          <p:spPr bwMode="auto">
            <a:xfrm>
              <a:off x="2804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4" name="Oval 99"/>
            <p:cNvSpPr>
              <a:spLocks noChangeArrowheads="1"/>
            </p:cNvSpPr>
            <p:nvPr/>
          </p:nvSpPr>
          <p:spPr bwMode="auto">
            <a:xfrm>
              <a:off x="2921" y="1189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5" name="Oval 100"/>
            <p:cNvSpPr>
              <a:spLocks noChangeArrowheads="1"/>
            </p:cNvSpPr>
            <p:nvPr/>
          </p:nvSpPr>
          <p:spPr bwMode="auto">
            <a:xfrm>
              <a:off x="3038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6" name="Oval 101"/>
            <p:cNvSpPr>
              <a:spLocks noChangeArrowheads="1"/>
            </p:cNvSpPr>
            <p:nvPr/>
          </p:nvSpPr>
          <p:spPr bwMode="auto">
            <a:xfrm>
              <a:off x="3155" y="1188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7" name="Oval 102"/>
            <p:cNvSpPr>
              <a:spLocks noChangeArrowheads="1"/>
            </p:cNvSpPr>
            <p:nvPr/>
          </p:nvSpPr>
          <p:spPr bwMode="auto">
            <a:xfrm>
              <a:off x="3271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8" name="Oval 103"/>
            <p:cNvSpPr>
              <a:spLocks noChangeArrowheads="1"/>
            </p:cNvSpPr>
            <p:nvPr/>
          </p:nvSpPr>
          <p:spPr bwMode="auto">
            <a:xfrm>
              <a:off x="3396" y="1188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99" name="Oval 104"/>
            <p:cNvSpPr>
              <a:spLocks noChangeArrowheads="1"/>
            </p:cNvSpPr>
            <p:nvPr/>
          </p:nvSpPr>
          <p:spPr bwMode="auto">
            <a:xfrm>
              <a:off x="3513" y="1186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0" name="Oval 105"/>
            <p:cNvSpPr>
              <a:spLocks noChangeArrowheads="1"/>
            </p:cNvSpPr>
            <p:nvPr/>
          </p:nvSpPr>
          <p:spPr bwMode="auto">
            <a:xfrm>
              <a:off x="3630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1" name="Oval 106"/>
            <p:cNvSpPr>
              <a:spLocks noChangeArrowheads="1"/>
            </p:cNvSpPr>
            <p:nvPr/>
          </p:nvSpPr>
          <p:spPr bwMode="auto">
            <a:xfrm>
              <a:off x="3747" y="1185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2" name="Oval 107"/>
            <p:cNvSpPr>
              <a:spLocks noChangeArrowheads="1"/>
            </p:cNvSpPr>
            <p:nvPr/>
          </p:nvSpPr>
          <p:spPr bwMode="auto">
            <a:xfrm>
              <a:off x="3863" y="1186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3" name="Oval 108"/>
            <p:cNvSpPr>
              <a:spLocks noChangeArrowheads="1"/>
            </p:cNvSpPr>
            <p:nvPr/>
          </p:nvSpPr>
          <p:spPr bwMode="auto">
            <a:xfrm>
              <a:off x="3980" y="1184"/>
              <a:ext cx="93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4" name="Oval 109"/>
            <p:cNvSpPr>
              <a:spLocks noChangeArrowheads="1"/>
            </p:cNvSpPr>
            <p:nvPr/>
          </p:nvSpPr>
          <p:spPr bwMode="auto">
            <a:xfrm>
              <a:off x="4105" y="1189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5" name="Oval 110"/>
            <p:cNvSpPr>
              <a:spLocks noChangeArrowheads="1"/>
            </p:cNvSpPr>
            <p:nvPr/>
          </p:nvSpPr>
          <p:spPr bwMode="auto">
            <a:xfrm>
              <a:off x="4222" y="1187"/>
              <a:ext cx="92" cy="84"/>
            </a:xfrm>
            <a:prstGeom prst="ellipse">
              <a:avLst/>
            </a:prstGeom>
            <a:solidFill>
              <a:srgbClr val="3D76C1">
                <a:alpha val="20000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6" name="Oval 111"/>
            <p:cNvSpPr>
              <a:spLocks noChangeArrowheads="1"/>
            </p:cNvSpPr>
            <p:nvPr/>
          </p:nvSpPr>
          <p:spPr bwMode="auto">
            <a:xfrm>
              <a:off x="2696" y="1310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7" name="Oval 112"/>
            <p:cNvSpPr>
              <a:spLocks noChangeArrowheads="1"/>
            </p:cNvSpPr>
            <p:nvPr/>
          </p:nvSpPr>
          <p:spPr bwMode="auto">
            <a:xfrm>
              <a:off x="2813" y="1308"/>
              <a:ext cx="92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8" name="Oval 113"/>
            <p:cNvSpPr>
              <a:spLocks noChangeArrowheads="1"/>
            </p:cNvSpPr>
            <p:nvPr/>
          </p:nvSpPr>
          <p:spPr bwMode="auto">
            <a:xfrm>
              <a:off x="3271" y="1305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  <p:sp>
          <p:nvSpPr>
            <p:cNvPr id="109" name="Oval 114"/>
            <p:cNvSpPr>
              <a:spLocks noChangeArrowheads="1"/>
            </p:cNvSpPr>
            <p:nvPr/>
          </p:nvSpPr>
          <p:spPr bwMode="auto">
            <a:xfrm>
              <a:off x="3411" y="1304"/>
              <a:ext cx="93" cy="84"/>
            </a:xfrm>
            <a:prstGeom prst="ellipse">
              <a:avLst/>
            </a:prstGeom>
            <a:solidFill>
              <a:srgbClr val="3D9CCD">
                <a:alpha val="10196"/>
              </a:srgbClr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  <a:defRPr/>
              </a:pPr>
              <a:endParaRPr kumimoji="1" lang="zh-TW" altLang="zh-TW" sz="1800">
                <a:latin typeface="굴림" pitchFamily="50" charset="-127"/>
                <a:ea typeface="굴림" pitchFamily="50" charset="-127"/>
                <a:cs typeface="Tahoma" pitchFamily="34" charset="0"/>
              </a:endParaRPr>
            </a:p>
          </p:txBody>
        </p:sp>
      </p:grpSp>
      <p:sp>
        <p:nvSpPr>
          <p:cNvPr id="110" name="Rectangle 115"/>
          <p:cNvSpPr>
            <a:spLocks noChangeArrowheads="1"/>
          </p:cNvSpPr>
          <p:nvPr userDrawn="1"/>
        </p:nvSpPr>
        <p:spPr bwMode="auto">
          <a:xfrm>
            <a:off x="647700" y="2144713"/>
            <a:ext cx="4191000" cy="492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>
                <a:latin typeface="黑体" pitchFamily="49" charset="-122"/>
                <a:ea typeface="黑体" pitchFamily="49" charset="-122"/>
              </a:rPr>
              <a:t>《</a:t>
            </a:r>
            <a:r>
              <a:rPr kumimoji="1" lang="zh-CN" altLang="en-US" sz="2400">
                <a:latin typeface="黑体" pitchFamily="49" charset="-122"/>
                <a:ea typeface="黑体" pitchFamily="49" charset="-122"/>
              </a:rPr>
              <a:t>操作系统原理</a:t>
            </a:r>
            <a:r>
              <a:rPr kumimoji="1" lang="en-US" altLang="zh-CN" sz="2400">
                <a:latin typeface="黑体" pitchFamily="49" charset="-122"/>
                <a:ea typeface="黑体" pitchFamily="49" charset="-122"/>
              </a:rPr>
              <a:t>》</a:t>
            </a:r>
          </a:p>
        </p:txBody>
      </p:sp>
      <p:sp>
        <p:nvSpPr>
          <p:cNvPr id="111" name="Rectangle 116"/>
          <p:cNvSpPr>
            <a:spLocks noChangeArrowheads="1"/>
          </p:cNvSpPr>
          <p:nvPr userDrawn="1"/>
        </p:nvSpPr>
        <p:spPr bwMode="auto">
          <a:xfrm>
            <a:off x="3189288" y="3089275"/>
            <a:ext cx="3562350" cy="555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3800">
                <a:latin typeface="黑体" pitchFamily="49" charset="-122"/>
                <a:ea typeface="黑体" pitchFamily="49" charset="-122"/>
              </a:rPr>
              <a:t>第</a:t>
            </a:r>
            <a:r>
              <a:rPr kumimoji="1" lang="en-US" altLang="zh-CN" sz="3800">
                <a:latin typeface="黑体" pitchFamily="49" charset="-122"/>
                <a:ea typeface="黑体" pitchFamily="49" charset="-122"/>
              </a:rPr>
              <a:t>4</a:t>
            </a:r>
            <a:r>
              <a:rPr kumimoji="1" lang="zh-CN" altLang="en-US" sz="3800">
                <a:latin typeface="黑体" pitchFamily="49" charset="-122"/>
                <a:ea typeface="黑体" pitchFamily="49" charset="-122"/>
              </a:rPr>
              <a:t>章 进程管理</a:t>
            </a:r>
            <a:endParaRPr kumimoji="1" lang="en-US" altLang="zh-CN" sz="3800"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112" name="Rectangle 115"/>
          <p:cNvSpPr>
            <a:spLocks noChangeArrowheads="1"/>
          </p:cNvSpPr>
          <p:nvPr userDrawn="1"/>
        </p:nvSpPr>
        <p:spPr bwMode="auto">
          <a:xfrm>
            <a:off x="6067425" y="4343400"/>
            <a:ext cx="3509963" cy="87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latin typeface="黑体" pitchFamily="49" charset="-122"/>
                <a:ea typeface="黑体" pitchFamily="49" charset="-122"/>
              </a:rPr>
              <a:t>2017.03-05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教师：苏曙光</a:t>
            </a:r>
          </a:p>
          <a:p>
            <a:pPr latinLnBrk="1">
              <a:lnSpc>
                <a:spcPct val="80000"/>
              </a:lnSpc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黑体" pitchFamily="49" charset="-122"/>
                <a:ea typeface="黑体" pitchFamily="49" charset="-122"/>
              </a:rPr>
              <a:t>华中科技大学软件学院 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7130EFB-A16E-4142-B54F-7C80EE20D8CA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9756E16-4262-42E6-AB17-424FE571F4D2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96925" y="4406900"/>
            <a:ext cx="8567738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96925" y="2906713"/>
            <a:ext cx="8567738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4B8522-A0A7-4C65-AAD0-0734D38A281D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A55173A-1C63-4274-ADDB-6E02B041A0DC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04825" y="765175"/>
            <a:ext cx="4459288" cy="5360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116513" y="765175"/>
            <a:ext cx="4460875" cy="53609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344C1B1-E585-4360-96A5-FAAA8339975D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CA6357C-4F36-46F8-8406-C0FB469C907E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274638"/>
            <a:ext cx="907256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504825" y="1535113"/>
            <a:ext cx="44529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04825" y="2174875"/>
            <a:ext cx="44529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5121275" y="1535113"/>
            <a:ext cx="445611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5121275" y="2174875"/>
            <a:ext cx="445611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5E8967B-8885-40CB-9D39-E6E1A395B424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6965142-9455-4BAB-8A36-F84096C086F1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29DD72D8-1FB9-498A-9514-51D766127A6D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8785A14-478E-4C0D-801C-4DC70B05FD17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53898B2F-1E66-4B7B-926B-4A6C0E79C59D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D7FE7F7D-7A8D-4A3E-AF64-06A5949F688D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4825" y="273050"/>
            <a:ext cx="331628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41763" y="273050"/>
            <a:ext cx="56356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504825" y="1435100"/>
            <a:ext cx="331628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4F2091C2-8CEF-4AC9-ACBA-AD2C4BCC27D2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DCB976C-28F9-4D04-903B-DC6959838F1F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76438" y="4800600"/>
            <a:ext cx="604837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976438" y="612775"/>
            <a:ext cx="604837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976438" y="5367338"/>
            <a:ext cx="604837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9330B9A1-F018-4359-BD10-8B4E4966CBA5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F9F973C-05DB-42B7-97FF-74A067F83705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55" name="Picture 122"/>
          <p:cNvPicPr>
            <a:picLocks noChangeAspect="1" noChangeArrowheads="1"/>
          </p:cNvPicPr>
          <p:nvPr userDrawn="1"/>
        </p:nvPicPr>
        <p:blipFill>
          <a:blip r:embed="rId16"/>
          <a:srcRect/>
          <a:stretch>
            <a:fillRect/>
          </a:stretch>
        </p:blipFill>
        <p:spPr bwMode="auto">
          <a:xfrm>
            <a:off x="0" y="5949950"/>
            <a:ext cx="10080625" cy="922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8856" name="Picture 2" descr="subbar"/>
          <p:cNvPicPr>
            <a:picLocks noChangeAspect="1" noChangeArrowheads="1"/>
          </p:cNvPicPr>
          <p:nvPr userDrawn="1"/>
        </p:nvPicPr>
        <p:blipFill>
          <a:blip r:embed="rId17"/>
          <a:srcRect l="189" r="267"/>
          <a:stretch>
            <a:fillRect/>
          </a:stretch>
        </p:blipFill>
        <p:spPr bwMode="auto">
          <a:xfrm>
            <a:off x="0" y="-12700"/>
            <a:ext cx="10080625" cy="549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5603" name="Line 3"/>
          <p:cNvSpPr>
            <a:spLocks noChangeShapeType="1"/>
          </p:cNvSpPr>
          <p:nvPr userDrawn="1"/>
        </p:nvSpPr>
        <p:spPr bwMode="auto">
          <a:xfrm>
            <a:off x="0" y="577850"/>
            <a:ext cx="10080625" cy="0"/>
          </a:xfrm>
          <a:prstGeom prst="line">
            <a:avLst/>
          </a:prstGeom>
          <a:noFill/>
          <a:ln w="28575">
            <a:solidFill>
              <a:srgbClr val="236485"/>
            </a:solidFill>
            <a:round/>
            <a:headEnd/>
            <a:tailEnd/>
          </a:ln>
          <a:effectLst>
            <a:outerShdw dist="35921" dir="2700000" algn="ctr" rotWithShape="0">
              <a:srgbClr val="90C060">
                <a:alpha val="50000"/>
              </a:srgbClr>
            </a:outerShdw>
          </a:effectLst>
        </p:spPr>
        <p:txBody>
          <a:bodyPr/>
          <a:lstStyle/>
          <a:p>
            <a:pPr latinLnBrk="1">
              <a:spcBef>
                <a:spcPct val="0"/>
              </a:spcBef>
              <a:buFontTx/>
              <a:buNone/>
              <a:defRPr/>
            </a:pPr>
            <a:endParaRPr kumimoji="1" lang="ko-KR" altLang="en-US" sz="1800">
              <a:latin typeface="굴림" pitchFamily="50" charset="-127"/>
              <a:ea typeface="굴림" pitchFamily="50" charset="-127"/>
            </a:endParaRPr>
          </a:p>
        </p:txBody>
      </p:sp>
      <p:sp>
        <p:nvSpPr>
          <p:cNvPr id="788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46050" y="-33338"/>
            <a:ext cx="7773988" cy="579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04825" y="765175"/>
            <a:ext cx="9072563" cy="5360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8852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04825" y="6245225"/>
            <a:ext cx="2351088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fld id="{20E568AF-7303-4E3F-A3EF-DE63556963BC}" type="datetimeFigureOut">
              <a:rPr lang="zh-CN" altLang="en-US"/>
              <a:pPr/>
              <a:t>2018/5/25</a:t>
            </a:fld>
            <a:endParaRPr lang="en-US" altLang="zh-CN"/>
          </a:p>
        </p:txBody>
      </p:sp>
      <p:sp>
        <p:nvSpPr>
          <p:cNvPr id="7885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444875" y="6245225"/>
            <a:ext cx="31908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endParaRPr lang="en-US" altLang="zh-CN"/>
          </a:p>
        </p:txBody>
      </p:sp>
      <p:sp>
        <p:nvSpPr>
          <p:cNvPr id="78854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7224713" y="6245225"/>
            <a:ext cx="235267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0" latinLnBrk="1" hangingPunct="0">
              <a:lnSpc>
                <a:spcPct val="80000"/>
              </a:lnSpc>
              <a:spcBef>
                <a:spcPct val="50000"/>
              </a:spcBef>
              <a:buClr>
                <a:srgbClr val="FF0000"/>
              </a:buClr>
              <a:buFont typeface="Wingdings" pitchFamily="2" charset="2"/>
              <a:buNone/>
              <a:defRPr kumimoji="1" sz="1400">
                <a:latin typeface="굴림" pitchFamily="34" charset="-127"/>
                <a:ea typeface="굴림" pitchFamily="34" charset="-127"/>
              </a:defRPr>
            </a:lvl1pPr>
          </a:lstStyle>
          <a:p>
            <a:fld id="{72BCCA6F-FAF3-4F46-84F7-77D8537EDB86}" type="slidenum">
              <a:rPr lang="zh-CN" altLang="en-US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2pPr>
      <a:lvl3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3pPr>
      <a:lvl4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4pPr>
      <a:lvl5pPr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chemeClr val="tx2"/>
          </a:solidFill>
          <a:latin typeface="Arial" pitchFamily="34" charset="0"/>
          <a:ea typeface="楷体_GB2312" pitchFamily="49" charset="-122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Font typeface="Wingdings" pitchFamily="2" charset="2"/>
        <a:buChar char="l"/>
        <a:defRPr sz="2800" b="1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Font typeface="Wingdings" pitchFamily="2" charset="2"/>
        <a:buChar char="n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u"/>
        <a:defRPr sz="2800">
          <a:solidFill>
            <a:schemeClr val="tx1"/>
          </a:solidFill>
          <a:latin typeface="+mn-lt"/>
          <a:ea typeface="+mn-ea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p"/>
        <a:defRPr sz="2800">
          <a:solidFill>
            <a:schemeClr val="tx1"/>
          </a:solidFill>
          <a:latin typeface="+mn-lt"/>
          <a:ea typeface="+mn-ea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Arial" pitchFamily="34" charset="0"/>
        <a:buChar char="▲"/>
        <a:defRPr sz="28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kumimoji="1" sz="3600" b="1">
          <a:solidFill>
            <a:schemeClr val="tx2"/>
          </a:solidFill>
          <a:latin typeface="굴림" pitchFamily="50" charset="-127"/>
          <a:ea typeface="굴림" pitchFamily="50" charset="-127"/>
          <a:cs typeface="Tahoma" pitchFamily="34" charset="0"/>
        </a:defRPr>
      </a:lvl9pPr>
    </p:titleStyle>
    <p:bodyStyle>
      <a:lvl1pPr marL="447675" indent="-44767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Font typeface="Wingdings" pitchFamily="2" charset="2"/>
        <a:buChar char="v"/>
        <a:defRPr kumimoji="1" sz="3000">
          <a:solidFill>
            <a:schemeClr val="tx1"/>
          </a:solidFill>
          <a:latin typeface="+mn-lt"/>
          <a:ea typeface="+mn-ea"/>
          <a:cs typeface="+mn-cs"/>
        </a:defRPr>
      </a:lvl1pPr>
      <a:lvl2pPr marL="889000" indent="-439738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600">
          <a:solidFill>
            <a:schemeClr val="tx1"/>
          </a:solidFill>
          <a:latin typeface="+mn-lt"/>
          <a:ea typeface="+mn-ea"/>
          <a:cs typeface="+mn-cs"/>
        </a:defRPr>
      </a:lvl2pPr>
      <a:lvl3pPr marL="1293813" indent="-403225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200">
          <a:solidFill>
            <a:schemeClr val="tx1"/>
          </a:solidFill>
          <a:latin typeface="+mn-lt"/>
          <a:ea typeface="+mn-ea"/>
          <a:cs typeface="+mn-cs"/>
        </a:defRPr>
      </a:lvl3pPr>
      <a:lvl4pPr marL="1681163" indent="-385763" algn="l" rtl="0" eaLnBrk="0" fontAlgn="base" latinLnBrk="1" hangingPunct="0">
        <a:spcBef>
          <a:spcPct val="20000"/>
        </a:spcBef>
        <a:spcAft>
          <a:spcPct val="0"/>
        </a:spcAft>
        <a:buClr>
          <a:schemeClr val="hlink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4pPr>
      <a:lvl5pPr marL="2070100" indent="-387350" algn="l" rtl="0" eaLnBrk="0" fontAlgn="base" latinLnBrk="1" hangingPunct="0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 sz="2000">
          <a:solidFill>
            <a:schemeClr val="tx1"/>
          </a:solidFill>
          <a:latin typeface="+mn-lt"/>
          <a:ea typeface="+mn-ea"/>
          <a:cs typeface="+mn-cs"/>
        </a:defRPr>
      </a:lvl5pPr>
      <a:lvl6pPr marL="25273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6pPr>
      <a:lvl7pPr marL="29845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7pPr>
      <a:lvl8pPr marL="34417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8pPr>
      <a:lvl9pPr marL="3898900" indent="-387350" algn="l" rtl="0" fontAlgn="base" latinLnBrk="1">
        <a:spcBef>
          <a:spcPct val="20000"/>
        </a:spcBef>
        <a:spcAft>
          <a:spcPct val="0"/>
        </a:spcAft>
        <a:buClr>
          <a:schemeClr val="accent1"/>
        </a:buClr>
        <a:buSzPct val="80000"/>
        <a:buFont typeface="Wingdings" pitchFamily="2" charset="2"/>
        <a:buChar char="v"/>
        <a:defRPr kumimoji="1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4" Type="http://schemas.openxmlformats.org/officeDocument/2006/relationships/image" Target="../media/image18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44.emf"/><Relationship Id="rId4" Type="http://schemas.openxmlformats.org/officeDocument/2006/relationships/package" Target="../embeddings/Microsoft_PowerPoint_____1.pptx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2.pptx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5.emf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1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1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jpe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jpeg"/></Relationships>
</file>

<file path=ppt/slides/_rels/slide2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wmf"/><Relationship Id="rId5" Type="http://schemas.openxmlformats.org/officeDocument/2006/relationships/image" Target="../media/image68.wmf"/><Relationship Id="rId4" Type="http://schemas.openxmlformats.org/officeDocument/2006/relationships/image" Target="../media/image67.jpeg"/></Relationships>
</file>

<file path=ppt/slides/_rels/slide2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2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2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2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PowerPoint_____3.pptx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74.emf"/></Relationships>
</file>

<file path=ppt/slides/_rels/slide2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2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2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2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60.xml.rels><?xml version="1.0" encoding="UTF-8" standalone="yes"?>
<Relationships xmlns="http://schemas.openxmlformats.org/package/2006/relationships"><Relationship Id="rId2" Type="http://schemas.openxmlformats.org/officeDocument/2006/relationships/hyperlink" Target="sched.c.doc" TargetMode="External"/><Relationship Id="rId1" Type="http://schemas.openxmlformats.org/officeDocument/2006/relationships/slideLayout" Target="../slideLayouts/slideLayout2.xml"/></Relationships>
</file>

<file path=ppt/slides/_rels/slide2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2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9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hyperlink" Target="http://hw.rdxx.com/Memory/" TargetMode="Externa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hyperlink" Target="mailto:&#35831;&#25552;&#21069;&#23558;PPT&#21387;&#32553;&#21457;&#21040;OSCourse@163.com" TargetMode="Externa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7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pPr>
              <a:buSzPct val="115000"/>
            </a:pPr>
            <a:r>
              <a:rPr lang="zh-CN" altLang="en-US" dirty="0"/>
              <a:t>进程的状态</a:t>
            </a:r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运行状态（</a:t>
            </a:r>
            <a:r>
              <a:rPr lang="en-US" altLang="zh-CN" sz="2400" dirty="0">
                <a:latin typeface="宋体" pitchFamily="2" charset="-122"/>
              </a:rPr>
              <a:t>Running</a:t>
            </a:r>
            <a:r>
              <a:rPr lang="zh-CN" altLang="en-US" sz="2400" dirty="0">
                <a:latin typeface="宋体" pitchFamily="2" charset="-122"/>
              </a:rPr>
              <a:t>）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进程已经占有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，在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上运行。</a:t>
            </a:r>
            <a:endParaRPr lang="zh-CN" altLang="en-US" sz="2400" dirty="0"/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就绪状态（</a:t>
            </a:r>
            <a:r>
              <a:rPr lang="en-US" altLang="zh-CN" sz="2400" dirty="0">
                <a:latin typeface="宋体" pitchFamily="2" charset="-122"/>
              </a:rPr>
              <a:t>Ready</a:t>
            </a:r>
            <a:r>
              <a:rPr lang="zh-CN" altLang="en-US" sz="2400" dirty="0">
                <a:latin typeface="宋体" pitchFamily="2" charset="-122"/>
              </a:rPr>
              <a:t>）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具备运行条件但由于无</a:t>
            </a:r>
            <a:r>
              <a:rPr lang="en-US" altLang="zh-CN" sz="2400" dirty="0">
                <a:latin typeface="宋体" pitchFamily="2" charset="-122"/>
              </a:rPr>
              <a:t>CPU</a:t>
            </a:r>
            <a:r>
              <a:rPr lang="zh-CN" altLang="en-US" sz="2400" dirty="0">
                <a:latin typeface="宋体" pitchFamily="2" charset="-122"/>
              </a:rPr>
              <a:t>，暂时不能运行</a:t>
            </a:r>
            <a:endParaRPr lang="en-US" altLang="zh-CN" sz="2400" dirty="0">
              <a:latin typeface="宋体" pitchFamily="2" charset="-122"/>
            </a:endParaRPr>
          </a:p>
          <a:p>
            <a:pPr lvl="1">
              <a:buSzPct val="105000"/>
            </a:pPr>
            <a:r>
              <a:rPr lang="zh-CN" altLang="en-US" sz="2400" dirty="0">
                <a:latin typeface="宋体" pitchFamily="2" charset="-122"/>
              </a:rPr>
              <a:t>阻塞状态（</a:t>
            </a:r>
            <a:r>
              <a:rPr lang="en-US" altLang="zh-CN" sz="2400" dirty="0">
                <a:latin typeface="宋体" pitchFamily="2" charset="-122"/>
              </a:rPr>
              <a:t>Block</a:t>
            </a:r>
            <a:r>
              <a:rPr lang="zh-CN" altLang="en-US" sz="2400" dirty="0">
                <a:latin typeface="宋体" pitchFamily="2" charset="-122"/>
              </a:rPr>
              <a:t>）</a:t>
            </a:r>
            <a:r>
              <a:rPr lang="en-US" altLang="zh-CN" sz="2400" dirty="0">
                <a:latin typeface="宋体" pitchFamily="2" charset="-122"/>
              </a:rPr>
              <a:t>【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等待（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Wait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）状态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】</a:t>
            </a:r>
            <a:endParaRPr lang="en-US" altLang="zh-CN" sz="2400" dirty="0">
              <a:latin typeface="宋体" pitchFamily="2" charset="-122"/>
            </a:endParaRP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因为等待某项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服务</a:t>
            </a:r>
            <a:r>
              <a:rPr lang="zh-CN" altLang="en-US" sz="2400" dirty="0">
                <a:latin typeface="宋体" pitchFamily="2" charset="-122"/>
              </a:rPr>
              <a:t>完成或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信号</a:t>
            </a:r>
            <a:r>
              <a:rPr lang="zh-CN" altLang="en-US" sz="2400" dirty="0">
                <a:latin typeface="宋体" pitchFamily="2" charset="-122"/>
              </a:rPr>
              <a:t>来到而不能运行的状态</a:t>
            </a:r>
          </a:p>
          <a:p>
            <a:pPr lvl="2">
              <a:buClr>
                <a:srgbClr val="33CC33"/>
              </a:buClr>
              <a:buSzPct val="105000"/>
            </a:pPr>
            <a:r>
              <a:rPr lang="zh-CN" altLang="en-US" sz="2400" dirty="0">
                <a:latin typeface="宋体" pitchFamily="2" charset="-122"/>
              </a:rPr>
              <a:t>例如等待：系统调用，</a:t>
            </a:r>
            <a:r>
              <a:rPr lang="en-US" altLang="zh-CN" sz="2400" dirty="0">
                <a:latin typeface="宋体" pitchFamily="2" charset="-122"/>
              </a:rPr>
              <a:t>I/O</a:t>
            </a:r>
            <a:r>
              <a:rPr lang="zh-CN" altLang="en-US" sz="2400" dirty="0">
                <a:latin typeface="宋体" pitchFamily="2" charset="-122"/>
              </a:rPr>
              <a:t>操作，合作进程的服务或信号</a:t>
            </a:r>
            <a:r>
              <a:rPr lang="en-US" altLang="zh-CN" sz="2400" dirty="0">
                <a:latin typeface="宋体" pitchFamily="2" charset="-122"/>
              </a:rPr>
              <a:t>…</a:t>
            </a:r>
          </a:p>
          <a:p>
            <a:pPr lvl="2">
              <a:buClr>
                <a:srgbClr val="33CC33"/>
              </a:buClr>
              <a:buSzPct val="105000"/>
            </a:pP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 bwMode="auto">
          <a:xfrm>
            <a:off x="3960192" y="2996952"/>
            <a:ext cx="3384376" cy="50405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7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17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17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317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 bwMode="auto">
          <a:xfrm>
            <a:off x="1223888" y="1088912"/>
            <a:ext cx="8064896" cy="5580448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608264" y="1160350"/>
            <a:ext cx="12161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chemeClr val="bg1"/>
                </a:solidFill>
              </a:rPr>
              <a:t>进程</a:t>
            </a:r>
          </a:p>
        </p:txBody>
      </p:sp>
      <p:grpSp>
        <p:nvGrpSpPr>
          <p:cNvPr id="4" name="组合 42"/>
          <p:cNvGrpSpPr/>
          <p:nvPr/>
        </p:nvGrpSpPr>
        <p:grpSpPr>
          <a:xfrm>
            <a:off x="1727944" y="1852250"/>
            <a:ext cx="3312368" cy="4601086"/>
            <a:chOff x="2397106" y="1977760"/>
            <a:chExt cx="1792444" cy="2520000"/>
          </a:xfrm>
        </p:grpSpPr>
        <p:sp>
          <p:nvSpPr>
            <p:cNvPr id="5" name="圆角矩形 4"/>
            <p:cNvSpPr/>
            <p:nvPr/>
          </p:nvSpPr>
          <p:spPr bwMode="auto">
            <a:xfrm>
              <a:off x="2397106" y="1977760"/>
              <a:ext cx="1714512" cy="2520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975104" y="2071678"/>
              <a:ext cx="1214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400" b="1" dirty="0"/>
                <a:t>线程</a:t>
              </a:r>
              <a:r>
                <a:rPr lang="en-US" altLang="zh-CN" sz="2400" b="1" dirty="0"/>
                <a:t>1</a:t>
              </a:r>
              <a:endParaRPr lang="zh-CN" altLang="en-US" sz="2400" b="1" dirty="0"/>
            </a:p>
          </p:txBody>
        </p:sp>
      </p:grpSp>
      <p:grpSp>
        <p:nvGrpSpPr>
          <p:cNvPr id="9" name="组合 43"/>
          <p:cNvGrpSpPr/>
          <p:nvPr/>
        </p:nvGrpSpPr>
        <p:grpSpPr>
          <a:xfrm>
            <a:off x="5539812" y="1852250"/>
            <a:ext cx="3455171" cy="4601086"/>
            <a:chOff x="4254494" y="1977760"/>
            <a:chExt cx="1825601" cy="2520000"/>
          </a:xfrm>
        </p:grpSpPr>
        <p:sp>
          <p:nvSpPr>
            <p:cNvPr id="7" name="圆角矩形 6"/>
            <p:cNvSpPr/>
            <p:nvPr/>
          </p:nvSpPr>
          <p:spPr bwMode="auto">
            <a:xfrm>
              <a:off x="4254494" y="1977760"/>
              <a:ext cx="1714512" cy="2520000"/>
            </a:xfrm>
            <a:prstGeom prst="roundRect">
              <a:avLst/>
            </a:prstGeom>
            <a:solidFill>
              <a:schemeClr val="bg2">
                <a:lumMod val="40000"/>
                <a:lumOff val="6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tabLst/>
              </a:pPr>
              <a:endParaRPr kumimoji="0" lang="zh-CN" altLang="en-US" sz="2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865649" y="2071678"/>
              <a:ext cx="12144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sz="2400" b="1" dirty="0"/>
                <a:t>线程</a:t>
              </a:r>
              <a:r>
                <a:rPr lang="en-US" altLang="zh-CN" sz="2400" b="1" dirty="0"/>
                <a:t>2</a:t>
              </a:r>
              <a:endParaRPr lang="zh-CN" altLang="en-US" sz="2400" b="1" dirty="0"/>
            </a:p>
          </p:txBody>
        </p:sp>
      </p:grpSp>
      <p:sp>
        <p:nvSpPr>
          <p:cNvPr id="17" name="矩形 16"/>
          <p:cNvSpPr/>
          <p:nvPr/>
        </p:nvSpPr>
        <p:spPr>
          <a:xfrm>
            <a:off x="702072" y="231656"/>
            <a:ext cx="8986697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利用线程技术实现并发“画圆”和“画方”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44" name="椭圆 43"/>
          <p:cNvSpPr/>
          <p:nvPr/>
        </p:nvSpPr>
        <p:spPr bwMode="auto">
          <a:xfrm>
            <a:off x="2448024" y="2708920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5" name="矩形 44"/>
          <p:cNvSpPr/>
          <p:nvPr/>
        </p:nvSpPr>
        <p:spPr bwMode="auto">
          <a:xfrm>
            <a:off x="6408584" y="2803994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6" name="椭圆 45"/>
          <p:cNvSpPr/>
          <p:nvPr/>
        </p:nvSpPr>
        <p:spPr bwMode="auto">
          <a:xfrm>
            <a:off x="2448024" y="2708920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7" name="矩形 46"/>
          <p:cNvSpPr/>
          <p:nvPr/>
        </p:nvSpPr>
        <p:spPr bwMode="auto">
          <a:xfrm>
            <a:off x="6408464" y="2809503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2232000" y="4869160"/>
            <a:ext cx="2135521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画圆的函数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DrawCicle(  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264448" y="4900401"/>
            <a:ext cx="2324675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画方的函数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Draw</a:t>
            </a:r>
            <a:r>
              <a:rPr lang="en-US" altLang="zh-CN" sz="2400" dirty="0" err="1">
                <a:solidFill>
                  <a:srgbClr val="FF0000"/>
                </a:solidFill>
              </a:rPr>
              <a:t>Rectgle</a:t>
            </a:r>
            <a:r>
              <a:rPr lang="zh-CN" altLang="en-US" sz="2400" dirty="0">
                <a:solidFill>
                  <a:srgbClr val="FF0000"/>
                </a:solidFill>
              </a:rPr>
              <a:t>( )</a:t>
            </a:r>
            <a:r>
              <a:rPr lang="en-US" altLang="zh-CN" sz="2400" dirty="0">
                <a:solidFill>
                  <a:srgbClr val="FF0000"/>
                </a:solidFill>
              </a:rPr>
              <a:t>;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4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3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3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7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15"/>
          <p:cNvGrpSpPr/>
          <p:nvPr/>
        </p:nvGrpSpPr>
        <p:grpSpPr>
          <a:xfrm>
            <a:off x="719832" y="928670"/>
            <a:ext cx="8679908" cy="4312157"/>
            <a:chOff x="719832" y="928670"/>
            <a:chExt cx="8679908" cy="4312157"/>
          </a:xfrm>
        </p:grpSpPr>
        <p:sp>
          <p:nvSpPr>
            <p:cNvPr id="2" name="AutoShape 7"/>
            <p:cNvSpPr>
              <a:spLocks noChangeArrowheads="1"/>
            </p:cNvSpPr>
            <p:nvPr/>
          </p:nvSpPr>
          <p:spPr bwMode="gray">
            <a:xfrm>
              <a:off x="968346" y="1002172"/>
              <a:ext cx="8429684" cy="4238655"/>
            </a:xfrm>
            <a:prstGeom prst="roundRect">
              <a:avLst>
                <a:gd name="adj" fmla="val 12699"/>
              </a:avLst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3" name="AutoShape 8"/>
            <p:cNvSpPr>
              <a:spLocks noChangeArrowheads="1"/>
            </p:cNvSpPr>
            <p:nvPr/>
          </p:nvSpPr>
          <p:spPr bwMode="gray">
            <a:xfrm>
              <a:off x="1055268" y="1573674"/>
              <a:ext cx="8199886" cy="3587089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prstShdw prst="shdw18" dist="17961" dir="135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" name="Text Box 18"/>
            <p:cNvSpPr txBox="1">
              <a:spLocks noChangeArrowheads="1"/>
            </p:cNvSpPr>
            <p:nvPr/>
          </p:nvSpPr>
          <p:spPr bwMode="white">
            <a:xfrm>
              <a:off x="719832" y="928670"/>
              <a:ext cx="8679908" cy="6463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1">
                <a:buNone/>
              </a:pPr>
              <a:r>
                <a:rPr lang="en-US" altLang="zh-CN" sz="3600" b="1" dirty="0" err="1">
                  <a:solidFill>
                    <a:schemeClr val="bg1"/>
                  </a:solidFill>
                  <a:latin typeface="宋体" pitchFamily="2" charset="-122"/>
                </a:rPr>
                <a:t>CreateThread</a:t>
              </a:r>
              <a:r>
                <a:rPr lang="en-US" altLang="zh-CN" sz="3600" b="1" dirty="0">
                  <a:solidFill>
                    <a:schemeClr val="bg1"/>
                  </a:solidFill>
                  <a:latin typeface="宋体" pitchFamily="2" charset="-122"/>
                </a:rPr>
                <a:t>( )</a:t>
              </a:r>
              <a:endPara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</a:endParaRPr>
            </a:p>
          </p:txBody>
        </p:sp>
        <p:sp>
          <p:nvSpPr>
            <p:cNvPr id="5" name="Text Box 9"/>
            <p:cNvSpPr txBox="1">
              <a:spLocks noChangeArrowheads="1"/>
            </p:cNvSpPr>
            <p:nvPr/>
          </p:nvSpPr>
          <p:spPr bwMode="gray">
            <a:xfrm>
              <a:off x="1082914" y="1556792"/>
              <a:ext cx="8172240" cy="331783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>
                <a:buFont typeface="Wingdings" pitchFamily="2" charset="2"/>
                <a:buNone/>
              </a:pPr>
              <a:r>
                <a:rPr lang="zh-CN" altLang="en-US" sz="800" b="1" dirty="0"/>
                <a:t> </a:t>
              </a:r>
              <a:endParaRPr lang="en-US" altLang="zh-CN" sz="800" b="1" dirty="0"/>
            </a:p>
            <a:p>
              <a:pPr>
                <a:buFont typeface="Wingdings" pitchFamily="2" charset="2"/>
                <a:buNone/>
              </a:pPr>
              <a:r>
                <a:rPr lang="zh-CN" altLang="en-US" sz="2400" b="1" dirty="0"/>
                <a:t> 功能：把一个函数创建为一个线程</a:t>
              </a:r>
              <a:endParaRPr lang="en-US" altLang="zh-CN" sz="2400" b="1" dirty="0"/>
            </a:p>
            <a:p>
              <a:pPr>
                <a:buFont typeface="Wingdings" pitchFamily="2" charset="2"/>
                <a:buNone/>
              </a:pPr>
              <a:r>
                <a:rPr lang="en-US" altLang="zh-CN" sz="2400" b="1" dirty="0"/>
                <a:t> HANDLE </a:t>
              </a:r>
              <a:r>
                <a:rPr lang="en-US" altLang="zh-CN" sz="2400" b="1" dirty="0" err="1"/>
                <a:t>CreateThread</a:t>
              </a:r>
              <a:r>
                <a:rPr lang="en-US" altLang="zh-CN" sz="2400" b="1" dirty="0"/>
                <a:t> (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LPSECURITY_ATTRIBUTES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lpThreadAttributes</a:t>
              </a:r>
              <a:r>
                <a:rPr lang="en-US" altLang="zh-CN" sz="2400" b="1" dirty="0"/>
                <a:t>,    </a:t>
              </a:r>
              <a:endParaRPr lang="zh-CN" altLang="en-US" sz="2400" b="1" dirty="0"/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DWORD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dwStackSize</a:t>
              </a:r>
              <a:r>
                <a:rPr lang="en-US" altLang="zh-CN" sz="2400" b="1" dirty="0"/>
                <a:t>, 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LPTHREAD_ROUTINE </a:t>
              </a:r>
              <a:r>
                <a:rPr lang="en-US" altLang="zh-CN" sz="2400" b="1" dirty="0" err="1">
                  <a:solidFill>
                    <a:srgbClr val="FF0000"/>
                  </a:solidFill>
                </a:rPr>
                <a:t>ThreadFunction</a:t>
              </a:r>
              <a:r>
                <a:rPr lang="en-US" altLang="zh-CN" sz="2400" b="1" dirty="0"/>
                <a:t>, </a:t>
              </a:r>
              <a:r>
                <a:rPr lang="en-US" altLang="zh-CN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//</a:t>
              </a: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</a:rPr>
                <a:t>线程函数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b="1" dirty="0"/>
                <a:t>LPVOID</a:t>
              </a:r>
              <a:r>
                <a:rPr lang="en-US" altLang="zh-CN" sz="2400" b="1" i="1" dirty="0"/>
                <a:t> </a:t>
              </a:r>
              <a:r>
                <a:rPr lang="en-US" altLang="zh-CN" sz="2400" b="1" i="1" dirty="0" err="1"/>
                <a:t>lpParameter</a:t>
              </a:r>
              <a:r>
                <a:rPr lang="en-US" altLang="zh-CN" sz="2400" b="1" dirty="0"/>
                <a:t>  //</a:t>
              </a:r>
              <a:r>
                <a:rPr lang="zh-CN" altLang="en-US" sz="2400" b="1" dirty="0"/>
                <a:t>线程函数的参数</a:t>
              </a:r>
              <a:r>
                <a:rPr lang="en-US" altLang="zh-CN" sz="2400" dirty="0"/>
                <a:t> </a:t>
              </a:r>
            </a:p>
            <a:p>
              <a:pPr lvl="1">
                <a:buFont typeface="Wingdings" pitchFamily="2" charset="2"/>
                <a:buNone/>
              </a:pPr>
              <a:r>
                <a:rPr lang="en-US" altLang="zh-CN" sz="2400" dirty="0"/>
                <a:t>)</a:t>
              </a:r>
              <a:endParaRPr lang="zh-CN" altLang="en-US" sz="2400" dirty="0"/>
            </a:p>
          </p:txBody>
        </p:sp>
      </p:grpSp>
      <p:grpSp>
        <p:nvGrpSpPr>
          <p:cNvPr id="11" name="组合 17"/>
          <p:cNvGrpSpPr/>
          <p:nvPr/>
        </p:nvGrpSpPr>
        <p:grpSpPr>
          <a:xfrm>
            <a:off x="968346" y="4524382"/>
            <a:ext cx="8429684" cy="2262204"/>
            <a:chOff x="968346" y="4357694"/>
            <a:chExt cx="8429684" cy="2262204"/>
          </a:xfrm>
        </p:grpSpPr>
        <p:sp>
          <p:nvSpPr>
            <p:cNvPr id="6" name="AutoShape 7"/>
            <p:cNvSpPr>
              <a:spLocks noChangeArrowheads="1"/>
            </p:cNvSpPr>
            <p:nvPr/>
          </p:nvSpPr>
          <p:spPr bwMode="gray">
            <a:xfrm>
              <a:off x="968346" y="4357694"/>
              <a:ext cx="8429684" cy="2262204"/>
            </a:xfrm>
            <a:prstGeom prst="roundRect">
              <a:avLst>
                <a:gd name="adj" fmla="val 12699"/>
              </a:avLst>
            </a:prstGeom>
            <a:solidFill>
              <a:schemeClr val="tx1"/>
            </a:solidFill>
            <a:ln w="9525" algn="ctr">
              <a:noFill/>
              <a:round/>
              <a:headEnd/>
              <a:tailEnd/>
            </a:ln>
            <a:effectLst/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" name="AutoShape 8"/>
            <p:cNvSpPr>
              <a:spLocks noChangeArrowheads="1"/>
            </p:cNvSpPr>
            <p:nvPr/>
          </p:nvSpPr>
          <p:spPr bwMode="gray">
            <a:xfrm>
              <a:off x="1055268" y="5021217"/>
              <a:ext cx="8199886" cy="1526116"/>
            </a:xfrm>
            <a:prstGeom prst="roundRect">
              <a:avLst>
                <a:gd name="adj" fmla="val 16667"/>
              </a:avLst>
            </a:prstGeom>
            <a:solidFill>
              <a:srgbClr val="FFFFFF"/>
            </a:solidFill>
            <a:ln w="9525">
              <a:noFill/>
              <a:round/>
              <a:headEnd/>
              <a:tailEnd/>
            </a:ln>
            <a:effectLst>
              <a:prstShdw prst="shdw18" dist="17961" dir="13500000">
                <a:srgbClr val="FFFFFF">
                  <a:gamma/>
                  <a:shade val="60000"/>
                  <a:invGamma/>
                </a:srgbClr>
              </a:prstShdw>
            </a:effectLst>
          </p:spPr>
          <p:txBody>
            <a:bodyPr vert="horz" wrap="non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" name="Text Box 18"/>
            <p:cNvSpPr txBox="1">
              <a:spLocks noChangeArrowheads="1"/>
            </p:cNvSpPr>
            <p:nvPr/>
          </p:nvSpPr>
          <p:spPr bwMode="white">
            <a:xfrm>
              <a:off x="1229648" y="4374320"/>
              <a:ext cx="6618306" cy="58477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0" tIns="45720" rIns="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lvl="1">
                <a:buNone/>
              </a:pPr>
              <a:r>
                <a:rPr lang="zh-CN" altLang="en-US" sz="3200" b="1" dirty="0">
                  <a:solidFill>
                    <a:schemeClr val="bg1"/>
                  </a:solidFill>
                  <a:latin typeface="宋体" pitchFamily="2" charset="-122"/>
                </a:rPr>
                <a:t>线程函数的原型</a:t>
              </a:r>
            </a:p>
          </p:txBody>
        </p:sp>
        <p:sp>
          <p:nvSpPr>
            <p:cNvPr id="9" name="Text Box 9"/>
            <p:cNvSpPr txBox="1">
              <a:spLocks noChangeArrowheads="1"/>
            </p:cNvSpPr>
            <p:nvPr/>
          </p:nvSpPr>
          <p:spPr bwMode="gray">
            <a:xfrm>
              <a:off x="1082914" y="5119700"/>
              <a:ext cx="8172240" cy="134806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spAutoFit/>
            </a:bodyPr>
            <a:lstStyle/>
            <a:p>
              <a:pPr marL="0" lvl="2">
                <a:buNone/>
              </a:pPr>
              <a:r>
                <a:rPr lang="en-US" altLang="zh-CN" sz="2400" b="1" dirty="0"/>
                <a:t>DWORD </a:t>
              </a:r>
              <a:r>
                <a:rPr lang="en-US" altLang="zh-CN" sz="2400" b="1" dirty="0" err="1">
                  <a:solidFill>
                    <a:srgbClr val="FF0000"/>
                  </a:solidFill>
                </a:rPr>
                <a:t>ThreadFunction</a:t>
              </a:r>
              <a:r>
                <a:rPr lang="en-US" altLang="zh-CN" sz="2400" b="1" dirty="0"/>
                <a:t> (</a:t>
              </a:r>
            </a:p>
            <a:p>
              <a:pPr marL="0" lvl="2">
                <a:buNone/>
              </a:pPr>
              <a:r>
                <a:rPr lang="en-US" altLang="zh-CN" sz="2400" b="1" dirty="0"/>
                <a:t>      LPVOID </a:t>
              </a:r>
              <a:r>
                <a:rPr lang="en-US" altLang="zh-CN" sz="2400" b="1" i="1" dirty="0" err="1">
                  <a:solidFill>
                    <a:srgbClr val="0000FF"/>
                  </a:solidFill>
                </a:rPr>
                <a:t>lpParameter</a:t>
              </a:r>
              <a:r>
                <a:rPr lang="en-US" altLang="zh-CN" sz="2400" b="1" i="1" dirty="0">
                  <a:solidFill>
                    <a:srgbClr val="0000FF"/>
                  </a:solidFill>
                </a:rPr>
                <a:t> </a:t>
              </a:r>
              <a:r>
                <a:rPr lang="en-US" altLang="zh-CN" sz="2400" b="1" dirty="0"/>
                <a:t>    //</a:t>
              </a:r>
              <a:r>
                <a:rPr lang="zh-CN" altLang="en-US" sz="2400" b="1" dirty="0"/>
                <a:t>参数</a:t>
              </a:r>
              <a:endParaRPr lang="en-US" altLang="zh-CN" sz="2400" b="1" dirty="0"/>
            </a:p>
            <a:p>
              <a:pPr marL="0" lvl="2">
                <a:buNone/>
              </a:pPr>
              <a:r>
                <a:rPr lang="en-US" altLang="zh-CN" sz="2400" b="1" dirty="0"/>
                <a:t>    )</a:t>
              </a:r>
              <a:endParaRPr lang="zh-CN" altLang="en-US" sz="2400" b="1" dirty="0"/>
            </a:p>
          </p:txBody>
        </p:sp>
      </p:grpSp>
      <p:sp>
        <p:nvSpPr>
          <p:cNvPr id="15" name="任意多边形 14"/>
          <p:cNvSpPr/>
          <p:nvPr/>
        </p:nvSpPr>
        <p:spPr bwMode="auto">
          <a:xfrm>
            <a:off x="4896296" y="3002703"/>
            <a:ext cx="2880320" cy="1938465"/>
          </a:xfrm>
          <a:custGeom>
            <a:avLst/>
            <a:gdLst>
              <a:gd name="connsiteX0" fmla="*/ 1147156 w 1147156"/>
              <a:gd name="connsiteY0" fmla="*/ 0 h 1022465"/>
              <a:gd name="connsiteX1" fmla="*/ 723207 w 1147156"/>
              <a:gd name="connsiteY1" fmla="*/ 640080 h 1022465"/>
              <a:gd name="connsiteX2" fmla="*/ 0 w 1147156"/>
              <a:gd name="connsiteY2" fmla="*/ 1022465 h 1022465"/>
              <a:gd name="connsiteX3" fmla="*/ 0 w 1147156"/>
              <a:gd name="connsiteY3" fmla="*/ 1022465 h 1022465"/>
              <a:gd name="connsiteX0" fmla="*/ 1147156 w 1175905"/>
              <a:gd name="connsiteY0" fmla="*/ 0 h 1022465"/>
              <a:gd name="connsiteX1" fmla="*/ 1105247 w 1175905"/>
              <a:gd name="connsiteY1" fmla="*/ 412654 h 1022465"/>
              <a:gd name="connsiteX2" fmla="*/ 723207 w 1175905"/>
              <a:gd name="connsiteY2" fmla="*/ 640080 h 1022465"/>
              <a:gd name="connsiteX3" fmla="*/ 0 w 1175905"/>
              <a:gd name="connsiteY3" fmla="*/ 1022465 h 1022465"/>
              <a:gd name="connsiteX4" fmla="*/ 0 w 1175905"/>
              <a:gd name="connsiteY4" fmla="*/ 1022465 h 1022465"/>
              <a:gd name="connsiteX0" fmla="*/ 1147156 w 1175905"/>
              <a:gd name="connsiteY0" fmla="*/ 0 h 1022465"/>
              <a:gd name="connsiteX1" fmla="*/ 1105247 w 1175905"/>
              <a:gd name="connsiteY1" fmla="*/ 412654 h 1022465"/>
              <a:gd name="connsiteX2" fmla="*/ 723207 w 1175905"/>
              <a:gd name="connsiteY2" fmla="*/ 640080 h 1022465"/>
              <a:gd name="connsiteX3" fmla="*/ 820611 w 1175905"/>
              <a:gd name="connsiteY3" fmla="*/ 695010 h 1022465"/>
              <a:gd name="connsiteX4" fmla="*/ 0 w 1175905"/>
              <a:gd name="connsiteY4" fmla="*/ 1022465 h 1022465"/>
              <a:gd name="connsiteX5" fmla="*/ 0 w 1175905"/>
              <a:gd name="connsiteY5" fmla="*/ 1022465 h 1022465"/>
              <a:gd name="connsiteX0" fmla="*/ 1147156 w 1159671"/>
              <a:gd name="connsiteY0" fmla="*/ 0 h 1022465"/>
              <a:gd name="connsiteX1" fmla="*/ 1105247 w 1159671"/>
              <a:gd name="connsiteY1" fmla="*/ 412654 h 1022465"/>
              <a:gd name="connsiteX2" fmla="*/ 820611 w 1159671"/>
              <a:gd name="connsiteY2" fmla="*/ 695010 h 1022465"/>
              <a:gd name="connsiteX3" fmla="*/ 0 w 1159671"/>
              <a:gd name="connsiteY3" fmla="*/ 1022465 h 1022465"/>
              <a:gd name="connsiteX4" fmla="*/ 0 w 1159671"/>
              <a:gd name="connsiteY4" fmla="*/ 1022465 h 10224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59671" h="1022465">
                <a:moveTo>
                  <a:pt x="1147156" y="0"/>
                </a:moveTo>
                <a:cubicBezTo>
                  <a:pt x="1115896" y="58524"/>
                  <a:pt x="1159671" y="296819"/>
                  <a:pt x="1105247" y="412654"/>
                </a:cubicBezTo>
                <a:cubicBezTo>
                  <a:pt x="1050823" y="528489"/>
                  <a:pt x="1004819" y="593375"/>
                  <a:pt x="820611" y="695010"/>
                </a:cubicBezTo>
                <a:cubicBezTo>
                  <a:pt x="700077" y="758741"/>
                  <a:pt x="119322" y="957638"/>
                  <a:pt x="0" y="1022465"/>
                </a:cubicBezTo>
                <a:lnTo>
                  <a:pt x="0" y="1022465"/>
                </a:ln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4922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622E-7 1.48148E-6 L 2.3622E-7 -0.1282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6412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3646" y="1916832"/>
            <a:ext cx="6127226" cy="345638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492" y="785794"/>
            <a:ext cx="6181828" cy="646307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用线程实现并发画圆和画方</a:t>
            </a:r>
            <a:endParaRPr lang="zh-CN" altLang="en-US" sz="36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287784" y="5429264"/>
            <a:ext cx="9648825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创建线程的关键：</a:t>
            </a:r>
            <a:r>
              <a:rPr lang="zh-CN" altLang="en-US" sz="2400" b="1" dirty="0"/>
              <a:t>把画圆函数</a:t>
            </a:r>
            <a:r>
              <a:rPr lang="en-US" altLang="zh-CN" sz="2400" b="1" dirty="0" err="1"/>
              <a:t>DrawCircle</a:t>
            </a:r>
            <a:r>
              <a:rPr lang="zh-CN" altLang="en-US" sz="2400" b="1" dirty="0"/>
              <a:t>和画方函数</a:t>
            </a:r>
            <a:r>
              <a:rPr lang="en-US" altLang="zh-CN" sz="2400" b="1" dirty="0" err="1"/>
              <a:t>DrawRect</a:t>
            </a:r>
            <a:endParaRPr lang="en-US" altLang="zh-CN" sz="2400" b="1" dirty="0"/>
          </a:p>
          <a:p>
            <a:pPr>
              <a:buNone/>
            </a:pPr>
            <a:r>
              <a:rPr lang="en-US" altLang="zh-CN" sz="2400" b="1" dirty="0"/>
              <a:t>                             </a:t>
            </a:r>
            <a:r>
              <a:rPr lang="zh-CN" altLang="en-US" sz="2400" b="1" dirty="0"/>
              <a:t>分别作为</a:t>
            </a:r>
            <a:r>
              <a:rPr lang="zh-CN" altLang="en-US" sz="2400" b="1" dirty="0">
                <a:solidFill>
                  <a:srgbClr val="0000FF"/>
                </a:solidFill>
              </a:rPr>
              <a:t>参数</a:t>
            </a:r>
            <a:r>
              <a:rPr lang="zh-CN" altLang="en-US" sz="2400" b="1" dirty="0"/>
              <a:t>传给</a:t>
            </a:r>
            <a:r>
              <a:rPr lang="en-US" altLang="zh-CN" sz="2400" b="1" dirty="0" err="1"/>
              <a:t>CreateThread</a:t>
            </a:r>
            <a:r>
              <a:rPr lang="zh-CN" altLang="en-US" sz="2400" b="1" dirty="0">
                <a:latin typeface="宋体" pitchFamily="2" charset="-122"/>
              </a:rPr>
              <a:t>函数的第</a:t>
            </a:r>
            <a:r>
              <a:rPr lang="en-US" altLang="zh-CN" sz="2400" b="1" dirty="0">
                <a:latin typeface="宋体" pitchFamily="2" charset="-122"/>
              </a:rPr>
              <a:t>3</a:t>
            </a:r>
            <a:r>
              <a:rPr lang="zh-CN" altLang="en-US" sz="2400" b="1" dirty="0">
                <a:latin typeface="宋体" pitchFamily="2" charset="-122"/>
              </a:rPr>
              <a:t>个参数。 </a:t>
            </a:r>
            <a:endParaRPr lang="zh-CN" altLang="en-US" sz="240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10" y="2492896"/>
            <a:ext cx="3888432" cy="2880320"/>
          </a:xfrm>
          <a:prstGeom prst="rect">
            <a:avLst/>
          </a:prstGeom>
        </p:spPr>
      </p:pic>
      <p:sp>
        <p:nvSpPr>
          <p:cNvPr id="21" name="椭圆 20"/>
          <p:cNvSpPr/>
          <p:nvPr/>
        </p:nvSpPr>
        <p:spPr bwMode="auto">
          <a:xfrm>
            <a:off x="251960" y="3019182"/>
            <a:ext cx="1620000" cy="162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2088184" y="3033136"/>
            <a:ext cx="1620000" cy="162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椭圆 26"/>
          <p:cNvSpPr/>
          <p:nvPr/>
        </p:nvSpPr>
        <p:spPr bwMode="auto">
          <a:xfrm>
            <a:off x="251960" y="2996952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8" name="矩形 27"/>
          <p:cNvSpPr/>
          <p:nvPr/>
        </p:nvSpPr>
        <p:spPr bwMode="auto">
          <a:xfrm>
            <a:off x="2087984" y="3010906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016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7" grpId="0" animBg="1"/>
      <p:bldP spid="2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98644" y="785794"/>
            <a:ext cx="6181828" cy="646307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单线程程序和多线程程序</a:t>
            </a:r>
            <a:endParaRPr lang="zh-CN" altLang="en-US" sz="36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730692" y="2186885"/>
            <a:ext cx="9062148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marL="2147888" indent="-2147888">
              <a:spcBef>
                <a:spcPct val="20000"/>
              </a:spcBef>
              <a:buNone/>
              <a:defRPr/>
            </a:pP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单线程程序：整个进程只有一个线程。</a:t>
            </a:r>
            <a:r>
              <a:rPr lang="en-US" altLang="zh-CN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Windows</a:t>
            </a: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程序缺省只有一个线程（主线程，</a:t>
            </a:r>
            <a:r>
              <a:rPr lang="en-US" altLang="zh-CN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main</a:t>
            </a: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线程）；</a:t>
            </a:r>
            <a:endParaRPr lang="zh-CN" altLang="en-US" sz="28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719832" y="3411021"/>
            <a:ext cx="9062148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marL="2147888" indent="-2147888">
              <a:spcBef>
                <a:spcPct val="20000"/>
              </a:spcBef>
              <a:buNone/>
              <a:defRPr/>
            </a:pP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多线程程序：整个进程至少有</a:t>
            </a:r>
            <a:r>
              <a:rPr lang="en-US" altLang="zh-CN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个线程。主线程和至少</a:t>
            </a:r>
            <a:r>
              <a:rPr lang="en-US" altLang="zh-CN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28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个用户线程。</a:t>
            </a:r>
            <a:endParaRPr lang="zh-CN" altLang="en-US" sz="28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56952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</a:rPr>
                <a:t>程序的多个功能需要并发运行</a:t>
              </a:r>
              <a:endParaRPr lang="en-US" altLang="zh-CN" sz="2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sp>
        <p:nvSpPr>
          <p:cNvPr id="11" name="矩形 10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080" y="3429000"/>
            <a:ext cx="3888432" cy="2880320"/>
          </a:xfrm>
          <a:prstGeom prst="rect">
            <a:avLst/>
          </a:prstGeom>
        </p:spPr>
      </p:pic>
      <p:sp>
        <p:nvSpPr>
          <p:cNvPr id="15" name="椭圆 14"/>
          <p:cNvSpPr/>
          <p:nvPr/>
        </p:nvSpPr>
        <p:spPr bwMode="auto">
          <a:xfrm>
            <a:off x="3167030" y="3955286"/>
            <a:ext cx="1620000" cy="162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003254" y="3969240"/>
            <a:ext cx="1620000" cy="162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7" name="椭圆 16"/>
          <p:cNvSpPr/>
          <p:nvPr/>
        </p:nvSpPr>
        <p:spPr bwMode="auto">
          <a:xfrm>
            <a:off x="3167030" y="3933056"/>
            <a:ext cx="1620000" cy="162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5003054" y="3947010"/>
            <a:ext cx="1620000" cy="162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195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331994" y="785794"/>
            <a:ext cx="7608120" cy="4660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4" name="TextBox 3"/>
          <p:cNvSpPr txBox="1"/>
          <p:nvPr/>
        </p:nvSpPr>
        <p:spPr>
          <a:xfrm>
            <a:off x="1151880" y="5661248"/>
            <a:ext cx="76442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并发的功能：视频解码，音频解码 ，网络接收</a:t>
            </a:r>
            <a:endParaRPr lang="zh-CN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1151880" y="5661248"/>
            <a:ext cx="682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</a:t>
            </a:r>
            <a:r>
              <a:rPr lang="en-US" altLang="zh-CN" sz="2800" b="1" dirty="0"/>
              <a:t>…… ?</a:t>
            </a:r>
            <a:endParaRPr lang="zh-CN" altLang="en-US" sz="2800" dirty="0"/>
          </a:p>
        </p:txBody>
      </p:sp>
      <p:sp>
        <p:nvSpPr>
          <p:cNvPr id="6" name="TextBox 5"/>
          <p:cNvSpPr txBox="1"/>
          <p:nvPr/>
        </p:nvSpPr>
        <p:spPr>
          <a:xfrm>
            <a:off x="1151880" y="5661248"/>
            <a:ext cx="682477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</a:t>
            </a:r>
            <a:endParaRPr lang="zh-CN" altLang="en-US" sz="2800" dirty="0"/>
          </a:p>
        </p:txBody>
      </p:sp>
      <p:sp>
        <p:nvSpPr>
          <p:cNvPr id="7" name="TextBox 6"/>
          <p:cNvSpPr txBox="1"/>
          <p:nvPr/>
        </p:nvSpPr>
        <p:spPr>
          <a:xfrm>
            <a:off x="1151880" y="5661248"/>
            <a:ext cx="7716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/>
              <a:t>并发的功能：视频解码，音频解码</a:t>
            </a:r>
            <a:endParaRPr lang="zh-CN" altLang="en-US" sz="2800" dirty="0"/>
          </a:p>
        </p:txBody>
      </p:sp>
      <p:sp>
        <p:nvSpPr>
          <p:cNvPr id="10" name="Rectangle 2"/>
          <p:cNvSpPr txBox="1">
            <a:spLocks noChangeArrowheads="1"/>
          </p:cNvSpPr>
          <p:nvPr/>
        </p:nvSpPr>
        <p:spPr>
          <a:xfrm>
            <a:off x="146050" y="-33338"/>
            <a:ext cx="7773988" cy="5794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200" kern="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暴风影音（在线看电影）</a:t>
            </a:r>
            <a:endParaRPr kumimoji="0" lang="zh-CN" altLang="en-US" sz="32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8" name="TextBox 6"/>
          <p:cNvSpPr txBox="1"/>
          <p:nvPr/>
        </p:nvSpPr>
        <p:spPr>
          <a:xfrm>
            <a:off x="1163250" y="6093296"/>
            <a:ext cx="84135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每个功能都创建为一个线程，从而实现多功能的并发。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1601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5" grpId="1"/>
      <p:bldP spid="6" grpId="0"/>
      <p:bldP spid="6" grpId="1"/>
      <p:bldP spid="7" grpId="0"/>
      <p:bldP spid="7" grpId="1"/>
      <p:bldP spid="8" grpId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3578" y="3205159"/>
            <a:ext cx="7527218" cy="820738"/>
            <a:chOff x="1263578" y="2100263"/>
            <a:chExt cx="7527218" cy="820738"/>
          </a:xfrm>
          <a:solidFill>
            <a:schemeClr val="tx1"/>
          </a:solidFill>
        </p:grpSpPr>
        <p:sp>
          <p:nvSpPr>
            <p:cNvPr id="3" name="AutoShape 1"/>
            <p:cNvSpPr>
              <a:spLocks noChangeArrowheads="1"/>
            </p:cNvSpPr>
            <p:nvPr/>
          </p:nvSpPr>
          <p:spPr bwMode="auto">
            <a:xfrm>
              <a:off x="2360897" y="2105026"/>
              <a:ext cx="6429899" cy="815975"/>
            </a:xfrm>
            <a:prstGeom prst="roundRect">
              <a:avLst>
                <a:gd name="adj" fmla="val 11741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rgbClr val="FF0000"/>
                  </a:solidFill>
                  <a:latin typeface="+mn-ea"/>
                  <a:ea typeface="+mn-ea"/>
                </a:rPr>
                <a:t> 提高窗口程序的交互性</a:t>
              </a:r>
              <a:endParaRPr lang="en-US" altLang="zh-CN" sz="2800" b="1" dirty="0">
                <a:solidFill>
                  <a:srgbClr val="FF0000"/>
                </a:solidFill>
                <a:latin typeface="+mn-ea"/>
                <a:ea typeface="+mn-ea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1263578" y="2100263"/>
              <a:ext cx="917057" cy="7874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rgbClr val="FF0000"/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程序的多个功能需要并发运行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sp>
        <p:nvSpPr>
          <p:cNvPr id="9" name="矩形 8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736670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692" y="1052737"/>
            <a:ext cx="6480000" cy="3976705"/>
          </a:xfrm>
          <a:prstGeom prst="rect">
            <a:avLst/>
          </a:prstGeom>
        </p:spPr>
      </p:pic>
      <p:pic>
        <p:nvPicPr>
          <p:cNvPr id="3706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72680" y="1052736"/>
            <a:ext cx="6480000" cy="40450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2" name="椭圆 31"/>
          <p:cNvSpPr/>
          <p:nvPr/>
        </p:nvSpPr>
        <p:spPr bwMode="auto">
          <a:xfrm>
            <a:off x="4073577" y="908720"/>
            <a:ext cx="1071570" cy="597721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>
            <a:glow rad="63500">
              <a:schemeClr val="accent2">
                <a:satMod val="175000"/>
                <a:alpha val="40000"/>
              </a:schemeClr>
            </a:glo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AutoShape 2"/>
          <p:cNvSpPr>
            <a:spLocks noChangeArrowheads="1"/>
          </p:cNvSpPr>
          <p:nvPr/>
        </p:nvSpPr>
        <p:spPr bwMode="auto">
          <a:xfrm>
            <a:off x="1426870" y="5369242"/>
            <a:ext cx="7573882" cy="1135875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现象（问题）：窗口的交互性变差（未响应）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,</a:t>
            </a:r>
          </a:p>
          <a:p>
            <a:pPr>
              <a:spcBef>
                <a:spcPct val="2000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                        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用户无法正常操作窗口。</a:t>
            </a:r>
            <a:endParaRPr lang="zh-CN" altLang="en-US" sz="28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10" name="AutoShape 2"/>
          <p:cNvSpPr>
            <a:spLocks noChangeArrowheads="1"/>
          </p:cNvSpPr>
          <p:nvPr/>
        </p:nvSpPr>
        <p:spPr bwMode="auto">
          <a:xfrm>
            <a:off x="1325536" y="5147795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原因：</a:t>
            </a: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window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程序缺省为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单线程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程序：因此程序中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后台计算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，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窗口消息响应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等函数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串行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执行。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7" name="AutoShape 2"/>
          <p:cNvSpPr>
            <a:spLocks noChangeArrowheads="1"/>
          </p:cNvSpPr>
          <p:nvPr/>
        </p:nvSpPr>
        <p:spPr bwMode="auto">
          <a:xfrm>
            <a:off x="1325536" y="5157192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解决办法：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把“后台计算”函数创建为“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”。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9" name="AutoShape 2"/>
          <p:cNvSpPr>
            <a:spLocks noChangeArrowheads="1"/>
          </p:cNvSpPr>
          <p:nvPr/>
        </p:nvSpPr>
        <p:spPr bwMode="auto">
          <a:xfrm>
            <a:off x="142876" y="71414"/>
            <a:ext cx="9469468" cy="928694"/>
          </a:xfrm>
          <a:prstGeom prst="roundRect">
            <a:avLst>
              <a:gd name="adj" fmla="val 11741"/>
            </a:avLst>
          </a:prstGeom>
          <a:noFill/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buNone/>
              <a:defRPr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后台计算的特点</a:t>
            </a:r>
            <a:r>
              <a:rPr lang="zh-CN" altLang="en-US" sz="24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24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很</a:t>
            </a:r>
            <a:r>
              <a:rPr lang="zh-CN" altLang="en-US" sz="2400" b="1" dirty="0" smtClean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耗时的函数</a:t>
            </a:r>
            <a:endParaRPr lang="zh-CN" altLang="en-US" sz="2400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3727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06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8" grpId="0" animBg="1"/>
      <p:bldP spid="10" grpId="0" animBg="1"/>
      <p:bldP spid="7" grpId="0" animBg="1"/>
      <p:bldP spid="9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548400" y="1213982"/>
            <a:ext cx="7092312" cy="3511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1151880" y="401290"/>
            <a:ext cx="8496944" cy="5794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微软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Windows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的“文件拷贝程序”是多线程程序</a:t>
            </a:r>
          </a:p>
        </p:txBody>
      </p:sp>
      <p:sp>
        <p:nvSpPr>
          <p:cNvPr id="4" name="AutoShape 2"/>
          <p:cNvSpPr>
            <a:spLocks noChangeArrowheads="1"/>
          </p:cNvSpPr>
          <p:nvPr/>
        </p:nvSpPr>
        <p:spPr bwMode="auto">
          <a:xfrm>
            <a:off x="1295896" y="5013176"/>
            <a:ext cx="775830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后台的“文件拷贝”功能是一个“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“进度条显示和更新”功能是一个“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”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1911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263578" y="3205159"/>
            <a:ext cx="7527218" cy="820738"/>
            <a:chOff x="1263578" y="2100263"/>
            <a:chExt cx="7527218" cy="820738"/>
          </a:xfrm>
          <a:solidFill>
            <a:schemeClr val="tx1"/>
          </a:solidFill>
        </p:grpSpPr>
        <p:sp>
          <p:nvSpPr>
            <p:cNvPr id="3" name="AutoShape 1"/>
            <p:cNvSpPr>
              <a:spLocks noChangeArrowheads="1"/>
            </p:cNvSpPr>
            <p:nvPr/>
          </p:nvSpPr>
          <p:spPr bwMode="auto">
            <a:xfrm>
              <a:off x="2360897" y="2105026"/>
              <a:ext cx="6429899" cy="815975"/>
            </a:xfrm>
            <a:prstGeom prst="roundRect">
              <a:avLst>
                <a:gd name="adj" fmla="val 11741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需要改善窗口交互性的地方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4" name="AutoShape 5"/>
            <p:cNvSpPr>
              <a:spLocks noChangeArrowheads="1"/>
            </p:cNvSpPr>
            <p:nvPr/>
          </p:nvSpPr>
          <p:spPr bwMode="auto">
            <a:xfrm>
              <a:off x="1263578" y="2100263"/>
              <a:ext cx="917057" cy="787400"/>
            </a:xfrm>
            <a:prstGeom prst="roundRect">
              <a:avLst>
                <a:gd name="adj" fmla="val 16667"/>
              </a:avLst>
            </a:prstGeom>
            <a:grpFill/>
            <a:ln w="9525">
              <a:noFill/>
              <a:round/>
              <a:headEnd/>
              <a:tailEnd/>
            </a:ln>
          </p:spPr>
          <p:txBody>
            <a:bodyPr lIns="81639" tIns="40820" rIns="81639" bIns="40820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2</a:t>
              </a: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1263578" y="2071678"/>
            <a:ext cx="7528967" cy="811211"/>
            <a:chOff x="1263578" y="3309939"/>
            <a:chExt cx="7528967" cy="811211"/>
          </a:xfrm>
          <a:solidFill>
            <a:schemeClr val="tx1"/>
          </a:solidFill>
        </p:grpSpPr>
        <p:sp>
          <p:nvSpPr>
            <p:cNvPr id="6" name="AutoShape 2"/>
            <p:cNvSpPr>
              <a:spLocks noChangeArrowheads="1"/>
            </p:cNvSpPr>
            <p:nvPr/>
          </p:nvSpPr>
          <p:spPr bwMode="auto">
            <a:xfrm>
              <a:off x="2360897" y="3309939"/>
              <a:ext cx="6431648" cy="796925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多个功能需要并发的地方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7" name="AutoShape 6"/>
            <p:cNvSpPr>
              <a:spLocks noChangeArrowheads="1"/>
            </p:cNvSpPr>
            <p:nvPr/>
          </p:nvSpPr>
          <p:spPr bwMode="auto">
            <a:xfrm>
              <a:off x="1263578" y="3321050"/>
              <a:ext cx="917057" cy="800100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1</a:t>
              </a: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263578" y="4311649"/>
            <a:ext cx="7528967" cy="836613"/>
            <a:chOff x="1263578" y="4532313"/>
            <a:chExt cx="7528967" cy="836613"/>
          </a:xfrm>
          <a:solidFill>
            <a:schemeClr val="tx1"/>
          </a:solidFill>
        </p:grpSpPr>
        <p:sp>
          <p:nvSpPr>
            <p:cNvPr id="9" name="AutoShape 3"/>
            <p:cNvSpPr>
              <a:spLocks noChangeArrowheads="1"/>
            </p:cNvSpPr>
            <p:nvPr/>
          </p:nvSpPr>
          <p:spPr bwMode="auto">
            <a:xfrm>
              <a:off x="2360897" y="4532313"/>
              <a:ext cx="6431648" cy="819150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需要改善程序结构的地方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10" name="AutoShape 7"/>
            <p:cNvSpPr>
              <a:spLocks noChangeArrowheads="1"/>
            </p:cNvSpPr>
            <p:nvPr/>
          </p:nvSpPr>
          <p:spPr bwMode="auto">
            <a:xfrm>
              <a:off x="1263578" y="4546601"/>
              <a:ext cx="917057" cy="822325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>
                  <a:solidFill>
                    <a:schemeClr val="bg1"/>
                  </a:solidFill>
                  <a:latin typeface="+mn-ea"/>
                  <a:ea typeface="+mn-ea"/>
                </a:rPr>
                <a:t>3</a:t>
              </a:r>
            </a:p>
          </p:txBody>
        </p:sp>
      </p:grpSp>
      <p:sp>
        <p:nvSpPr>
          <p:cNvPr id="12" name="矩形 11"/>
          <p:cNvSpPr/>
          <p:nvPr/>
        </p:nvSpPr>
        <p:spPr>
          <a:xfrm>
            <a:off x="2437604" y="642918"/>
            <a:ext cx="4817286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线程技术典型适用场景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grpSp>
        <p:nvGrpSpPr>
          <p:cNvPr id="11" name="组合 55"/>
          <p:cNvGrpSpPr/>
          <p:nvPr/>
        </p:nvGrpSpPr>
        <p:grpSpPr>
          <a:xfrm>
            <a:off x="1254098" y="5378469"/>
            <a:ext cx="7528967" cy="836613"/>
            <a:chOff x="1263578" y="4532313"/>
            <a:chExt cx="7528967" cy="836613"/>
          </a:xfrm>
          <a:solidFill>
            <a:schemeClr val="tx1"/>
          </a:solidFill>
        </p:grpSpPr>
        <p:sp>
          <p:nvSpPr>
            <p:cNvPr id="57" name="AutoShape 3"/>
            <p:cNvSpPr>
              <a:spLocks noChangeArrowheads="1"/>
            </p:cNvSpPr>
            <p:nvPr/>
          </p:nvSpPr>
          <p:spPr bwMode="auto">
            <a:xfrm>
              <a:off x="2360897" y="4532313"/>
              <a:ext cx="6431648" cy="819150"/>
            </a:xfrm>
            <a:prstGeom prst="roundRect">
              <a:avLst>
                <a:gd name="adj" fmla="val 11741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defTabSz="407988" hangingPunct="0">
                <a:lnSpc>
                  <a:spcPct val="93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  <a:tab pos="1312863" algn="l"/>
                  <a:tab pos="1970088" algn="l"/>
                  <a:tab pos="2627313" algn="l"/>
                  <a:tab pos="3282950" algn="l"/>
                  <a:tab pos="3940175" algn="l"/>
                  <a:tab pos="4595813" algn="l"/>
                  <a:tab pos="5253038" algn="l"/>
                </a:tabLst>
              </a:pP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多核</a:t>
              </a:r>
              <a:r>
                <a:rPr lang="en-US" altLang="zh-CN" sz="2800" b="1" dirty="0">
                  <a:solidFill>
                    <a:schemeClr val="bg1"/>
                  </a:solidFill>
                  <a:latin typeface="+mn-ea"/>
                  <a:ea typeface="+mn-ea"/>
                </a:rPr>
                <a:t>CPU</a:t>
              </a:r>
              <a:r>
                <a:rPr lang="zh-CN" altLang="en-US" sz="2800" b="1" dirty="0">
                  <a:solidFill>
                    <a:schemeClr val="bg1"/>
                  </a:solidFill>
                  <a:latin typeface="+mn-ea"/>
                  <a:ea typeface="+mn-ea"/>
                </a:rPr>
                <a:t>上的应用，充分发挥多核性能</a:t>
              </a:r>
              <a:endParaRPr lang="en-US" altLang="zh-CN" sz="2800" b="1" dirty="0">
                <a:solidFill>
                  <a:schemeClr val="bg1"/>
                </a:solidFill>
                <a:latin typeface="+mn-ea"/>
                <a:ea typeface="+mn-ea"/>
              </a:endParaRPr>
            </a:p>
          </p:txBody>
        </p:sp>
        <p:sp>
          <p:nvSpPr>
            <p:cNvPr id="58" name="AutoShape 7"/>
            <p:cNvSpPr>
              <a:spLocks noChangeArrowheads="1"/>
            </p:cNvSpPr>
            <p:nvPr/>
          </p:nvSpPr>
          <p:spPr bwMode="auto">
            <a:xfrm>
              <a:off x="1263578" y="4546601"/>
              <a:ext cx="917057" cy="822325"/>
            </a:xfrm>
            <a:prstGeom prst="roundRect">
              <a:avLst>
                <a:gd name="adj" fmla="val 16667"/>
              </a:avLst>
            </a:prstGeom>
            <a:grpFill/>
            <a:ln w="18000">
              <a:noFill/>
              <a:round/>
              <a:headEnd/>
              <a:tailEnd/>
            </a:ln>
          </p:spPr>
          <p:txBody>
            <a:bodyPr lIns="89803" tIns="48983" rIns="89803" bIns="48983" anchor="ctr"/>
            <a:lstStyle/>
            <a:p>
              <a:pPr algn="ctr" defTabSz="407988" hangingPunct="0">
                <a:lnSpc>
                  <a:spcPct val="118000"/>
                </a:lnSpc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657225" algn="l"/>
                </a:tabLst>
              </a:pPr>
              <a:r>
                <a:rPr lang="en-US" altLang="zh-CN" sz="2400" b="1" dirty="0">
                  <a:solidFill>
                    <a:schemeClr val="bg1"/>
                  </a:solidFill>
                  <a:latin typeface="+mn-ea"/>
                  <a:ea typeface="+mn-ea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6658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15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/>
              <a:t>进程状态的变迁</a:t>
            </a:r>
          </a:p>
          <a:p>
            <a:pPr lvl="1"/>
            <a:r>
              <a:rPr lang="zh-CN" altLang="en-US">
                <a:latin typeface="宋体" pitchFamily="2" charset="-122"/>
              </a:rPr>
              <a:t>进程的状态可以依据一定的条件相互转化。</a:t>
            </a:r>
          </a:p>
          <a:p>
            <a:pPr lvl="1"/>
            <a:endParaRPr lang="zh-CN" altLang="en-US">
              <a:latin typeface="宋体" pitchFamily="2" charset="-122"/>
            </a:endParaRPr>
          </a:p>
        </p:txBody>
      </p:sp>
      <p:grpSp>
        <p:nvGrpSpPr>
          <p:cNvPr id="321540" name="Group 4"/>
          <p:cNvGrpSpPr>
            <a:grpSpLocks/>
          </p:cNvGrpSpPr>
          <p:nvPr/>
        </p:nvGrpSpPr>
        <p:grpSpPr bwMode="auto">
          <a:xfrm>
            <a:off x="2098675" y="2492375"/>
            <a:ext cx="1185863" cy="1076325"/>
            <a:chOff x="1117" y="1978"/>
            <a:chExt cx="747" cy="678"/>
          </a:xfrm>
        </p:grpSpPr>
        <p:sp>
          <p:nvSpPr>
            <p:cNvPr id="321541" name="Oval 5"/>
            <p:cNvSpPr>
              <a:spLocks noChangeArrowheads="1"/>
            </p:cNvSpPr>
            <p:nvPr/>
          </p:nvSpPr>
          <p:spPr bwMode="auto">
            <a:xfrm>
              <a:off x="1117" y="1978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2" name="Text Box 6"/>
            <p:cNvSpPr txBox="1">
              <a:spLocks noChangeArrowheads="1"/>
            </p:cNvSpPr>
            <p:nvPr/>
          </p:nvSpPr>
          <p:spPr bwMode="auto">
            <a:xfrm>
              <a:off x="1258" y="2177"/>
              <a:ext cx="5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运行</a:t>
              </a:r>
            </a:p>
          </p:txBody>
        </p:sp>
      </p:grpSp>
      <p:grpSp>
        <p:nvGrpSpPr>
          <p:cNvPr id="321543" name="Group 7"/>
          <p:cNvGrpSpPr>
            <a:grpSpLocks/>
          </p:cNvGrpSpPr>
          <p:nvPr/>
        </p:nvGrpSpPr>
        <p:grpSpPr bwMode="auto">
          <a:xfrm>
            <a:off x="936625" y="4310063"/>
            <a:ext cx="1185863" cy="1076325"/>
            <a:chOff x="385" y="3123"/>
            <a:chExt cx="747" cy="678"/>
          </a:xfrm>
        </p:grpSpPr>
        <p:sp>
          <p:nvSpPr>
            <p:cNvPr id="321544" name="Oval 8"/>
            <p:cNvSpPr>
              <a:spLocks noChangeArrowheads="1"/>
            </p:cNvSpPr>
            <p:nvPr/>
          </p:nvSpPr>
          <p:spPr bwMode="auto">
            <a:xfrm>
              <a:off x="385" y="3123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5" name="Text Box 9"/>
            <p:cNvSpPr txBox="1">
              <a:spLocks noChangeArrowheads="1"/>
            </p:cNvSpPr>
            <p:nvPr/>
          </p:nvSpPr>
          <p:spPr bwMode="auto">
            <a:xfrm>
              <a:off x="527" y="3322"/>
              <a:ext cx="49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就绪</a:t>
              </a:r>
            </a:p>
          </p:txBody>
        </p:sp>
      </p:grpSp>
      <p:grpSp>
        <p:nvGrpSpPr>
          <p:cNvPr id="321546" name="Group 10"/>
          <p:cNvGrpSpPr>
            <a:grpSpLocks/>
          </p:cNvGrpSpPr>
          <p:nvPr/>
        </p:nvGrpSpPr>
        <p:grpSpPr bwMode="auto">
          <a:xfrm>
            <a:off x="3351213" y="4368800"/>
            <a:ext cx="1185862" cy="1076325"/>
            <a:chOff x="1906" y="3160"/>
            <a:chExt cx="747" cy="678"/>
          </a:xfrm>
        </p:grpSpPr>
        <p:sp>
          <p:nvSpPr>
            <p:cNvPr id="321547" name="Oval 11"/>
            <p:cNvSpPr>
              <a:spLocks noChangeArrowheads="1"/>
            </p:cNvSpPr>
            <p:nvPr/>
          </p:nvSpPr>
          <p:spPr bwMode="auto">
            <a:xfrm>
              <a:off x="1906" y="3160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1548" name="Text Box 12"/>
            <p:cNvSpPr txBox="1">
              <a:spLocks noChangeArrowheads="1"/>
            </p:cNvSpPr>
            <p:nvPr/>
          </p:nvSpPr>
          <p:spPr bwMode="auto">
            <a:xfrm>
              <a:off x="2047" y="3361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阻塞</a:t>
              </a:r>
            </a:p>
          </p:txBody>
        </p:sp>
      </p:grpSp>
      <p:grpSp>
        <p:nvGrpSpPr>
          <p:cNvPr id="321549" name="Group 13"/>
          <p:cNvGrpSpPr>
            <a:grpSpLocks/>
          </p:cNvGrpSpPr>
          <p:nvPr/>
        </p:nvGrpSpPr>
        <p:grpSpPr bwMode="auto">
          <a:xfrm>
            <a:off x="1535113" y="3378200"/>
            <a:ext cx="731837" cy="931863"/>
            <a:chOff x="762" y="2536"/>
            <a:chExt cx="461" cy="587"/>
          </a:xfrm>
        </p:grpSpPr>
        <p:sp>
          <p:nvSpPr>
            <p:cNvPr id="321550" name="Line 14"/>
            <p:cNvSpPr>
              <a:spLocks noChangeShapeType="1"/>
            </p:cNvSpPr>
            <p:nvPr/>
          </p:nvSpPr>
          <p:spPr bwMode="auto">
            <a:xfrm flipV="1">
              <a:off x="762" y="2536"/>
              <a:ext cx="461" cy="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1" name="Text Box 15"/>
            <p:cNvSpPr txBox="1">
              <a:spLocks noChangeArrowheads="1"/>
            </p:cNvSpPr>
            <p:nvPr/>
          </p:nvSpPr>
          <p:spPr bwMode="auto">
            <a:xfrm>
              <a:off x="819" y="265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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2" name="Group 16"/>
          <p:cNvGrpSpPr>
            <a:grpSpLocks/>
          </p:cNvGrpSpPr>
          <p:nvPr/>
        </p:nvGrpSpPr>
        <p:grpSpPr bwMode="auto">
          <a:xfrm>
            <a:off x="1749425" y="3505200"/>
            <a:ext cx="747713" cy="863600"/>
            <a:chOff x="761" y="2616"/>
            <a:chExt cx="471" cy="544"/>
          </a:xfrm>
        </p:grpSpPr>
        <p:sp>
          <p:nvSpPr>
            <p:cNvPr id="321553" name="Line 17"/>
            <p:cNvSpPr>
              <a:spLocks noChangeShapeType="1"/>
            </p:cNvSpPr>
            <p:nvPr/>
          </p:nvSpPr>
          <p:spPr bwMode="auto">
            <a:xfrm flipH="1">
              <a:off x="761" y="2616"/>
              <a:ext cx="397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4" name="Text Box 18"/>
            <p:cNvSpPr txBox="1">
              <a:spLocks noChangeArrowheads="1"/>
            </p:cNvSpPr>
            <p:nvPr/>
          </p:nvSpPr>
          <p:spPr bwMode="auto">
            <a:xfrm>
              <a:off x="973" y="2815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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5" name="Group 19"/>
          <p:cNvGrpSpPr>
            <a:grpSpLocks/>
          </p:cNvGrpSpPr>
          <p:nvPr/>
        </p:nvGrpSpPr>
        <p:grpSpPr bwMode="auto">
          <a:xfrm>
            <a:off x="3084513" y="3352800"/>
            <a:ext cx="765175" cy="992188"/>
            <a:chOff x="1602" y="2520"/>
            <a:chExt cx="482" cy="625"/>
          </a:xfrm>
        </p:grpSpPr>
        <p:sp>
          <p:nvSpPr>
            <p:cNvPr id="321556" name="Line 20"/>
            <p:cNvSpPr>
              <a:spLocks noChangeShapeType="1"/>
            </p:cNvSpPr>
            <p:nvPr/>
          </p:nvSpPr>
          <p:spPr bwMode="auto">
            <a:xfrm>
              <a:off x="1602" y="2520"/>
              <a:ext cx="482" cy="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57" name="Text Box 21"/>
            <p:cNvSpPr txBox="1">
              <a:spLocks noChangeArrowheads="1"/>
            </p:cNvSpPr>
            <p:nvPr/>
          </p:nvSpPr>
          <p:spPr bwMode="auto">
            <a:xfrm>
              <a:off x="1691" y="2778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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58" name="Group 22"/>
          <p:cNvGrpSpPr>
            <a:grpSpLocks/>
          </p:cNvGrpSpPr>
          <p:nvPr/>
        </p:nvGrpSpPr>
        <p:grpSpPr bwMode="auto">
          <a:xfrm>
            <a:off x="2176463" y="4576763"/>
            <a:ext cx="1174750" cy="396875"/>
            <a:chOff x="1030" y="3291"/>
            <a:chExt cx="740" cy="250"/>
          </a:xfrm>
        </p:grpSpPr>
        <p:sp>
          <p:nvSpPr>
            <p:cNvPr id="321559" name="Line 23"/>
            <p:cNvSpPr>
              <a:spLocks noChangeShapeType="1"/>
            </p:cNvSpPr>
            <p:nvPr/>
          </p:nvSpPr>
          <p:spPr bwMode="auto">
            <a:xfrm flipH="1">
              <a:off x="1030" y="3462"/>
              <a:ext cx="74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1560" name="Text Box 24"/>
            <p:cNvSpPr txBox="1">
              <a:spLocks noChangeArrowheads="1"/>
            </p:cNvSpPr>
            <p:nvPr/>
          </p:nvSpPr>
          <p:spPr bwMode="auto">
            <a:xfrm>
              <a:off x="1321" y="329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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1561" name="Group 25"/>
          <p:cNvGrpSpPr>
            <a:grpSpLocks/>
          </p:cNvGrpSpPr>
          <p:nvPr/>
        </p:nvGrpSpPr>
        <p:grpSpPr bwMode="auto">
          <a:xfrm>
            <a:off x="4608513" y="3259138"/>
            <a:ext cx="3427412" cy="457200"/>
            <a:chOff x="2971" y="1661"/>
            <a:chExt cx="2159" cy="288"/>
          </a:xfrm>
        </p:grpSpPr>
        <p:sp>
          <p:nvSpPr>
            <p:cNvPr id="321562" name="Line 26"/>
            <p:cNvSpPr>
              <a:spLocks noChangeShapeType="1"/>
            </p:cNvSpPr>
            <p:nvPr/>
          </p:nvSpPr>
          <p:spPr bwMode="auto">
            <a:xfrm>
              <a:off x="3560" y="1817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3" name="Rectangle 27"/>
            <p:cNvSpPr>
              <a:spLocks noChangeArrowheads="1"/>
            </p:cNvSpPr>
            <p:nvPr/>
          </p:nvSpPr>
          <p:spPr bwMode="auto">
            <a:xfrm>
              <a:off x="2971" y="1661"/>
              <a:ext cx="215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</a:t>
              </a:r>
              <a:r>
                <a:rPr kumimoji="1" lang="zh-CN" altLang="en-US" sz="2400">
                  <a:latin typeface="Times New Roman" pitchFamily="18" charset="0"/>
                </a:rPr>
                <a:t>就绪   运行：进程调度</a:t>
              </a:r>
            </a:p>
          </p:txBody>
        </p:sp>
      </p:grpSp>
      <p:grpSp>
        <p:nvGrpSpPr>
          <p:cNvPr id="321573" name="Group 37"/>
          <p:cNvGrpSpPr>
            <a:grpSpLocks/>
          </p:cNvGrpSpPr>
          <p:nvPr/>
        </p:nvGrpSpPr>
        <p:grpSpPr bwMode="auto">
          <a:xfrm>
            <a:off x="4575175" y="3762375"/>
            <a:ext cx="5145088" cy="457200"/>
            <a:chOff x="2882" y="2370"/>
            <a:chExt cx="3241" cy="288"/>
          </a:xfrm>
        </p:grpSpPr>
        <p:sp>
          <p:nvSpPr>
            <p:cNvPr id="321565" name="Line 29"/>
            <p:cNvSpPr>
              <a:spLocks noChangeShapeType="1"/>
            </p:cNvSpPr>
            <p:nvPr/>
          </p:nvSpPr>
          <p:spPr bwMode="auto">
            <a:xfrm flipV="1">
              <a:off x="3493" y="2514"/>
              <a:ext cx="136" cy="8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6" name="Rectangle 30"/>
            <p:cNvSpPr>
              <a:spLocks noChangeArrowheads="1"/>
            </p:cNvSpPr>
            <p:nvPr/>
          </p:nvSpPr>
          <p:spPr bwMode="auto">
            <a:xfrm>
              <a:off x="2882" y="2370"/>
              <a:ext cx="3241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</a:t>
              </a:r>
              <a:r>
                <a:rPr kumimoji="1" lang="zh-CN" altLang="en-US" sz="2400">
                  <a:latin typeface="Times New Roman" pitchFamily="18" charset="0"/>
                </a:rPr>
                <a:t>运行   就绪：时间片到；被抢占</a:t>
              </a:r>
            </a:p>
          </p:txBody>
        </p:sp>
      </p:grpSp>
      <p:grpSp>
        <p:nvGrpSpPr>
          <p:cNvPr id="321567" name="Group 31"/>
          <p:cNvGrpSpPr>
            <a:grpSpLocks/>
          </p:cNvGrpSpPr>
          <p:nvPr/>
        </p:nvGrpSpPr>
        <p:grpSpPr bwMode="auto">
          <a:xfrm>
            <a:off x="4608513" y="4267200"/>
            <a:ext cx="5027612" cy="457200"/>
            <a:chOff x="2581" y="2598"/>
            <a:chExt cx="3167" cy="288"/>
          </a:xfrm>
        </p:grpSpPr>
        <p:sp>
          <p:nvSpPr>
            <p:cNvPr id="321568" name="Line 32"/>
            <p:cNvSpPr>
              <a:spLocks noChangeShapeType="1"/>
            </p:cNvSpPr>
            <p:nvPr/>
          </p:nvSpPr>
          <p:spPr bwMode="auto">
            <a:xfrm>
              <a:off x="3196" y="2750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69" name="Rectangle 33"/>
            <p:cNvSpPr>
              <a:spLocks noChangeArrowheads="1"/>
            </p:cNvSpPr>
            <p:nvPr/>
          </p:nvSpPr>
          <p:spPr bwMode="auto">
            <a:xfrm>
              <a:off x="2581" y="2598"/>
              <a:ext cx="3167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</a:t>
              </a:r>
              <a:r>
                <a:rPr kumimoji="1" lang="zh-CN" altLang="en-US" sz="2400">
                  <a:latin typeface="Times New Roman" pitchFamily="18" charset="0"/>
                </a:rPr>
                <a:t>运行   阻塞：服务请求；等待信号 </a:t>
              </a:r>
            </a:p>
          </p:txBody>
        </p:sp>
      </p:grpSp>
      <p:grpSp>
        <p:nvGrpSpPr>
          <p:cNvPr id="321570" name="Group 34"/>
          <p:cNvGrpSpPr>
            <a:grpSpLocks/>
          </p:cNvGrpSpPr>
          <p:nvPr/>
        </p:nvGrpSpPr>
        <p:grpSpPr bwMode="auto">
          <a:xfrm>
            <a:off x="4608513" y="4772025"/>
            <a:ext cx="4951412" cy="457200"/>
            <a:chOff x="2270" y="3768"/>
            <a:chExt cx="3119" cy="288"/>
          </a:xfrm>
        </p:grpSpPr>
        <p:sp>
          <p:nvSpPr>
            <p:cNvPr id="321571" name="Line 35"/>
            <p:cNvSpPr>
              <a:spLocks noChangeShapeType="1"/>
            </p:cNvSpPr>
            <p:nvPr/>
          </p:nvSpPr>
          <p:spPr bwMode="auto">
            <a:xfrm>
              <a:off x="2880" y="3929"/>
              <a:ext cx="136" cy="0"/>
            </a:xfrm>
            <a:prstGeom prst="line">
              <a:avLst/>
            </a:prstGeom>
            <a:noFill/>
            <a:ln w="28575">
              <a:solidFill>
                <a:srgbClr val="FF3300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321572" name="Rectangle 36"/>
            <p:cNvSpPr>
              <a:spLocks noChangeArrowheads="1"/>
            </p:cNvSpPr>
            <p:nvPr/>
          </p:nvSpPr>
          <p:spPr bwMode="auto">
            <a:xfrm>
              <a:off x="2270" y="3768"/>
              <a:ext cx="3119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  <a:sym typeface="Wingdings 2" pitchFamily="18" charset="2"/>
                </a:rPr>
                <a:t></a:t>
              </a:r>
              <a:r>
                <a:rPr kumimoji="1" lang="zh-CN" altLang="en-US" sz="2400">
                  <a:latin typeface="Times New Roman" pitchFamily="18" charset="0"/>
                </a:rPr>
                <a:t>阻塞   就绪：服务完成；信号来到</a:t>
              </a:r>
            </a:p>
          </p:txBody>
        </p:sp>
      </p:grpSp>
      <p:sp>
        <p:nvSpPr>
          <p:cNvPr id="321574" name="Text Box 38"/>
          <p:cNvSpPr txBox="1">
            <a:spLocks noChangeArrowheads="1"/>
          </p:cNvSpPr>
          <p:nvPr/>
        </p:nvSpPr>
        <p:spPr bwMode="auto">
          <a:xfrm>
            <a:off x="5256213" y="1989138"/>
            <a:ext cx="3529012" cy="1004887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/>
              <a:t>服务：</a:t>
            </a:r>
            <a:r>
              <a:rPr lang="en-US" altLang="zh-CN" sz="2400"/>
              <a:t>I/O</a:t>
            </a:r>
            <a:r>
              <a:rPr lang="zh-CN" altLang="en-US" sz="2400"/>
              <a:t>操作</a:t>
            </a:r>
          </a:p>
          <a:p>
            <a:pPr>
              <a:spcBef>
                <a:spcPct val="50000"/>
              </a:spcBef>
            </a:pPr>
            <a:r>
              <a:rPr lang="zh-CN" altLang="en-US" sz="2400"/>
              <a:t>信号：事件（</a:t>
            </a:r>
            <a:r>
              <a:rPr lang="en-US" altLang="zh-CN" sz="2400"/>
              <a:t>EVENT</a:t>
            </a:r>
            <a:r>
              <a:rPr lang="zh-CN" altLang="en-US" sz="2400"/>
              <a:t>）</a:t>
            </a:r>
            <a:endParaRPr lang="en-US" altLang="zh-CN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21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21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21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7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15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15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7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15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32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7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3215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574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04"/>
          <p:cNvGrpSpPr>
            <a:grpSpLocks/>
          </p:cNvGrpSpPr>
          <p:nvPr/>
        </p:nvGrpSpPr>
        <p:grpSpPr bwMode="auto">
          <a:xfrm>
            <a:off x="1741638" y="2008188"/>
            <a:ext cx="7170543" cy="492126"/>
            <a:chOff x="874" y="1473"/>
            <a:chExt cx="4125" cy="310"/>
          </a:xfrm>
        </p:grpSpPr>
        <p:sp>
          <p:nvSpPr>
            <p:cNvPr id="3" name="AutoShape 42"/>
            <p:cNvSpPr>
              <a:spLocks noChangeArrowheads="1"/>
            </p:cNvSpPr>
            <p:nvPr/>
          </p:nvSpPr>
          <p:spPr bwMode="gray">
            <a:xfrm>
              <a:off x="874" y="148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4" name="Group 43"/>
            <p:cNvGrpSpPr>
              <a:grpSpLocks/>
            </p:cNvGrpSpPr>
            <p:nvPr/>
          </p:nvGrpSpPr>
          <p:grpSpPr bwMode="auto">
            <a:xfrm>
              <a:off x="966" y="1555"/>
              <a:ext cx="165" cy="157"/>
              <a:chOff x="5088" y="240"/>
              <a:chExt cx="384" cy="384"/>
            </a:xfrm>
          </p:grpSpPr>
          <p:sp>
            <p:nvSpPr>
              <p:cNvPr id="6" name="Oval 44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7" name="Oval 45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8" name="Oval 46"/>
              <p:cNvSpPr>
                <a:spLocks noChangeArrowheads="1"/>
              </p:cNvSpPr>
              <p:nvPr/>
            </p:nvSpPr>
            <p:spPr bwMode="gray">
              <a:xfrm>
                <a:off x="5377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9" name="Oval 47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0" name="Oval 48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1" name="Oval 49"/>
              <p:cNvSpPr>
                <a:spLocks noChangeArrowheads="1"/>
              </p:cNvSpPr>
              <p:nvPr/>
            </p:nvSpPr>
            <p:spPr bwMode="gray">
              <a:xfrm>
                <a:off x="5377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2" name="Oval 50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3" name="Oval 51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14" name="Oval 52"/>
              <p:cNvSpPr>
                <a:spLocks noChangeArrowheads="1"/>
              </p:cNvSpPr>
              <p:nvPr/>
            </p:nvSpPr>
            <p:spPr bwMode="gray">
              <a:xfrm>
                <a:off x="5377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5" name="Text Box 54"/>
            <p:cNvSpPr txBox="1">
              <a:spLocks noChangeArrowheads="1"/>
            </p:cNvSpPr>
            <p:nvPr/>
          </p:nvSpPr>
          <p:spPr bwMode="gray">
            <a:xfrm>
              <a:off x="1123" y="1473"/>
              <a:ext cx="381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zh-CN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MFC</a:t>
              </a: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创建线程：</a:t>
              </a:r>
              <a:r>
                <a:rPr lang="en-US" altLang="zh-CN" dirty="0" err="1">
                  <a:latin typeface="宋体" pitchFamily="2" charset="-122"/>
                </a:rPr>
                <a:t>AfxBeginThread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zh-CN" altLang="en-US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grpSp>
        <p:nvGrpSpPr>
          <p:cNvPr id="15" name="Group 106"/>
          <p:cNvGrpSpPr>
            <a:grpSpLocks/>
          </p:cNvGrpSpPr>
          <p:nvPr/>
        </p:nvGrpSpPr>
        <p:grpSpPr bwMode="auto">
          <a:xfrm>
            <a:off x="1741638" y="2738443"/>
            <a:ext cx="7429552" cy="490539"/>
            <a:chOff x="878" y="2294"/>
            <a:chExt cx="4274" cy="309"/>
          </a:xfrm>
        </p:grpSpPr>
        <p:sp>
          <p:nvSpPr>
            <p:cNvPr id="16" name="AutoShape 67"/>
            <p:cNvSpPr>
              <a:spLocks noChangeArrowheads="1"/>
            </p:cNvSpPr>
            <p:nvPr/>
          </p:nvSpPr>
          <p:spPr bwMode="gray">
            <a:xfrm>
              <a:off x="878" y="230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17" name="Group 68"/>
            <p:cNvGrpSpPr>
              <a:grpSpLocks/>
            </p:cNvGrpSpPr>
            <p:nvPr/>
          </p:nvGrpSpPr>
          <p:grpSpPr bwMode="auto">
            <a:xfrm>
              <a:off x="974" y="2375"/>
              <a:ext cx="165" cy="157"/>
              <a:chOff x="5088" y="240"/>
              <a:chExt cx="383" cy="384"/>
            </a:xfrm>
          </p:grpSpPr>
          <p:sp>
            <p:nvSpPr>
              <p:cNvPr id="19" name="Oval 69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0" name="Oval 70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1" name="Oval 71"/>
              <p:cNvSpPr>
                <a:spLocks noChangeArrowheads="1"/>
              </p:cNvSpPr>
              <p:nvPr/>
            </p:nvSpPr>
            <p:spPr bwMode="gray">
              <a:xfrm>
                <a:off x="5376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2" name="Oval 72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3" name="Oval 73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4" name="Oval 74"/>
              <p:cNvSpPr>
                <a:spLocks noChangeArrowheads="1"/>
              </p:cNvSpPr>
              <p:nvPr/>
            </p:nvSpPr>
            <p:spPr bwMode="gray">
              <a:xfrm>
                <a:off x="5376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5" name="Oval 75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6" name="Oval 76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27" name="Oval 77"/>
              <p:cNvSpPr>
                <a:spLocks noChangeArrowheads="1"/>
              </p:cNvSpPr>
              <p:nvPr/>
            </p:nvSpPr>
            <p:spPr bwMode="gray">
              <a:xfrm>
                <a:off x="5376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18" name="Text Box 78"/>
            <p:cNvSpPr txBox="1">
              <a:spLocks noChangeArrowheads="1"/>
            </p:cNvSpPr>
            <p:nvPr/>
          </p:nvSpPr>
          <p:spPr bwMode="gray">
            <a:xfrm>
              <a:off x="1107" y="2294"/>
              <a:ext cx="4045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lvl="1"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创建远程线程：</a:t>
              </a:r>
              <a:r>
                <a:rPr lang="en-US" altLang="zh-CN" dirty="0" err="1">
                  <a:latin typeface="宋体" pitchFamily="2" charset="-122"/>
                </a:rPr>
                <a:t>CreateRemoteThread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进程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en-US" altLang="zh-CN" sz="2400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28" name="矩形 27"/>
          <p:cNvSpPr/>
          <p:nvPr/>
        </p:nvSpPr>
        <p:spPr>
          <a:xfrm>
            <a:off x="2331527" y="642918"/>
            <a:ext cx="5280553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关于创建线程的补充说明</a:t>
            </a:r>
            <a:endParaRPr lang="zh-CN" altLang="en-US" sz="24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29" name="Oval 37"/>
          <p:cNvSpPr>
            <a:spLocks noChangeArrowheads="1"/>
          </p:cNvSpPr>
          <p:nvPr/>
        </p:nvSpPr>
        <p:spPr bwMode="auto">
          <a:xfrm>
            <a:off x="1254098" y="2091090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1</a:t>
            </a:r>
            <a:endParaRPr lang="zh-CN" altLang="zh-CN" sz="2400" dirty="0"/>
          </a:p>
        </p:txBody>
      </p:sp>
      <p:sp>
        <p:nvSpPr>
          <p:cNvPr id="30" name="Oval 37"/>
          <p:cNvSpPr>
            <a:spLocks noChangeArrowheads="1"/>
          </p:cNvSpPr>
          <p:nvPr/>
        </p:nvSpPr>
        <p:spPr bwMode="auto">
          <a:xfrm>
            <a:off x="1254098" y="2829778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2</a:t>
            </a:r>
            <a:endParaRPr lang="zh-CN" altLang="zh-CN" sz="2400" dirty="0"/>
          </a:p>
        </p:txBody>
      </p:sp>
      <p:grpSp>
        <p:nvGrpSpPr>
          <p:cNvPr id="31" name="Group 104"/>
          <p:cNvGrpSpPr>
            <a:grpSpLocks/>
          </p:cNvGrpSpPr>
          <p:nvPr/>
        </p:nvGrpSpPr>
        <p:grpSpPr bwMode="auto">
          <a:xfrm>
            <a:off x="1754164" y="3500438"/>
            <a:ext cx="7170543" cy="492126"/>
            <a:chOff x="874" y="1473"/>
            <a:chExt cx="4125" cy="310"/>
          </a:xfrm>
        </p:grpSpPr>
        <p:sp>
          <p:nvSpPr>
            <p:cNvPr id="32" name="AutoShape 42"/>
            <p:cNvSpPr>
              <a:spLocks noChangeArrowheads="1"/>
            </p:cNvSpPr>
            <p:nvPr/>
          </p:nvSpPr>
          <p:spPr bwMode="gray">
            <a:xfrm>
              <a:off x="874" y="1484"/>
              <a:ext cx="4125" cy="299"/>
            </a:xfrm>
            <a:prstGeom prst="roundRect">
              <a:avLst>
                <a:gd name="adj" fmla="val 9106"/>
              </a:avLst>
            </a:prstGeom>
            <a:gradFill flip="none" rotWithShape="1">
              <a:gsLst>
                <a:gs pos="0">
                  <a:srgbClr val="7B9995">
                    <a:tint val="66000"/>
                    <a:satMod val="160000"/>
                  </a:srgbClr>
                </a:gs>
                <a:gs pos="50000">
                  <a:srgbClr val="7B9995">
                    <a:tint val="44500"/>
                    <a:satMod val="160000"/>
                  </a:srgbClr>
                </a:gs>
                <a:gs pos="100000">
                  <a:srgbClr val="7B9995">
                    <a:tint val="23500"/>
                    <a:satMod val="160000"/>
                  </a:srgbClr>
                </a:gs>
              </a:gsLst>
              <a:lin ang="16200000" scaled="1"/>
              <a:tileRect/>
            </a:gradFill>
            <a:ln w="9525" cap="flat" cmpd="sng" algn="ctr">
              <a:solidFill>
                <a:srgbClr val="4F81BD">
                  <a:shade val="95000"/>
                  <a:satMod val="105000"/>
                </a:srgbClr>
              </a:solidFill>
              <a:prstDash val="solid"/>
              <a:headEnd/>
              <a:tailEnd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  <p:txBody>
            <a:bodyPr wrap="none" anchor="ctr"/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FontTx/>
                <a:buChar char="•"/>
                <a:defRPr/>
              </a:pPr>
              <a:endParaRPr lang="en-US" altLang="zh-CN" sz="2400" kern="0">
                <a:solidFill>
                  <a:srgbClr val="FFFFFF"/>
                </a:solidFill>
                <a:latin typeface="Calibri"/>
                <a:ea typeface="宋体"/>
              </a:endParaRPr>
            </a:p>
          </p:txBody>
        </p:sp>
        <p:grpSp>
          <p:nvGrpSpPr>
            <p:cNvPr id="33" name="Group 43"/>
            <p:cNvGrpSpPr>
              <a:grpSpLocks/>
            </p:cNvGrpSpPr>
            <p:nvPr/>
          </p:nvGrpSpPr>
          <p:grpSpPr bwMode="auto">
            <a:xfrm>
              <a:off x="968" y="1555"/>
              <a:ext cx="165" cy="157"/>
              <a:chOff x="5088" y="240"/>
              <a:chExt cx="384" cy="384"/>
            </a:xfrm>
          </p:grpSpPr>
          <p:sp>
            <p:nvSpPr>
              <p:cNvPr id="35" name="Oval 44"/>
              <p:cNvSpPr>
                <a:spLocks noChangeArrowheads="1"/>
              </p:cNvSpPr>
              <p:nvPr/>
            </p:nvSpPr>
            <p:spPr bwMode="gray">
              <a:xfrm>
                <a:off x="5088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6" name="Oval 45"/>
              <p:cNvSpPr>
                <a:spLocks noChangeArrowheads="1"/>
              </p:cNvSpPr>
              <p:nvPr/>
            </p:nvSpPr>
            <p:spPr bwMode="gray">
              <a:xfrm>
                <a:off x="5232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7" name="Oval 46"/>
              <p:cNvSpPr>
                <a:spLocks noChangeArrowheads="1"/>
              </p:cNvSpPr>
              <p:nvPr/>
            </p:nvSpPr>
            <p:spPr bwMode="gray">
              <a:xfrm>
                <a:off x="5377" y="240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8" name="Oval 47"/>
              <p:cNvSpPr>
                <a:spLocks noChangeArrowheads="1"/>
              </p:cNvSpPr>
              <p:nvPr/>
            </p:nvSpPr>
            <p:spPr bwMode="gray">
              <a:xfrm>
                <a:off x="5088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39" name="Oval 48"/>
              <p:cNvSpPr>
                <a:spLocks noChangeArrowheads="1"/>
              </p:cNvSpPr>
              <p:nvPr/>
            </p:nvSpPr>
            <p:spPr bwMode="gray">
              <a:xfrm>
                <a:off x="5232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0" name="Oval 49"/>
              <p:cNvSpPr>
                <a:spLocks noChangeArrowheads="1"/>
              </p:cNvSpPr>
              <p:nvPr/>
            </p:nvSpPr>
            <p:spPr bwMode="gray">
              <a:xfrm>
                <a:off x="5377" y="384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1" name="Oval 50"/>
              <p:cNvSpPr>
                <a:spLocks noChangeArrowheads="1"/>
              </p:cNvSpPr>
              <p:nvPr/>
            </p:nvSpPr>
            <p:spPr bwMode="gray">
              <a:xfrm>
                <a:off x="5088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2" name="Oval 51"/>
              <p:cNvSpPr>
                <a:spLocks noChangeArrowheads="1"/>
              </p:cNvSpPr>
              <p:nvPr/>
            </p:nvSpPr>
            <p:spPr bwMode="gray">
              <a:xfrm>
                <a:off x="5232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  <p:sp>
            <p:nvSpPr>
              <p:cNvPr id="43" name="Oval 52"/>
              <p:cNvSpPr>
                <a:spLocks noChangeArrowheads="1"/>
              </p:cNvSpPr>
              <p:nvPr/>
            </p:nvSpPr>
            <p:spPr bwMode="gray">
              <a:xfrm>
                <a:off x="5377" y="529"/>
                <a:ext cx="95" cy="95"/>
              </a:xfrm>
              <a:prstGeom prst="ellipse">
                <a:avLst/>
              </a:prstGeom>
              <a:solidFill>
                <a:srgbClr val="075387">
                  <a:alpha val="50000"/>
                </a:srgbClr>
              </a:solidFill>
              <a:ln w="9525">
                <a:noFill/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fontAlgn="auto">
                  <a:spcBef>
                    <a:spcPts val="0"/>
                  </a:spcBef>
                  <a:spcAft>
                    <a:spcPts val="0"/>
                  </a:spcAft>
                  <a:buFontTx/>
                  <a:buChar char="•"/>
                  <a:defRPr/>
                </a:pPr>
                <a:endParaRPr lang="zh-CN" altLang="en-US" sz="2400" kern="0">
                  <a:solidFill>
                    <a:sysClr val="windowText" lastClr="000000"/>
                  </a:solidFill>
                  <a:latin typeface="Arial" charset="0"/>
                </a:endParaRPr>
              </a:p>
            </p:txBody>
          </p:sp>
        </p:grpSp>
        <p:sp>
          <p:nvSpPr>
            <p:cNvPr id="34" name="Text Box 54"/>
            <p:cNvSpPr txBox="1">
              <a:spLocks noChangeArrowheads="1"/>
            </p:cNvSpPr>
            <p:nvPr/>
          </p:nvSpPr>
          <p:spPr bwMode="gray">
            <a:xfrm>
              <a:off x="1123" y="1473"/>
              <a:ext cx="3819" cy="291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en-US" altLang="zh-CN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Linux</a:t>
              </a: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latin typeface="黑体" pitchFamily="2" charset="-122"/>
                  <a:ea typeface="黑体" pitchFamily="2" charset="-122"/>
                </a:rPr>
                <a:t>创建线程：</a:t>
              </a:r>
              <a:r>
                <a:rPr lang="en-US" altLang="zh-CN" dirty="0" err="1">
                  <a:latin typeface="宋体" pitchFamily="2" charset="-122"/>
                </a:rPr>
                <a:t>pthread_create</a:t>
              </a:r>
              <a:r>
                <a:rPr lang="en-US" altLang="zh-CN" dirty="0">
                  <a:latin typeface="宋体" pitchFamily="2" charset="-122"/>
                </a:rPr>
                <a:t>(</a:t>
              </a:r>
              <a:r>
                <a:rPr lang="zh-CN" altLang="en-US" dirty="0">
                  <a:latin typeface="宋体" pitchFamily="2" charset="-122"/>
                </a:rPr>
                <a:t>线程函数</a:t>
              </a:r>
              <a:r>
                <a:rPr lang="en-US" altLang="zh-CN" dirty="0">
                  <a:latin typeface="宋体" pitchFamily="2" charset="-122"/>
                </a:rPr>
                <a:t>,</a:t>
              </a:r>
              <a:r>
                <a:rPr lang="zh-CN" altLang="en-US" dirty="0">
                  <a:latin typeface="宋体" pitchFamily="2" charset="-122"/>
                </a:rPr>
                <a:t>参数</a:t>
              </a:r>
              <a:r>
                <a:rPr lang="en-US" altLang="zh-CN" dirty="0">
                  <a:latin typeface="宋体" pitchFamily="2" charset="-122"/>
                </a:rPr>
                <a:t>)</a:t>
              </a:r>
              <a:endParaRPr lang="zh-CN" altLang="en-US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黑体" pitchFamily="2" charset="-122"/>
                <a:ea typeface="黑体" pitchFamily="2" charset="-122"/>
              </a:endParaRPr>
            </a:p>
          </p:txBody>
        </p:sp>
      </p:grpSp>
      <p:sp>
        <p:nvSpPr>
          <p:cNvPr id="44" name="Oval 37"/>
          <p:cNvSpPr>
            <a:spLocks noChangeArrowheads="1"/>
          </p:cNvSpPr>
          <p:nvPr/>
        </p:nvSpPr>
        <p:spPr bwMode="auto">
          <a:xfrm>
            <a:off x="1266624" y="3583340"/>
            <a:ext cx="364095" cy="359112"/>
          </a:xfrm>
          <a:prstGeom prst="ellipse">
            <a:avLst/>
          </a:prstGeom>
          <a:solidFill>
            <a:srgbClr val="C6825A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algn="ctr">
              <a:spcBef>
                <a:spcPct val="20000"/>
              </a:spcBef>
              <a:buNone/>
            </a:pPr>
            <a:r>
              <a:rPr lang="en-US" altLang="zh-CN" sz="2400" dirty="0"/>
              <a:t>3</a:t>
            </a:r>
            <a:endParaRPr lang="zh-CN" altLang="zh-CN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80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Linux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线程</a:t>
            </a:r>
          </a:p>
        </p:txBody>
      </p:sp>
      <p:sp>
        <p:nvSpPr>
          <p:cNvPr id="5980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altLang="zh-CN" dirty="0"/>
              <a:t>POSIX</a:t>
            </a:r>
            <a:r>
              <a:rPr lang="zh-CN" altLang="en-US" dirty="0"/>
              <a:t>标准</a:t>
            </a:r>
            <a:r>
              <a:rPr lang="en-GB" altLang="zh-CN" dirty="0"/>
              <a:t>p1003.1c </a:t>
            </a:r>
            <a:r>
              <a:rPr lang="zh-CN" altLang="en-US" dirty="0"/>
              <a:t>定义</a:t>
            </a:r>
            <a:r>
              <a:rPr lang="en-US" altLang="zh-CN" dirty="0"/>
              <a:t>Linux</a:t>
            </a:r>
            <a:r>
              <a:rPr lang="zh-CN" altLang="en-US" dirty="0"/>
              <a:t>线程库</a:t>
            </a:r>
            <a:r>
              <a:rPr lang="en-GB" altLang="zh-CN" dirty="0"/>
              <a:t>(</a:t>
            </a:r>
            <a:r>
              <a:rPr lang="en-GB" altLang="zh-CN" dirty="0" err="1"/>
              <a:t>Pthreads</a:t>
            </a:r>
            <a:r>
              <a:rPr lang="en-GB" altLang="zh-CN" dirty="0"/>
              <a:t>) </a:t>
            </a:r>
            <a:endParaRPr lang="en-US" altLang="zh-CN" dirty="0"/>
          </a:p>
          <a:p>
            <a:r>
              <a:rPr lang="zh-CN" altLang="en-US" dirty="0"/>
              <a:t>应用特点</a:t>
            </a:r>
          </a:p>
          <a:p>
            <a:pPr lvl="1"/>
            <a:r>
              <a:rPr lang="en-US" altLang="zh-CN" dirty="0"/>
              <a:t>#include &lt;</a:t>
            </a:r>
            <a:r>
              <a:rPr lang="en-US" altLang="zh-CN" dirty="0" err="1"/>
              <a:t>pthread.h</a:t>
            </a:r>
            <a:r>
              <a:rPr lang="en-US" altLang="zh-CN" dirty="0"/>
              <a:t>&gt;</a:t>
            </a:r>
            <a:endParaRPr lang="zh-CN" altLang="zh-CN" dirty="0"/>
          </a:p>
          <a:p>
            <a:pPr lvl="1"/>
            <a:r>
              <a:rPr lang="en-US" altLang="zh-CN" dirty="0" err="1">
                <a:solidFill>
                  <a:srgbClr val="FF0000"/>
                </a:solidFill>
              </a:rPr>
              <a:t>pthread_</a:t>
            </a:r>
            <a:r>
              <a:rPr lang="en-US" altLang="zh-CN" dirty="0" err="1"/>
              <a:t>function</a:t>
            </a:r>
            <a:r>
              <a:rPr lang="en-US" altLang="zh-CN" dirty="0"/>
              <a:t>(  )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9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>
                <a:effectLst>
                  <a:outerShdw blurRad="38100" dist="38100" dir="2700000" algn="tl">
                    <a:srgbClr val="C0C0C0"/>
                  </a:outerShdw>
                </a:effectLst>
              </a:rPr>
              <a:t>Linux </a:t>
            </a:r>
            <a:r>
              <a:rPr lang="zh-CN" altLang="en-US">
                <a:effectLst>
                  <a:outerShdw blurRad="38100" dist="38100" dir="2700000" algn="tl">
                    <a:srgbClr val="C0C0C0"/>
                  </a:outerShdw>
                </a:effectLst>
              </a:rPr>
              <a:t>线程</a:t>
            </a:r>
          </a:p>
        </p:txBody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线程的创建 </a:t>
            </a:r>
            <a:r>
              <a:rPr lang="en-US" altLang="zh-CN"/>
              <a:t>pthread_create(  )</a:t>
            </a:r>
            <a:r>
              <a:rPr lang="zh-CN" altLang="en-US"/>
              <a:t> </a:t>
            </a:r>
            <a:endParaRPr lang="en-US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int  pthread_create( pthread_t  *  thread,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pthread_attr_t * attr,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void *(*start_routine)(void *), </a:t>
            </a:r>
            <a:endParaRPr lang="zh-CN" altLang="zh-CN"/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     void * arg);</a:t>
            </a:r>
          </a:p>
          <a:p>
            <a:pPr lvl="1">
              <a:buFont typeface="Wingdings" pitchFamily="2" charset="2"/>
              <a:buNone/>
            </a:pPr>
            <a:r>
              <a:rPr lang="zh-CN" altLang="en-US">
                <a:solidFill>
                  <a:srgbClr val="FF0000"/>
                </a:solidFill>
              </a:rPr>
              <a:t>参数：</a:t>
            </a:r>
            <a:r>
              <a:rPr lang="zh-CN" altLang="en-US"/>
              <a:t> 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thread</a:t>
            </a:r>
            <a:r>
              <a:rPr lang="zh-CN" altLang="en-US"/>
              <a:t>：返回的线程句柄；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               attr</a:t>
            </a:r>
            <a:r>
              <a:rPr lang="zh-CN" altLang="en-US"/>
              <a:t>：指定线程的属性；</a:t>
            </a:r>
          </a:p>
          <a:p>
            <a:pPr lvl="1">
              <a:buFont typeface="Wingdings" pitchFamily="2" charset="2"/>
              <a:buNone/>
            </a:pPr>
            <a:r>
              <a:rPr lang="en-US" altLang="zh-CN"/>
              <a:t>start_routine</a:t>
            </a:r>
            <a:r>
              <a:rPr lang="zh-CN" altLang="en-US"/>
              <a:t>：线程函数入口地址；</a:t>
            </a:r>
          </a:p>
          <a:p>
            <a:pPr lvl="1">
              <a:buFont typeface="Wingdings" pitchFamily="2" charset="2"/>
              <a:buNone/>
            </a:pPr>
            <a:r>
              <a:rPr lang="zh-CN" altLang="en-US"/>
              <a:t>               </a:t>
            </a:r>
            <a:r>
              <a:rPr lang="en-US" altLang="zh-CN"/>
              <a:t>arg</a:t>
            </a:r>
            <a:r>
              <a:rPr lang="zh-CN" altLang="en-US"/>
              <a:t>：线程函数的参数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639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7639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7639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7639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7639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7639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7639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7639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7639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7639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9"/>
          <p:cNvSpPr>
            <a:spLocks/>
          </p:cNvSpPr>
          <p:nvPr/>
        </p:nvSpPr>
        <p:spPr bwMode="gray">
          <a:xfrm>
            <a:off x="3524250" y="3119429"/>
            <a:ext cx="1862138" cy="671513"/>
          </a:xfrm>
          <a:custGeom>
            <a:avLst/>
            <a:gdLst/>
            <a:ahLst/>
            <a:cxnLst>
              <a:cxn ang="0">
                <a:pos x="2" y="102"/>
              </a:cxn>
              <a:cxn ang="0">
                <a:pos x="26" y="91"/>
              </a:cxn>
              <a:cxn ang="0">
                <a:pos x="71" y="71"/>
              </a:cxn>
              <a:cxn ang="0">
                <a:pos x="135" y="49"/>
              </a:cxn>
              <a:cxn ang="0">
                <a:pos x="218" y="27"/>
              </a:cxn>
              <a:cxn ang="0">
                <a:pos x="316" y="9"/>
              </a:cxn>
              <a:cxn ang="0">
                <a:pos x="427" y="0"/>
              </a:cxn>
              <a:cxn ang="0">
                <a:pos x="552" y="3"/>
              </a:cxn>
              <a:cxn ang="0">
                <a:pos x="687" y="22"/>
              </a:cxn>
              <a:cxn ang="0">
                <a:pos x="821" y="60"/>
              </a:cxn>
              <a:cxn ang="0">
                <a:pos x="929" y="104"/>
              </a:cxn>
              <a:cxn ang="0">
                <a:pos x="1015" y="150"/>
              </a:cxn>
              <a:cxn ang="0">
                <a:pos x="1078" y="195"/>
              </a:cxn>
              <a:cxn ang="0">
                <a:pos x="1122" y="233"/>
              </a:cxn>
              <a:cxn ang="0">
                <a:pos x="1146" y="258"/>
              </a:cxn>
              <a:cxn ang="0">
                <a:pos x="1154" y="269"/>
              </a:cxn>
              <a:cxn ang="0">
                <a:pos x="1162" y="467"/>
              </a:cxn>
              <a:cxn ang="0">
                <a:pos x="990" y="356"/>
              </a:cxn>
              <a:cxn ang="0">
                <a:pos x="982" y="346"/>
              </a:cxn>
              <a:cxn ang="0">
                <a:pos x="960" y="319"/>
              </a:cxn>
              <a:cxn ang="0">
                <a:pos x="922" y="280"/>
              </a:cxn>
              <a:cxn ang="0">
                <a:pos x="863" y="235"/>
              </a:cxn>
              <a:cxn ang="0">
                <a:pos x="785" y="187"/>
              </a:cxn>
              <a:cxn ang="0">
                <a:pos x="683" y="142"/>
              </a:cxn>
              <a:cxn ang="0">
                <a:pos x="554" y="106"/>
              </a:cxn>
              <a:cxn ang="0">
                <a:pos x="425" y="83"/>
              </a:cxn>
              <a:cxn ang="0">
                <a:pos x="307" y="74"/>
              </a:cxn>
              <a:cxn ang="0">
                <a:pos x="205" y="75"/>
              </a:cxn>
              <a:cxn ang="0">
                <a:pos x="120" y="82"/>
              </a:cxn>
              <a:cxn ang="0">
                <a:pos x="55" y="92"/>
              </a:cxn>
              <a:cxn ang="0">
                <a:pos x="14" y="100"/>
              </a:cxn>
              <a:cxn ang="0">
                <a:pos x="0" y="104"/>
              </a:cxn>
            </a:cxnLst>
            <a:rect l="0" t="0" r="r" b="b"/>
            <a:pathLst>
              <a:path w="1225" h="467">
                <a:moveTo>
                  <a:pt x="0" y="104"/>
                </a:moveTo>
                <a:lnTo>
                  <a:pt x="2" y="102"/>
                </a:lnTo>
                <a:lnTo>
                  <a:pt x="11" y="97"/>
                </a:lnTo>
                <a:lnTo>
                  <a:pt x="26" y="91"/>
                </a:lnTo>
                <a:lnTo>
                  <a:pt x="46" y="82"/>
                </a:lnTo>
                <a:lnTo>
                  <a:pt x="71" y="71"/>
                </a:lnTo>
                <a:lnTo>
                  <a:pt x="100" y="61"/>
                </a:lnTo>
                <a:lnTo>
                  <a:pt x="135" y="49"/>
                </a:lnTo>
                <a:lnTo>
                  <a:pt x="174" y="38"/>
                </a:lnTo>
                <a:lnTo>
                  <a:pt x="218" y="27"/>
                </a:lnTo>
                <a:lnTo>
                  <a:pt x="264" y="17"/>
                </a:lnTo>
                <a:lnTo>
                  <a:pt x="316" y="9"/>
                </a:lnTo>
                <a:lnTo>
                  <a:pt x="370" y="3"/>
                </a:lnTo>
                <a:lnTo>
                  <a:pt x="427" y="0"/>
                </a:lnTo>
                <a:lnTo>
                  <a:pt x="489" y="0"/>
                </a:lnTo>
                <a:lnTo>
                  <a:pt x="552" y="3"/>
                </a:lnTo>
                <a:lnTo>
                  <a:pt x="618" y="11"/>
                </a:lnTo>
                <a:lnTo>
                  <a:pt x="687" y="22"/>
                </a:lnTo>
                <a:lnTo>
                  <a:pt x="758" y="40"/>
                </a:lnTo>
                <a:lnTo>
                  <a:pt x="821" y="60"/>
                </a:lnTo>
                <a:lnTo>
                  <a:pt x="879" y="80"/>
                </a:lnTo>
                <a:lnTo>
                  <a:pt x="929" y="104"/>
                </a:lnTo>
                <a:lnTo>
                  <a:pt x="975" y="127"/>
                </a:lnTo>
                <a:lnTo>
                  <a:pt x="1015" y="150"/>
                </a:lnTo>
                <a:lnTo>
                  <a:pt x="1049" y="173"/>
                </a:lnTo>
                <a:lnTo>
                  <a:pt x="1078" y="195"/>
                </a:lnTo>
                <a:lnTo>
                  <a:pt x="1102" y="214"/>
                </a:lnTo>
                <a:lnTo>
                  <a:pt x="1122" y="233"/>
                </a:lnTo>
                <a:lnTo>
                  <a:pt x="1136" y="247"/>
                </a:lnTo>
                <a:lnTo>
                  <a:pt x="1146" y="258"/>
                </a:lnTo>
                <a:lnTo>
                  <a:pt x="1153" y="266"/>
                </a:lnTo>
                <a:lnTo>
                  <a:pt x="1154" y="269"/>
                </a:lnTo>
                <a:lnTo>
                  <a:pt x="1225" y="227"/>
                </a:lnTo>
                <a:lnTo>
                  <a:pt x="1162" y="467"/>
                </a:lnTo>
                <a:lnTo>
                  <a:pt x="916" y="407"/>
                </a:lnTo>
                <a:lnTo>
                  <a:pt x="990" y="356"/>
                </a:lnTo>
                <a:lnTo>
                  <a:pt x="987" y="354"/>
                </a:lnTo>
                <a:lnTo>
                  <a:pt x="982" y="346"/>
                </a:lnTo>
                <a:lnTo>
                  <a:pt x="973" y="334"/>
                </a:lnTo>
                <a:lnTo>
                  <a:pt x="960" y="319"/>
                </a:lnTo>
                <a:lnTo>
                  <a:pt x="944" y="301"/>
                </a:lnTo>
                <a:lnTo>
                  <a:pt x="922" y="280"/>
                </a:lnTo>
                <a:lnTo>
                  <a:pt x="896" y="258"/>
                </a:lnTo>
                <a:lnTo>
                  <a:pt x="863" y="235"/>
                </a:lnTo>
                <a:lnTo>
                  <a:pt x="827" y="211"/>
                </a:lnTo>
                <a:lnTo>
                  <a:pt x="785" y="187"/>
                </a:lnTo>
                <a:lnTo>
                  <a:pt x="737" y="164"/>
                </a:lnTo>
                <a:lnTo>
                  <a:pt x="683" y="142"/>
                </a:lnTo>
                <a:lnTo>
                  <a:pt x="622" y="123"/>
                </a:lnTo>
                <a:lnTo>
                  <a:pt x="554" y="106"/>
                </a:lnTo>
                <a:lnTo>
                  <a:pt x="488" y="92"/>
                </a:lnTo>
                <a:lnTo>
                  <a:pt x="425" y="83"/>
                </a:lnTo>
                <a:lnTo>
                  <a:pt x="365" y="76"/>
                </a:lnTo>
                <a:lnTo>
                  <a:pt x="307" y="74"/>
                </a:lnTo>
                <a:lnTo>
                  <a:pt x="254" y="73"/>
                </a:lnTo>
                <a:lnTo>
                  <a:pt x="205" y="75"/>
                </a:lnTo>
                <a:lnTo>
                  <a:pt x="160" y="78"/>
                </a:lnTo>
                <a:lnTo>
                  <a:pt x="120" y="82"/>
                </a:lnTo>
                <a:lnTo>
                  <a:pt x="85" y="87"/>
                </a:lnTo>
                <a:lnTo>
                  <a:pt x="55" y="92"/>
                </a:lnTo>
                <a:lnTo>
                  <a:pt x="31" y="96"/>
                </a:lnTo>
                <a:lnTo>
                  <a:pt x="14" y="100"/>
                </a:lnTo>
                <a:lnTo>
                  <a:pt x="4" y="102"/>
                </a:lnTo>
                <a:lnTo>
                  <a:pt x="0" y="104"/>
                </a:lnTo>
                <a:close/>
              </a:path>
            </a:pathLst>
          </a:custGeom>
          <a:gradFill rotWithShape="1">
            <a:gsLst>
              <a:gs pos="0">
                <a:srgbClr val="BACCCE"/>
              </a:gs>
              <a:gs pos="100000">
                <a:srgbClr val="789BA0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sp>
        <p:nvSpPr>
          <p:cNvPr id="3" name="Freeform 24"/>
          <p:cNvSpPr>
            <a:spLocks/>
          </p:cNvSpPr>
          <p:nvPr/>
        </p:nvSpPr>
        <p:spPr bwMode="gray">
          <a:xfrm>
            <a:off x="4518025" y="3716329"/>
            <a:ext cx="757238" cy="1730375"/>
          </a:xfrm>
          <a:custGeom>
            <a:avLst/>
            <a:gdLst/>
            <a:ahLst/>
            <a:cxnLst>
              <a:cxn ang="0">
                <a:pos x="451" y="1158"/>
              </a:cxn>
              <a:cxn ang="0">
                <a:pos x="359" y="1072"/>
              </a:cxn>
              <a:cxn ang="0">
                <a:pos x="281" y="983"/>
              </a:cxn>
              <a:cxn ang="0">
                <a:pos x="217" y="896"/>
              </a:cxn>
              <a:cxn ang="0">
                <a:pos x="167" y="814"/>
              </a:cxn>
              <a:cxn ang="0">
                <a:pos x="129" y="743"/>
              </a:cxn>
              <a:cxn ang="0">
                <a:pos x="105" y="689"/>
              </a:cxn>
              <a:cxn ang="0">
                <a:pos x="92" y="654"/>
              </a:cxn>
              <a:cxn ang="0">
                <a:pos x="56" y="518"/>
              </a:cxn>
              <a:cxn ang="0">
                <a:pos x="39" y="396"/>
              </a:cxn>
              <a:cxn ang="0">
                <a:pos x="36" y="294"/>
              </a:cxn>
              <a:cxn ang="0">
                <a:pos x="41" y="212"/>
              </a:cxn>
              <a:cxn ang="0">
                <a:pos x="52" y="151"/>
              </a:cxn>
              <a:cxn ang="0">
                <a:pos x="61" y="114"/>
              </a:cxn>
              <a:cxn ang="0">
                <a:pos x="66" y="101"/>
              </a:cxn>
              <a:cxn ang="0">
                <a:pos x="241" y="0"/>
              </a:cxn>
              <a:cxn ang="0">
                <a:pos x="230" y="200"/>
              </a:cxn>
              <a:cxn ang="0">
                <a:pos x="226" y="208"/>
              </a:cxn>
              <a:cxn ang="0">
                <a:pos x="216" y="231"/>
              </a:cxn>
              <a:cxn ang="0">
                <a:pos x="203" y="272"/>
              </a:cxn>
              <a:cxn ang="0">
                <a:pos x="192" y="332"/>
              </a:cxn>
              <a:cxn ang="0">
                <a:pos x="187" y="413"/>
              </a:cxn>
              <a:cxn ang="0">
                <a:pos x="191" y="516"/>
              </a:cxn>
              <a:cxn ang="0">
                <a:pos x="209" y="638"/>
              </a:cxn>
              <a:cxn ang="0">
                <a:pos x="239" y="751"/>
              </a:cxn>
              <a:cxn ang="0">
                <a:pos x="278" y="854"/>
              </a:cxn>
              <a:cxn ang="0">
                <a:pos x="323" y="946"/>
              </a:cxn>
              <a:cxn ang="0">
                <a:pos x="369" y="1025"/>
              </a:cxn>
              <a:cxn ang="0">
                <a:pos x="414" y="1091"/>
              </a:cxn>
              <a:cxn ang="0">
                <a:pos x="453" y="1142"/>
              </a:cxn>
              <a:cxn ang="0">
                <a:pos x="483" y="1178"/>
              </a:cxn>
              <a:cxn ang="0">
                <a:pos x="500" y="1196"/>
              </a:cxn>
            </a:cxnLst>
            <a:rect l="0" t="0" r="r" b="b"/>
            <a:pathLst>
              <a:path w="501" h="1198">
                <a:moveTo>
                  <a:pt x="501" y="1198"/>
                </a:moveTo>
                <a:lnTo>
                  <a:pt x="451" y="1158"/>
                </a:lnTo>
                <a:lnTo>
                  <a:pt x="403" y="1115"/>
                </a:lnTo>
                <a:lnTo>
                  <a:pt x="359" y="1072"/>
                </a:lnTo>
                <a:lnTo>
                  <a:pt x="318" y="1027"/>
                </a:lnTo>
                <a:lnTo>
                  <a:pt x="281" y="983"/>
                </a:lnTo>
                <a:lnTo>
                  <a:pt x="248" y="938"/>
                </a:lnTo>
                <a:lnTo>
                  <a:pt x="217" y="896"/>
                </a:lnTo>
                <a:lnTo>
                  <a:pt x="190" y="853"/>
                </a:lnTo>
                <a:lnTo>
                  <a:pt x="167" y="814"/>
                </a:lnTo>
                <a:lnTo>
                  <a:pt x="147" y="777"/>
                </a:lnTo>
                <a:lnTo>
                  <a:pt x="129" y="743"/>
                </a:lnTo>
                <a:lnTo>
                  <a:pt x="115" y="714"/>
                </a:lnTo>
                <a:lnTo>
                  <a:pt x="105" y="689"/>
                </a:lnTo>
                <a:lnTo>
                  <a:pt x="97" y="669"/>
                </a:lnTo>
                <a:lnTo>
                  <a:pt x="92" y="654"/>
                </a:lnTo>
                <a:lnTo>
                  <a:pt x="71" y="583"/>
                </a:lnTo>
                <a:lnTo>
                  <a:pt x="56" y="518"/>
                </a:lnTo>
                <a:lnTo>
                  <a:pt x="45" y="454"/>
                </a:lnTo>
                <a:lnTo>
                  <a:pt x="39" y="396"/>
                </a:lnTo>
                <a:lnTo>
                  <a:pt x="36" y="343"/>
                </a:lnTo>
                <a:lnTo>
                  <a:pt x="36" y="294"/>
                </a:lnTo>
                <a:lnTo>
                  <a:pt x="37" y="251"/>
                </a:lnTo>
                <a:lnTo>
                  <a:pt x="41" y="212"/>
                </a:lnTo>
                <a:lnTo>
                  <a:pt x="46" y="180"/>
                </a:lnTo>
                <a:lnTo>
                  <a:pt x="52" y="151"/>
                </a:lnTo>
                <a:lnTo>
                  <a:pt x="57" y="129"/>
                </a:lnTo>
                <a:lnTo>
                  <a:pt x="61" y="114"/>
                </a:lnTo>
                <a:lnTo>
                  <a:pt x="65" y="105"/>
                </a:lnTo>
                <a:lnTo>
                  <a:pt x="66" y="101"/>
                </a:lnTo>
                <a:lnTo>
                  <a:pt x="0" y="63"/>
                </a:lnTo>
                <a:lnTo>
                  <a:pt x="241" y="0"/>
                </a:lnTo>
                <a:lnTo>
                  <a:pt x="306" y="245"/>
                </a:lnTo>
                <a:lnTo>
                  <a:pt x="230" y="200"/>
                </a:lnTo>
                <a:lnTo>
                  <a:pt x="229" y="203"/>
                </a:lnTo>
                <a:lnTo>
                  <a:pt x="226" y="208"/>
                </a:lnTo>
                <a:lnTo>
                  <a:pt x="221" y="217"/>
                </a:lnTo>
                <a:lnTo>
                  <a:pt x="216" y="231"/>
                </a:lnTo>
                <a:lnTo>
                  <a:pt x="209" y="249"/>
                </a:lnTo>
                <a:lnTo>
                  <a:pt x="203" y="272"/>
                </a:lnTo>
                <a:lnTo>
                  <a:pt x="196" y="300"/>
                </a:lnTo>
                <a:lnTo>
                  <a:pt x="192" y="332"/>
                </a:lnTo>
                <a:lnTo>
                  <a:pt x="189" y="369"/>
                </a:lnTo>
                <a:lnTo>
                  <a:pt x="187" y="413"/>
                </a:lnTo>
                <a:lnTo>
                  <a:pt x="187" y="462"/>
                </a:lnTo>
                <a:lnTo>
                  <a:pt x="191" y="516"/>
                </a:lnTo>
                <a:lnTo>
                  <a:pt x="199" y="578"/>
                </a:lnTo>
                <a:lnTo>
                  <a:pt x="209" y="638"/>
                </a:lnTo>
                <a:lnTo>
                  <a:pt x="222" y="696"/>
                </a:lnTo>
                <a:lnTo>
                  <a:pt x="239" y="751"/>
                </a:lnTo>
                <a:lnTo>
                  <a:pt x="257" y="804"/>
                </a:lnTo>
                <a:lnTo>
                  <a:pt x="278" y="854"/>
                </a:lnTo>
                <a:lnTo>
                  <a:pt x="300" y="901"/>
                </a:lnTo>
                <a:lnTo>
                  <a:pt x="323" y="946"/>
                </a:lnTo>
                <a:lnTo>
                  <a:pt x="346" y="987"/>
                </a:lnTo>
                <a:lnTo>
                  <a:pt x="369" y="1025"/>
                </a:lnTo>
                <a:lnTo>
                  <a:pt x="392" y="1060"/>
                </a:lnTo>
                <a:lnTo>
                  <a:pt x="414" y="1091"/>
                </a:lnTo>
                <a:lnTo>
                  <a:pt x="434" y="1119"/>
                </a:lnTo>
                <a:lnTo>
                  <a:pt x="453" y="1142"/>
                </a:lnTo>
                <a:lnTo>
                  <a:pt x="469" y="1161"/>
                </a:lnTo>
                <a:lnTo>
                  <a:pt x="483" y="1178"/>
                </a:lnTo>
                <a:lnTo>
                  <a:pt x="493" y="1189"/>
                </a:lnTo>
                <a:lnTo>
                  <a:pt x="500" y="1196"/>
                </a:lnTo>
                <a:lnTo>
                  <a:pt x="501" y="1198"/>
                </a:lnTo>
                <a:close/>
              </a:path>
            </a:pathLst>
          </a:custGeom>
          <a:gradFill rotWithShape="1">
            <a:gsLst>
              <a:gs pos="0">
                <a:srgbClr val="789BA0"/>
              </a:gs>
              <a:gs pos="100000">
                <a:srgbClr val="BACCCE"/>
              </a:gs>
            </a:gsLst>
            <a:lin ang="540000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sp>
        <p:nvSpPr>
          <p:cNvPr id="4" name="Freeform 25"/>
          <p:cNvSpPr>
            <a:spLocks/>
          </p:cNvSpPr>
          <p:nvPr/>
        </p:nvSpPr>
        <p:spPr bwMode="gray">
          <a:xfrm>
            <a:off x="5051425" y="2990842"/>
            <a:ext cx="1446213" cy="1370012"/>
          </a:xfrm>
          <a:custGeom>
            <a:avLst/>
            <a:gdLst/>
            <a:ahLst/>
            <a:cxnLst>
              <a:cxn ang="0">
                <a:pos x="0" y="756"/>
              </a:cxn>
              <a:cxn ang="0">
                <a:pos x="191" y="591"/>
              </a:cxn>
              <a:cxn ang="0">
                <a:pos x="190" y="672"/>
              </a:cxn>
              <a:cxn ang="0">
                <a:pos x="194" y="672"/>
              </a:cxn>
              <a:cxn ang="0">
                <a:pos x="205" y="672"/>
              </a:cxn>
              <a:cxn ang="0">
                <a:pos x="225" y="671"/>
              </a:cxn>
              <a:cxn ang="0">
                <a:pos x="250" y="667"/>
              </a:cxn>
              <a:cxn ang="0">
                <a:pos x="281" y="662"/>
              </a:cxn>
              <a:cxn ang="0">
                <a:pos x="316" y="653"/>
              </a:cxn>
              <a:cxn ang="0">
                <a:pos x="356" y="641"/>
              </a:cxn>
              <a:cxn ang="0">
                <a:pos x="399" y="626"/>
              </a:cxn>
              <a:cxn ang="0">
                <a:pos x="444" y="605"/>
              </a:cxn>
              <a:cxn ang="0">
                <a:pos x="492" y="578"/>
              </a:cxn>
              <a:cxn ang="0">
                <a:pos x="540" y="547"/>
              </a:cxn>
              <a:cxn ang="0">
                <a:pos x="587" y="508"/>
              </a:cxn>
              <a:cxn ang="0">
                <a:pos x="635" y="463"/>
              </a:cxn>
              <a:cxn ang="0">
                <a:pos x="689" y="405"/>
              </a:cxn>
              <a:cxn ang="0">
                <a:pos x="737" y="350"/>
              </a:cxn>
              <a:cxn ang="0">
                <a:pos x="780" y="298"/>
              </a:cxn>
              <a:cxn ang="0">
                <a:pos x="816" y="249"/>
              </a:cxn>
              <a:cxn ang="0">
                <a:pos x="847" y="204"/>
              </a:cxn>
              <a:cxn ang="0">
                <a:pos x="873" y="164"/>
              </a:cxn>
              <a:cxn ang="0">
                <a:pos x="895" y="126"/>
              </a:cxn>
              <a:cxn ang="0">
                <a:pos x="913" y="94"/>
              </a:cxn>
              <a:cxn ang="0">
                <a:pos x="926" y="66"/>
              </a:cxn>
              <a:cxn ang="0">
                <a:pos x="936" y="42"/>
              </a:cxn>
              <a:cxn ang="0">
                <a:pos x="944" y="24"/>
              </a:cxn>
              <a:cxn ang="0">
                <a:pos x="949" y="12"/>
              </a:cxn>
              <a:cxn ang="0">
                <a:pos x="952" y="2"/>
              </a:cxn>
              <a:cxn ang="0">
                <a:pos x="952" y="0"/>
              </a:cxn>
              <a:cxn ang="0">
                <a:pos x="952" y="4"/>
              </a:cxn>
              <a:cxn ang="0">
                <a:pos x="950" y="17"/>
              </a:cxn>
              <a:cxn ang="0">
                <a:pos x="948" y="36"/>
              </a:cxn>
              <a:cxn ang="0">
                <a:pos x="942" y="62"/>
              </a:cxn>
              <a:cxn ang="0">
                <a:pos x="936" y="93"/>
              </a:cxn>
              <a:cxn ang="0">
                <a:pos x="927" y="130"/>
              </a:cxn>
              <a:cxn ang="0">
                <a:pos x="914" y="172"/>
              </a:cxn>
              <a:cxn ang="0">
                <a:pos x="899" y="217"/>
              </a:cxn>
              <a:cxn ang="0">
                <a:pos x="881" y="264"/>
              </a:cxn>
              <a:cxn ang="0">
                <a:pos x="857" y="315"/>
              </a:cxn>
              <a:cxn ang="0">
                <a:pos x="830" y="368"/>
              </a:cxn>
              <a:cxn ang="0">
                <a:pos x="798" y="421"/>
              </a:cxn>
              <a:cxn ang="0">
                <a:pos x="762" y="475"/>
              </a:cxn>
              <a:cxn ang="0">
                <a:pos x="719" y="529"/>
              </a:cxn>
              <a:cxn ang="0">
                <a:pos x="671" y="582"/>
              </a:cxn>
              <a:cxn ang="0">
                <a:pos x="613" y="637"/>
              </a:cxn>
              <a:cxn ang="0">
                <a:pos x="555" y="685"/>
              </a:cxn>
              <a:cxn ang="0">
                <a:pos x="500" y="726"/>
              </a:cxn>
              <a:cxn ang="0">
                <a:pos x="447" y="761"/>
              </a:cxn>
              <a:cxn ang="0">
                <a:pos x="396" y="790"/>
              </a:cxn>
              <a:cxn ang="0">
                <a:pos x="350" y="813"/>
              </a:cxn>
              <a:cxn ang="0">
                <a:pos x="307" y="831"/>
              </a:cxn>
              <a:cxn ang="0">
                <a:pos x="270" y="845"/>
              </a:cxn>
              <a:cxn ang="0">
                <a:pos x="238" y="855"/>
              </a:cxn>
              <a:cxn ang="0">
                <a:pos x="212" y="862"/>
              </a:cxn>
              <a:cxn ang="0">
                <a:pos x="192" y="866"/>
              </a:cxn>
              <a:cxn ang="0">
                <a:pos x="181" y="868"/>
              </a:cxn>
              <a:cxn ang="0">
                <a:pos x="176" y="868"/>
              </a:cxn>
              <a:cxn ang="0">
                <a:pos x="167" y="947"/>
              </a:cxn>
              <a:cxn ang="0">
                <a:pos x="0" y="756"/>
              </a:cxn>
            </a:cxnLst>
            <a:rect l="0" t="0" r="r" b="b"/>
            <a:pathLst>
              <a:path w="952" h="947">
                <a:moveTo>
                  <a:pt x="0" y="756"/>
                </a:moveTo>
                <a:lnTo>
                  <a:pt x="191" y="591"/>
                </a:lnTo>
                <a:lnTo>
                  <a:pt x="190" y="672"/>
                </a:lnTo>
                <a:lnTo>
                  <a:pt x="194" y="672"/>
                </a:lnTo>
                <a:lnTo>
                  <a:pt x="205" y="672"/>
                </a:lnTo>
                <a:lnTo>
                  <a:pt x="225" y="671"/>
                </a:lnTo>
                <a:lnTo>
                  <a:pt x="250" y="667"/>
                </a:lnTo>
                <a:lnTo>
                  <a:pt x="281" y="662"/>
                </a:lnTo>
                <a:lnTo>
                  <a:pt x="316" y="653"/>
                </a:lnTo>
                <a:lnTo>
                  <a:pt x="356" y="641"/>
                </a:lnTo>
                <a:lnTo>
                  <a:pt x="399" y="626"/>
                </a:lnTo>
                <a:lnTo>
                  <a:pt x="444" y="605"/>
                </a:lnTo>
                <a:lnTo>
                  <a:pt x="492" y="578"/>
                </a:lnTo>
                <a:lnTo>
                  <a:pt x="540" y="547"/>
                </a:lnTo>
                <a:lnTo>
                  <a:pt x="587" y="508"/>
                </a:lnTo>
                <a:lnTo>
                  <a:pt x="635" y="463"/>
                </a:lnTo>
                <a:lnTo>
                  <a:pt x="689" y="405"/>
                </a:lnTo>
                <a:lnTo>
                  <a:pt x="737" y="350"/>
                </a:lnTo>
                <a:lnTo>
                  <a:pt x="780" y="298"/>
                </a:lnTo>
                <a:lnTo>
                  <a:pt x="816" y="249"/>
                </a:lnTo>
                <a:lnTo>
                  <a:pt x="847" y="204"/>
                </a:lnTo>
                <a:lnTo>
                  <a:pt x="873" y="164"/>
                </a:lnTo>
                <a:lnTo>
                  <a:pt x="895" y="126"/>
                </a:lnTo>
                <a:lnTo>
                  <a:pt x="913" y="94"/>
                </a:lnTo>
                <a:lnTo>
                  <a:pt x="926" y="66"/>
                </a:lnTo>
                <a:lnTo>
                  <a:pt x="936" y="42"/>
                </a:lnTo>
                <a:lnTo>
                  <a:pt x="944" y="24"/>
                </a:lnTo>
                <a:lnTo>
                  <a:pt x="949" y="12"/>
                </a:lnTo>
                <a:lnTo>
                  <a:pt x="952" y="2"/>
                </a:lnTo>
                <a:lnTo>
                  <a:pt x="952" y="0"/>
                </a:lnTo>
                <a:lnTo>
                  <a:pt x="952" y="4"/>
                </a:lnTo>
                <a:lnTo>
                  <a:pt x="950" y="17"/>
                </a:lnTo>
                <a:lnTo>
                  <a:pt x="948" y="36"/>
                </a:lnTo>
                <a:lnTo>
                  <a:pt x="942" y="62"/>
                </a:lnTo>
                <a:lnTo>
                  <a:pt x="936" y="93"/>
                </a:lnTo>
                <a:lnTo>
                  <a:pt x="927" y="130"/>
                </a:lnTo>
                <a:lnTo>
                  <a:pt x="914" y="172"/>
                </a:lnTo>
                <a:lnTo>
                  <a:pt x="899" y="217"/>
                </a:lnTo>
                <a:lnTo>
                  <a:pt x="881" y="264"/>
                </a:lnTo>
                <a:lnTo>
                  <a:pt x="857" y="315"/>
                </a:lnTo>
                <a:lnTo>
                  <a:pt x="830" y="368"/>
                </a:lnTo>
                <a:lnTo>
                  <a:pt x="798" y="421"/>
                </a:lnTo>
                <a:lnTo>
                  <a:pt x="762" y="475"/>
                </a:lnTo>
                <a:lnTo>
                  <a:pt x="719" y="529"/>
                </a:lnTo>
                <a:lnTo>
                  <a:pt x="671" y="582"/>
                </a:lnTo>
                <a:lnTo>
                  <a:pt x="613" y="637"/>
                </a:lnTo>
                <a:lnTo>
                  <a:pt x="555" y="685"/>
                </a:lnTo>
                <a:lnTo>
                  <a:pt x="500" y="726"/>
                </a:lnTo>
                <a:lnTo>
                  <a:pt x="447" y="761"/>
                </a:lnTo>
                <a:lnTo>
                  <a:pt x="396" y="790"/>
                </a:lnTo>
                <a:lnTo>
                  <a:pt x="350" y="813"/>
                </a:lnTo>
                <a:lnTo>
                  <a:pt x="307" y="831"/>
                </a:lnTo>
                <a:lnTo>
                  <a:pt x="270" y="845"/>
                </a:lnTo>
                <a:lnTo>
                  <a:pt x="238" y="855"/>
                </a:lnTo>
                <a:lnTo>
                  <a:pt x="212" y="862"/>
                </a:lnTo>
                <a:lnTo>
                  <a:pt x="192" y="866"/>
                </a:lnTo>
                <a:lnTo>
                  <a:pt x="181" y="868"/>
                </a:lnTo>
                <a:lnTo>
                  <a:pt x="176" y="868"/>
                </a:lnTo>
                <a:lnTo>
                  <a:pt x="167" y="947"/>
                </a:lnTo>
                <a:lnTo>
                  <a:pt x="0" y="756"/>
                </a:lnTo>
                <a:close/>
              </a:path>
            </a:pathLst>
          </a:custGeom>
          <a:gradFill rotWithShape="1">
            <a:gsLst>
              <a:gs pos="0">
                <a:srgbClr val="789BA0"/>
              </a:gs>
              <a:gs pos="100000">
                <a:srgbClr val="BACCCE"/>
              </a:gs>
            </a:gsLst>
            <a:lin ang="0" scaled="1"/>
          </a:gradFill>
          <a:ln w="0">
            <a:noFill/>
            <a:prstDash val="solid"/>
            <a:round/>
            <a:headEnd/>
            <a:tailEnd/>
          </a:ln>
          <a:effectLst>
            <a:outerShdw dist="107763" dir="2700000" algn="ctr" rotWithShape="0">
              <a:srgbClr val="B2B2B2">
                <a:alpha val="50000"/>
              </a:srgbClr>
            </a:outerShdw>
          </a:effectLst>
        </p:spPr>
        <p:txBody>
          <a:bodyPr lIns="90480" tIns="45238" rIns="90480" bIns="45238"/>
          <a:lstStyle/>
          <a:p>
            <a:pPr>
              <a:spcBef>
                <a:spcPct val="20000"/>
              </a:spcBef>
              <a:buFontTx/>
              <a:buChar char="•"/>
              <a:defRPr/>
            </a:pPr>
            <a:endParaRPr lang="zh-CN" altLang="zh-CN" sz="2400"/>
          </a:p>
        </p:txBody>
      </p:sp>
      <p:grpSp>
        <p:nvGrpSpPr>
          <p:cNvPr id="5" name="组合 4"/>
          <p:cNvGrpSpPr/>
          <p:nvPr/>
        </p:nvGrpSpPr>
        <p:grpSpPr>
          <a:xfrm>
            <a:off x="3736975" y="2214554"/>
            <a:ext cx="2693988" cy="462327"/>
            <a:chOff x="3736975" y="2339975"/>
            <a:chExt cx="2693988" cy="462327"/>
          </a:xfrm>
        </p:grpSpPr>
        <p:sp>
          <p:nvSpPr>
            <p:cNvPr id="6" name="AutoShape 22"/>
            <p:cNvSpPr>
              <a:spLocks noChangeArrowheads="1"/>
            </p:cNvSpPr>
            <p:nvPr/>
          </p:nvSpPr>
          <p:spPr bwMode="gray">
            <a:xfrm>
              <a:off x="3736975" y="2339975"/>
              <a:ext cx="2693988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BACCC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7" name="Text Box 21"/>
            <p:cNvSpPr txBox="1">
              <a:spLocks noChangeArrowheads="1"/>
            </p:cNvSpPr>
            <p:nvPr/>
          </p:nvSpPr>
          <p:spPr bwMode="gray">
            <a:xfrm>
              <a:off x="4183056" y="2340637"/>
              <a:ext cx="2154878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ea typeface="黑体" pitchFamily="2" charset="-122"/>
                </a:rPr>
                <a:t>程序难以调试</a:t>
              </a:r>
            </a:p>
          </p:txBody>
        </p:sp>
        <p:sp>
          <p:nvSpPr>
            <p:cNvPr id="8" name="Oval 37"/>
            <p:cNvSpPr>
              <a:spLocks noChangeArrowheads="1"/>
            </p:cNvSpPr>
            <p:nvPr/>
          </p:nvSpPr>
          <p:spPr bwMode="auto">
            <a:xfrm>
              <a:off x="3797918" y="2389017"/>
              <a:ext cx="364095" cy="359112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5297488" y="4406022"/>
            <a:ext cx="3171848" cy="477110"/>
            <a:chOff x="5297488" y="4531443"/>
            <a:chExt cx="3171848" cy="477110"/>
          </a:xfrm>
        </p:grpSpPr>
        <p:sp>
          <p:nvSpPr>
            <p:cNvPr id="10" name="AutoShape 31"/>
            <p:cNvSpPr>
              <a:spLocks noChangeArrowheads="1"/>
            </p:cNvSpPr>
            <p:nvPr/>
          </p:nvSpPr>
          <p:spPr bwMode="gray">
            <a:xfrm>
              <a:off x="5297488" y="4552941"/>
              <a:ext cx="3171848" cy="455612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rgbClr val="BACCCE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>
                <a:solidFill>
                  <a:srgbClr val="FFFFFF"/>
                </a:solidFill>
              </a:endParaRPr>
            </a:p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11" name="Text Box 32"/>
            <p:cNvSpPr txBox="1">
              <a:spLocks noChangeArrowheads="1"/>
            </p:cNvSpPr>
            <p:nvPr/>
          </p:nvSpPr>
          <p:spPr bwMode="gray">
            <a:xfrm>
              <a:off x="5719276" y="4531443"/>
              <a:ext cx="2687430" cy="461665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kern="0" cap="all" dirty="0">
                  <a:ln w="9000" cmpd="sng">
                    <a:solidFill>
                      <a:schemeClr val="accent4">
                        <a:shade val="50000"/>
                        <a:satMod val="120000"/>
                      </a:schemeClr>
                    </a:solidFill>
                    <a:prstDash val="solid"/>
                  </a:ln>
                  <a:gradFill>
                    <a:gsLst>
                      <a:gs pos="0">
                        <a:schemeClr val="accent4">
                          <a:shade val="20000"/>
                          <a:satMod val="245000"/>
                        </a:schemeClr>
                      </a:gs>
                      <a:gs pos="43000">
                        <a:schemeClr val="accent4">
                          <a:satMod val="255000"/>
                        </a:schemeClr>
                      </a:gs>
                      <a:gs pos="48000">
                        <a:schemeClr val="accent4">
                          <a:shade val="85000"/>
                          <a:satMod val="255000"/>
                        </a:schemeClr>
                      </a:gs>
                      <a:gs pos="100000">
                        <a:schemeClr val="accent4">
                          <a:shade val="20000"/>
                          <a:satMod val="245000"/>
                        </a:schemeClr>
                      </a:gs>
                    </a:gsLst>
                    <a:lin ang="5400000"/>
                  </a:gradFill>
                  <a:effectLst>
                    <a:reflection blurRad="12700" stA="28000" endPos="45000" dist="1000" dir="5400000" sy="-100000" algn="bl" rotWithShape="0"/>
                  </a:effectLst>
                  <a:ea typeface="黑体" pitchFamily="2" charset="-122"/>
                </a:rPr>
                <a:t>并发过程难以控制</a:t>
              </a:r>
            </a:p>
          </p:txBody>
        </p:sp>
        <p:sp>
          <p:nvSpPr>
            <p:cNvPr id="12" name="Oval 38"/>
            <p:cNvSpPr>
              <a:spLocks noChangeArrowheads="1"/>
            </p:cNvSpPr>
            <p:nvPr/>
          </p:nvSpPr>
          <p:spPr bwMode="auto">
            <a:xfrm>
              <a:off x="5358431" y="4605147"/>
              <a:ext cx="364095" cy="359111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684338" y="3767172"/>
            <a:ext cx="2692400" cy="469849"/>
            <a:chOff x="1684338" y="3892593"/>
            <a:chExt cx="2692400" cy="469849"/>
          </a:xfrm>
        </p:grpSpPr>
        <p:grpSp>
          <p:nvGrpSpPr>
            <p:cNvPr id="14" name="Group 36"/>
            <p:cNvGrpSpPr>
              <a:grpSpLocks/>
            </p:cNvGrpSpPr>
            <p:nvPr/>
          </p:nvGrpSpPr>
          <p:grpSpPr bwMode="auto">
            <a:xfrm>
              <a:off x="1684338" y="3892593"/>
              <a:ext cx="2692400" cy="469849"/>
              <a:chOff x="748" y="2460"/>
              <a:chExt cx="1724" cy="297"/>
            </a:xfrm>
          </p:grpSpPr>
          <p:sp>
            <p:nvSpPr>
              <p:cNvPr id="16" name="AutoShape 27"/>
              <p:cNvSpPr>
                <a:spLocks noChangeArrowheads="1"/>
              </p:cNvSpPr>
              <p:nvPr/>
            </p:nvSpPr>
            <p:spPr bwMode="gray">
              <a:xfrm>
                <a:off x="748" y="2469"/>
                <a:ext cx="1724" cy="288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rgbClr val="BACCCE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FontTx/>
                  <a:buChar char="•"/>
                </a:pPr>
                <a:endParaRPr lang="zh-CN" altLang="zh-CN" sz="2400"/>
              </a:p>
            </p:txBody>
          </p:sp>
          <p:sp>
            <p:nvSpPr>
              <p:cNvPr id="17" name="Text Box 28"/>
              <p:cNvSpPr txBox="1">
                <a:spLocks noChangeArrowheads="1"/>
              </p:cNvSpPr>
              <p:nvPr/>
            </p:nvSpPr>
            <p:spPr bwMode="gray">
              <a:xfrm>
                <a:off x="1000" y="2460"/>
                <a:ext cx="1424" cy="29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algn="ctr" eaLnBrk="0" fontAlgn="auto" hangingPunct="0">
                  <a:spcBef>
                    <a:spcPts val="0"/>
                  </a:spcBef>
                  <a:spcAft>
                    <a:spcPts val="0"/>
                  </a:spcAft>
                  <a:buNone/>
                  <a:defRPr/>
                </a:pPr>
                <a:r>
                  <a:rPr lang="zh-CN" altLang="en-US" sz="2400" kern="0" cap="all" dirty="0">
                    <a:ln w="9000" cmpd="sng">
                      <a:solidFill>
                        <a:schemeClr val="accent4">
                          <a:shade val="50000"/>
                          <a:satMod val="120000"/>
                        </a:schemeClr>
                      </a:solidFill>
                      <a:prstDash val="solid"/>
                    </a:ln>
                    <a:gradFill>
                      <a:gsLst>
                        <a:gs pos="0">
                          <a:schemeClr val="accent4">
                            <a:shade val="20000"/>
                            <a:satMod val="245000"/>
                          </a:schemeClr>
                        </a:gs>
                        <a:gs pos="43000">
                          <a:schemeClr val="accent4">
                            <a:satMod val="255000"/>
                          </a:schemeClr>
                        </a:gs>
                        <a:gs pos="48000">
                          <a:schemeClr val="accent4">
                            <a:shade val="85000"/>
                            <a:satMod val="255000"/>
                          </a:schemeClr>
                        </a:gs>
                        <a:gs pos="100000">
                          <a:schemeClr val="accent4">
                            <a:shade val="20000"/>
                            <a:satMod val="245000"/>
                          </a:schemeClr>
                        </a:gs>
                      </a:gsLst>
                      <a:lin ang="5400000"/>
                    </a:gradFill>
                    <a:effectLst>
                      <a:reflection blurRad="12700" stA="28000" endPos="45000" dist="1000" dir="5400000" sy="-100000" algn="bl" rotWithShape="0"/>
                    </a:effectLst>
                    <a:ea typeface="黑体" pitchFamily="2" charset="-122"/>
                  </a:rPr>
                  <a:t>线程安全问题</a:t>
                </a:r>
              </a:p>
            </p:txBody>
          </p:sp>
        </p:grpSp>
        <p:sp>
          <p:nvSpPr>
            <p:cNvPr id="15" name="Oval 39"/>
            <p:cNvSpPr>
              <a:spLocks noChangeArrowheads="1"/>
            </p:cNvSpPr>
            <p:nvPr/>
          </p:nvSpPr>
          <p:spPr bwMode="auto">
            <a:xfrm>
              <a:off x="1743683" y="3947970"/>
              <a:ext cx="363880" cy="359111"/>
            </a:xfrm>
            <a:prstGeom prst="ellipse">
              <a:avLst/>
            </a:prstGeom>
            <a:solidFill>
              <a:srgbClr val="C6825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3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矩形 17"/>
          <p:cNvSpPr/>
          <p:nvPr/>
        </p:nvSpPr>
        <p:spPr>
          <a:xfrm>
            <a:off x="3255903" y="785809"/>
            <a:ext cx="3427483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使用线程的麻烦</a:t>
            </a:r>
            <a:endParaRPr lang="zh-CN" altLang="en-US" sz="36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213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6092825"/>
          </a:xfrm>
        </p:spPr>
        <p:txBody>
          <a:bodyPr/>
          <a:lstStyle/>
          <a:p>
            <a:r>
              <a:rPr lang="zh-CN" altLang="en-US"/>
              <a:t>创建远程线程</a:t>
            </a:r>
          </a:p>
          <a:p>
            <a:pPr lvl="1"/>
            <a:r>
              <a:rPr lang="zh-CN" altLang="en-US" sz="2400"/>
              <a:t> </a:t>
            </a:r>
            <a:r>
              <a:rPr lang="en-US" altLang="zh-CN" sz="2400"/>
              <a:t>CreateRemoteThread</a:t>
            </a:r>
          </a:p>
          <a:p>
            <a:pPr lvl="1"/>
            <a:r>
              <a:rPr lang="zh-CN" altLang="en-US" sz="2400"/>
              <a:t>在另外一个进程空间创建线程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/>
              <a:t>     HANDLE </a:t>
            </a:r>
            <a:r>
              <a:rPr lang="en-US" altLang="zh-CN" sz="2400">
                <a:solidFill>
                  <a:srgbClr val="FF0000"/>
                </a:solidFill>
              </a:rPr>
              <a:t>CreateRemoteThread</a:t>
            </a:r>
            <a:r>
              <a:rPr lang="en-US" altLang="zh-CN" sz="2400" b="0"/>
              <a:t>(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HANDLE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hProcess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目标进程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LPSECURITY_ATTRIBUTES</a:t>
            </a:r>
            <a:r>
              <a:rPr lang="en-US" altLang="zh-CN" sz="2400" i="1"/>
              <a:t> lpThreadAttributes</a:t>
            </a:r>
            <a:r>
              <a:rPr lang="en-US" altLang="zh-CN" sz="2400" b="1"/>
              <a:t>,   </a:t>
            </a:r>
            <a:r>
              <a:rPr lang="en-US" altLang="zh-CN" sz="2400"/>
              <a:t>// </a:t>
            </a:r>
            <a:r>
              <a:rPr lang="zh-CN" altLang="en-US" sz="2400"/>
              <a:t>安全属性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DWORD</a:t>
            </a:r>
            <a:r>
              <a:rPr lang="en-US" altLang="zh-CN" sz="2400" i="1"/>
              <a:t> dwStackSize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堆栈大小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LPTHREAD_START_ROUTINE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lpStartAddress</a:t>
            </a:r>
            <a:r>
              <a:rPr lang="en-US" altLang="zh-CN" sz="2400" b="1"/>
              <a:t>,   </a:t>
            </a:r>
            <a:r>
              <a:rPr lang="en-US" altLang="zh-CN" sz="2400"/>
              <a:t>// </a:t>
            </a:r>
            <a:r>
              <a:rPr lang="zh-CN" altLang="en-US" sz="2400"/>
              <a:t>线程函数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LPVOID</a:t>
            </a:r>
            <a:r>
              <a:rPr lang="en-US" altLang="zh-CN" sz="2400" i="1"/>
              <a:t> </a:t>
            </a:r>
            <a:r>
              <a:rPr lang="en-US" altLang="zh-CN" sz="2400" b="1" i="1">
                <a:solidFill>
                  <a:srgbClr val="FF0000"/>
                </a:solidFill>
              </a:rPr>
              <a:t>lpParameter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线程参数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DWORD</a:t>
            </a:r>
            <a:r>
              <a:rPr lang="en-US" altLang="zh-CN" sz="2400" i="1"/>
              <a:t> dwCreationFlags</a:t>
            </a:r>
            <a:r>
              <a:rPr lang="en-US" altLang="zh-CN" sz="2400" b="1"/>
              <a:t>,    </a:t>
            </a:r>
            <a:r>
              <a:rPr lang="en-US" altLang="zh-CN" sz="2400"/>
              <a:t>// </a:t>
            </a:r>
            <a:r>
              <a:rPr lang="zh-CN" altLang="en-US" sz="2400"/>
              <a:t>创建标志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  LPDWORD</a:t>
            </a:r>
            <a:r>
              <a:rPr lang="en-US" altLang="zh-CN" sz="2400" i="1"/>
              <a:t> lpThreadId</a:t>
            </a:r>
            <a:r>
              <a:rPr lang="en-US" altLang="zh-CN" sz="2400"/>
              <a:t>     // </a:t>
            </a:r>
            <a:r>
              <a:rPr lang="zh-CN" altLang="en-US" sz="2400"/>
              <a:t>线程</a:t>
            </a:r>
            <a:r>
              <a:rPr lang="en-US" altLang="zh-CN" sz="2400"/>
              <a:t>ID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b="1"/>
              <a:t>);</a:t>
            </a:r>
            <a:r>
              <a:rPr lang="en-US" altLang="zh-CN" sz="2400"/>
              <a:t> 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76275" y="2428892"/>
            <a:ext cx="8728075" cy="576263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矩形 2"/>
          <p:cNvSpPr>
            <a:spLocks/>
          </p:cNvSpPr>
          <p:nvPr/>
        </p:nvSpPr>
        <p:spPr>
          <a:xfrm>
            <a:off x="754270" y="2500579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4" name="TextBox 146"/>
          <p:cNvSpPr txBox="1">
            <a:spLocks noChangeArrowheads="1"/>
          </p:cNvSpPr>
          <p:nvPr/>
        </p:nvSpPr>
        <p:spPr bwMode="auto">
          <a:xfrm>
            <a:off x="710977" y="2501917"/>
            <a:ext cx="2583085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SuspendThread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5" name="TextBox 146"/>
          <p:cNvSpPr txBox="1">
            <a:spLocks noChangeArrowheads="1"/>
          </p:cNvSpPr>
          <p:nvPr/>
        </p:nvSpPr>
        <p:spPr bwMode="auto">
          <a:xfrm>
            <a:off x="3294063" y="2562242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把参数指明的线程挂起（即暂停）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76275" y="3141680"/>
            <a:ext cx="8728075" cy="576262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矩形 6"/>
          <p:cNvSpPr>
            <a:spLocks/>
          </p:cNvSpPr>
          <p:nvPr/>
        </p:nvSpPr>
        <p:spPr>
          <a:xfrm>
            <a:off x="754270" y="3213797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8" name="TextBox 146"/>
          <p:cNvSpPr txBox="1">
            <a:spLocks noChangeArrowheads="1"/>
          </p:cNvSpPr>
          <p:nvPr/>
        </p:nvSpPr>
        <p:spPr bwMode="auto">
          <a:xfrm>
            <a:off x="719501" y="3214705"/>
            <a:ext cx="240050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ResumeThread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9" name="TextBox 146"/>
          <p:cNvSpPr txBox="1">
            <a:spLocks noChangeArrowheads="1"/>
          </p:cNvSpPr>
          <p:nvPr/>
        </p:nvSpPr>
        <p:spPr bwMode="auto">
          <a:xfrm>
            <a:off x="3294063" y="3276617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ea typeface="微软雅黑" pitchFamily="34" charset="-122"/>
              </a:rPr>
              <a:t>继续运行参数指明的线程（即解挂）</a:t>
            </a:r>
            <a:endParaRPr lang="en-US" altLang="zh-CN" sz="2400" b="1" dirty="0">
              <a:ea typeface="微软雅黑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76275" y="3854467"/>
            <a:ext cx="8728075" cy="576263"/>
          </a:xfrm>
          <a:prstGeom prst="rect">
            <a:avLst/>
          </a:prstGeom>
          <a:noFill/>
          <a:ln w="25400">
            <a:solidFill>
              <a:srgbClr val="0070C0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TextBox 146"/>
          <p:cNvSpPr txBox="1">
            <a:spLocks noChangeArrowheads="1"/>
          </p:cNvSpPr>
          <p:nvPr/>
        </p:nvSpPr>
        <p:spPr bwMode="auto">
          <a:xfrm>
            <a:off x="742717" y="3927492"/>
            <a:ext cx="2448833" cy="461665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hangingPunct="0">
              <a:spcBef>
                <a:spcPct val="20000"/>
              </a:spcBef>
              <a:buClr>
                <a:srgbClr val="FF0000"/>
              </a:buClr>
              <a:buSzPct val="70000"/>
              <a:buNone/>
              <a:defRPr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TerminateThread</a:t>
            </a:r>
          </a:p>
        </p:txBody>
      </p:sp>
      <p:sp>
        <p:nvSpPr>
          <p:cNvPr id="12" name="TextBox 146"/>
          <p:cNvSpPr txBox="1">
            <a:spLocks noChangeArrowheads="1"/>
          </p:cNvSpPr>
          <p:nvPr/>
        </p:nvSpPr>
        <p:spPr bwMode="auto">
          <a:xfrm>
            <a:off x="3294063" y="3989405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撤销</a:t>
            </a:r>
            <a:r>
              <a:rPr lang="zh-CN" altLang="en-US" sz="2400" b="1" dirty="0">
                <a:ea typeface="微软雅黑" pitchFamily="34" charset="-122"/>
              </a:rPr>
              <a:t>参数指明的线程（强制）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76275" y="1716105"/>
            <a:ext cx="8728075" cy="574675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r>
              <a:rPr lang="en-US" altLang="zh-CN" sz="2400" b="1" dirty="0">
                <a:solidFill>
                  <a:schemeClr val="tx1"/>
                </a:solidFill>
                <a:latin typeface="+mj-lt"/>
              </a:rPr>
              <a:t>V</a:t>
            </a:r>
            <a:endParaRPr lang="zh-CN" altLang="en-US" sz="2400" b="1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4" name="TextBox 146"/>
          <p:cNvSpPr txBox="1">
            <a:spLocks noChangeArrowheads="1"/>
          </p:cNvSpPr>
          <p:nvPr/>
        </p:nvSpPr>
        <p:spPr bwMode="auto">
          <a:xfrm>
            <a:off x="3294063" y="1849455"/>
            <a:ext cx="603091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把参数指向的函数创建为线程（缺省启动）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5" name="矩形 14"/>
          <p:cNvSpPr>
            <a:spLocks/>
          </p:cNvSpPr>
          <p:nvPr/>
        </p:nvSpPr>
        <p:spPr>
          <a:xfrm>
            <a:off x="754270" y="1787361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6" name="TextBox 146"/>
          <p:cNvSpPr txBox="1">
            <a:spLocks noChangeArrowheads="1"/>
          </p:cNvSpPr>
          <p:nvPr/>
        </p:nvSpPr>
        <p:spPr bwMode="auto">
          <a:xfrm>
            <a:off x="719528" y="1787542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en-US" altLang="zh-CN" sz="2400" b="1" dirty="0" err="1">
                <a:latin typeface="+mj-lt"/>
                <a:ea typeface="微软雅黑" pitchFamily="34" charset="-122"/>
              </a:rPr>
              <a:t>CreateThread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76275" y="4568842"/>
            <a:ext cx="8728075" cy="574675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" name="矩形 17"/>
          <p:cNvSpPr>
            <a:spLocks/>
          </p:cNvSpPr>
          <p:nvPr/>
        </p:nvSpPr>
        <p:spPr>
          <a:xfrm>
            <a:off x="754270" y="4640233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19" name="TextBox 146"/>
          <p:cNvSpPr txBox="1">
            <a:spLocks noChangeArrowheads="1"/>
          </p:cNvSpPr>
          <p:nvPr/>
        </p:nvSpPr>
        <p:spPr bwMode="auto">
          <a:xfrm>
            <a:off x="745406" y="4623028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通信类函数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0" name="TextBox 146"/>
          <p:cNvSpPr txBox="1">
            <a:spLocks noChangeArrowheads="1"/>
          </p:cNvSpPr>
          <p:nvPr/>
        </p:nvSpPr>
        <p:spPr bwMode="auto">
          <a:xfrm>
            <a:off x="3294062" y="4702192"/>
            <a:ext cx="6246843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共享内存、管道、邮件槽、</a:t>
            </a:r>
            <a:r>
              <a:rPr lang="en-US" altLang="zh-CN" sz="2400" b="1" dirty="0">
                <a:latin typeface="+mj-lt"/>
                <a:ea typeface="微软雅黑" pitchFamily="34" charset="-122"/>
              </a:rPr>
              <a:t>socket</a:t>
            </a:r>
            <a:r>
              <a:rPr lang="zh-CN" altLang="en-US" sz="2400" b="1" dirty="0">
                <a:latin typeface="+mj-lt"/>
                <a:ea typeface="微软雅黑" pitchFamily="34" charset="-122"/>
              </a:rPr>
              <a:t>、文件等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6275" y="5281630"/>
            <a:ext cx="8728075" cy="576262"/>
          </a:xfrm>
          <a:prstGeom prst="rect">
            <a:avLst/>
          </a:prstGeom>
          <a:noFill/>
          <a:ln w="25400">
            <a:solidFill>
              <a:srgbClr val="646464"/>
            </a:solidFill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buFontTx/>
              <a:buChar char="•"/>
              <a:defRPr/>
            </a:pPr>
            <a:endParaRPr lang="zh-CN" altLang="en-US" sz="24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矩形 21"/>
          <p:cNvSpPr>
            <a:spLocks/>
          </p:cNvSpPr>
          <p:nvPr/>
        </p:nvSpPr>
        <p:spPr>
          <a:xfrm>
            <a:off x="754270" y="5353449"/>
            <a:ext cx="2460625" cy="432000"/>
          </a:xfrm>
          <a:prstGeom prst="rect">
            <a:avLst/>
          </a:prstGeom>
          <a:gradFill>
            <a:gsLst>
              <a:gs pos="0">
                <a:srgbClr val="B4B4B4"/>
              </a:gs>
              <a:gs pos="99000">
                <a:srgbClr val="646464"/>
              </a:gs>
            </a:gsLst>
            <a:lin ang="5400000" scaled="0"/>
          </a:gradFill>
          <a:ln w="25400" algn="ctr">
            <a:solidFill>
              <a:srgbClr val="646464"/>
            </a:solidFill>
            <a:miter lim="800000"/>
            <a:headEnd/>
            <a:tailEnd/>
          </a:ln>
          <a:effectLst/>
          <a:scene3d>
            <a:camera prst="orthographicFront"/>
            <a:lightRig rig="flat" dir="t"/>
          </a:scene3d>
          <a:sp3d>
            <a:bevelT prst="relaxedInset"/>
          </a:sp3d>
        </p:spPr>
        <p:txBody>
          <a:bodyPr wrap="none" anchor="ctr"/>
          <a:lstStyle/>
          <a:p>
            <a:pPr eaLnBrk="0" fontAlgn="ctr" hangingPunct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ct val="70000"/>
              <a:buFontTx/>
              <a:buChar char="•"/>
              <a:defRPr/>
            </a:pPr>
            <a:endParaRPr lang="zh-CN" altLang="en-US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3" name="TextBox 146"/>
          <p:cNvSpPr txBox="1">
            <a:spLocks noChangeArrowheads="1"/>
          </p:cNvSpPr>
          <p:nvPr/>
        </p:nvSpPr>
        <p:spPr bwMode="auto">
          <a:xfrm>
            <a:off x="728128" y="5337403"/>
            <a:ext cx="2341562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None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同步类函数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4" name="TextBox 146"/>
          <p:cNvSpPr txBox="1">
            <a:spLocks noChangeArrowheads="1"/>
          </p:cNvSpPr>
          <p:nvPr/>
        </p:nvSpPr>
        <p:spPr bwMode="auto">
          <a:xfrm>
            <a:off x="3294062" y="5414980"/>
            <a:ext cx="611028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zh-CN" altLang="en-US" sz="2400" b="1" dirty="0">
                <a:latin typeface="+mj-lt"/>
                <a:ea typeface="微软雅黑" pitchFamily="34" charset="-122"/>
              </a:rPr>
              <a:t>临界区、互斥量、信号量、事件、等待函数</a:t>
            </a:r>
            <a:endParaRPr lang="en-US" altLang="zh-CN" sz="2400" b="1" dirty="0">
              <a:latin typeface="+mj-lt"/>
              <a:ea typeface="微软雅黑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661118" y="642918"/>
            <a:ext cx="4354017" cy="646307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线程编程的常用</a:t>
            </a:r>
            <a:r>
              <a:rPr lang="zh-CN" altLang="en-US" sz="3600" b="1" cap="all" dirty="0" smtClean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zh-CN" altLang="en-US" sz="2400" dirty="0"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守护进程</a:t>
            </a:r>
            <a:endParaRPr lang="en-US" altLang="zh-CN" dirty="0"/>
          </a:p>
          <a:p>
            <a:r>
              <a:rPr lang="en-US" altLang="zh-CN" dirty="0"/>
              <a:t>Windows</a:t>
            </a:r>
            <a:r>
              <a:rPr lang="zh-CN" altLang="en-US" dirty="0"/>
              <a:t>进程控制</a:t>
            </a:r>
            <a:endParaRPr lang="en-US" altLang="zh-CN" dirty="0"/>
          </a:p>
          <a:p>
            <a:pPr lvl="1"/>
            <a:r>
              <a:rPr lang="en-US" altLang="zh-CN" dirty="0" err="1"/>
              <a:t>CreateProcess</a:t>
            </a:r>
            <a:r>
              <a:rPr lang="en-US" altLang="zh-CN" dirty="0"/>
              <a:t>( )   //</a:t>
            </a:r>
            <a:r>
              <a:rPr lang="zh-CN" altLang="en-US" dirty="0"/>
              <a:t>创建进程</a:t>
            </a:r>
            <a:endParaRPr lang="en-US" altLang="zh-CN" dirty="0"/>
          </a:p>
          <a:p>
            <a:pPr lvl="2"/>
            <a:r>
              <a:rPr lang="en-US" altLang="zh-CN" dirty="0"/>
              <a:t>system ( );  </a:t>
            </a:r>
            <a:r>
              <a:rPr lang="en-US" altLang="zh-CN" dirty="0" err="1"/>
              <a:t>WinExec</a:t>
            </a:r>
            <a:r>
              <a:rPr lang="en-US" altLang="zh-CN" dirty="0"/>
              <a:t> ( );  </a:t>
            </a:r>
            <a:r>
              <a:rPr lang="en-US" altLang="zh-CN" dirty="0" err="1"/>
              <a:t>ShellExecute</a:t>
            </a:r>
            <a:r>
              <a:rPr lang="en-US" altLang="zh-CN" dirty="0"/>
              <a:t>( )</a:t>
            </a:r>
          </a:p>
          <a:p>
            <a:pPr lvl="1"/>
            <a:r>
              <a:rPr lang="en-US" altLang="zh-CN" dirty="0" err="1"/>
              <a:t>ExitProcess</a:t>
            </a:r>
            <a:r>
              <a:rPr lang="en-US" altLang="zh-CN" dirty="0"/>
              <a:t>( ) //</a:t>
            </a:r>
            <a:r>
              <a:rPr lang="zh-CN" altLang="en-US" dirty="0"/>
              <a:t>撤销进程</a:t>
            </a:r>
            <a:endParaRPr lang="en-US" altLang="zh-CN" dirty="0"/>
          </a:p>
          <a:p>
            <a:pPr lvl="2"/>
            <a:r>
              <a:rPr lang="en-US" altLang="zh-CN" dirty="0" err="1"/>
              <a:t>TernimateProcess</a:t>
            </a:r>
            <a:r>
              <a:rPr lang="en-US" altLang="zh-CN" dirty="0"/>
              <a:t>( ) //</a:t>
            </a:r>
            <a:r>
              <a:rPr lang="zh-CN" altLang="en-US" dirty="0"/>
              <a:t>撤销进程</a:t>
            </a:r>
            <a:endParaRPr lang="en-US" altLang="zh-CN" dirty="0"/>
          </a:p>
          <a:p>
            <a:r>
              <a:rPr lang="zh-CN" altLang="en-US" dirty="0"/>
              <a:t>线程 </a:t>
            </a:r>
            <a:r>
              <a:rPr lang="en-US" altLang="zh-CN" dirty="0"/>
              <a:t>Thread</a:t>
            </a:r>
          </a:p>
          <a:p>
            <a:pPr lvl="1"/>
            <a:r>
              <a:rPr lang="zh-CN" altLang="en-US" dirty="0"/>
              <a:t>线程是</a:t>
            </a:r>
            <a:r>
              <a:rPr lang="en-US" altLang="zh-CN" dirty="0"/>
              <a:t>CPU</a:t>
            </a:r>
            <a:r>
              <a:rPr lang="zh-CN" altLang="en-US" dirty="0"/>
              <a:t>的调度单位</a:t>
            </a:r>
            <a:endParaRPr lang="en-US" altLang="zh-CN" dirty="0"/>
          </a:p>
          <a:p>
            <a:pPr lvl="1"/>
            <a:r>
              <a:rPr lang="zh-CN" altLang="en-US" dirty="0"/>
              <a:t>线程比进程并发粒度小</a:t>
            </a:r>
            <a:endParaRPr lang="en-US" altLang="zh-CN" dirty="0"/>
          </a:p>
          <a:p>
            <a:pPr lvl="1"/>
            <a:r>
              <a:rPr lang="zh-CN" altLang="en-US" dirty="0"/>
              <a:t>创建线程：</a:t>
            </a:r>
            <a:r>
              <a:rPr lang="en-US" altLang="zh-CN" dirty="0" err="1"/>
              <a:t>CreateThread</a:t>
            </a:r>
            <a:r>
              <a:rPr lang="en-US" altLang="zh-CN" dirty="0"/>
              <a:t>( </a:t>
            </a:r>
            <a:r>
              <a:rPr lang="zh-CN" altLang="en-US" dirty="0"/>
              <a:t>线程函数</a:t>
            </a:r>
            <a:r>
              <a:rPr lang="en-US" altLang="zh-CN" dirty="0"/>
              <a:t> )</a:t>
            </a:r>
          </a:p>
        </p:txBody>
      </p:sp>
    </p:spTree>
    <p:extLst>
      <p:ext uri="{BB962C8B-B14F-4D97-AF65-F5344CB8AC3E}">
        <p14:creationId xmlns:p14="http://schemas.microsoft.com/office/powerpoint/2010/main" val="40718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4.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82844749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//10</a:t>
            </a:r>
            <a:r>
              <a:rPr lang="zh-CN" altLang="en-US" sz="2400" dirty="0"/>
              <a:t>秒休眠，让子进程先执行 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[root@michael root]# ./test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>
                <a:solidFill>
                  <a:schemeClr val="bg1"/>
                </a:solidFill>
              </a:rPr>
              <a:t>  </a:t>
            </a:r>
            <a:r>
              <a:rPr lang="en-US" altLang="zh-CN" b="1">
                <a:solidFill>
                  <a:schemeClr val="bg1"/>
                </a:solidFill>
              </a:rPr>
              <a:t>In child i = 2 </a:t>
            </a:r>
            <a:br>
              <a:rPr lang="en-US" altLang="zh-CN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 In parent i = 1 </a:t>
            </a:r>
            <a:endParaRPr lang="zh-CN" altLang="en-US" b="1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3638872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4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0" grpId="0" animBg="1"/>
      <p:bldP spid="854021" grpId="0" animBg="1"/>
      <p:bldP spid="854022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r>
              <a:rPr lang="zh-CN" altLang="en-US" sz="2000" b="0" dirty="0"/>
              <a:t/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秒，让子进程先运行完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r>
              <a:rPr lang="zh-CN" altLang="en-US" b="1">
                <a:solidFill>
                  <a:schemeClr val="bg1"/>
                </a:solidFill>
              </a:rPr>
              <a:t/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内容是：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26912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思考题</a:t>
            </a:r>
          </a:p>
        </p:txBody>
      </p:sp>
      <p:sp>
        <p:nvSpPr>
          <p:cNvPr id="322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宋体" pitchFamily="2" charset="-122"/>
              </a:rPr>
              <a:t>1.</a:t>
            </a:r>
            <a:r>
              <a:rPr lang="zh-CN" altLang="en-US" dirty="0">
                <a:latin typeface="宋体" pitchFamily="2" charset="-122"/>
              </a:rPr>
              <a:t>在单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的系统中有</a:t>
            </a:r>
            <a:r>
              <a:rPr lang="en-US" altLang="zh-CN" dirty="0">
                <a:latin typeface="宋体" pitchFamily="2" charset="-122"/>
              </a:rPr>
              <a:t>N</a:t>
            </a:r>
            <a:r>
              <a:rPr lang="zh-CN" altLang="en-US" dirty="0">
                <a:latin typeface="宋体" pitchFamily="2" charset="-122"/>
              </a:rPr>
              <a:t>个进程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运行进程最多几个，最少几个？</a:t>
            </a:r>
          </a:p>
          <a:p>
            <a:r>
              <a:rPr lang="en-US" altLang="zh-CN" dirty="0">
                <a:latin typeface="宋体" pitchFamily="2" charset="-122"/>
              </a:rPr>
              <a:t>2.</a:t>
            </a:r>
            <a:r>
              <a:rPr lang="zh-CN" altLang="en-US" dirty="0">
                <a:latin typeface="宋体" pitchFamily="2" charset="-122"/>
              </a:rPr>
              <a:t>有没有下列状态转换？      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阻塞    运行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就绪    阻塞</a:t>
            </a:r>
          </a:p>
        </p:txBody>
      </p:sp>
      <p:sp>
        <p:nvSpPr>
          <p:cNvPr id="322564" name="Line 4"/>
          <p:cNvSpPr>
            <a:spLocks noChangeShapeType="1"/>
          </p:cNvSpPr>
          <p:nvPr/>
        </p:nvSpPr>
        <p:spPr bwMode="auto">
          <a:xfrm>
            <a:off x="2119313" y="2564904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22565" name="Line 5"/>
          <p:cNvSpPr>
            <a:spLocks noChangeShapeType="1"/>
          </p:cNvSpPr>
          <p:nvPr/>
        </p:nvSpPr>
        <p:spPr bwMode="auto">
          <a:xfrm>
            <a:off x="2108200" y="3058616"/>
            <a:ext cx="647700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322566" name="Group 6"/>
          <p:cNvGrpSpPr>
            <a:grpSpLocks/>
          </p:cNvGrpSpPr>
          <p:nvPr/>
        </p:nvGrpSpPr>
        <p:grpSpPr bwMode="auto">
          <a:xfrm>
            <a:off x="6778625" y="2781300"/>
            <a:ext cx="1185863" cy="1076325"/>
            <a:chOff x="1117" y="1978"/>
            <a:chExt cx="747" cy="678"/>
          </a:xfrm>
        </p:grpSpPr>
        <p:sp>
          <p:nvSpPr>
            <p:cNvPr id="322567" name="Oval 7"/>
            <p:cNvSpPr>
              <a:spLocks noChangeArrowheads="1"/>
            </p:cNvSpPr>
            <p:nvPr/>
          </p:nvSpPr>
          <p:spPr bwMode="auto">
            <a:xfrm>
              <a:off x="1117" y="1978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68" name="Text Box 8"/>
            <p:cNvSpPr txBox="1">
              <a:spLocks noChangeArrowheads="1"/>
            </p:cNvSpPr>
            <p:nvPr/>
          </p:nvSpPr>
          <p:spPr bwMode="auto">
            <a:xfrm>
              <a:off x="1258" y="2177"/>
              <a:ext cx="500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运行</a:t>
              </a:r>
            </a:p>
          </p:txBody>
        </p:sp>
      </p:grpSp>
      <p:grpSp>
        <p:nvGrpSpPr>
          <p:cNvPr id="322569" name="Group 9"/>
          <p:cNvGrpSpPr>
            <a:grpSpLocks/>
          </p:cNvGrpSpPr>
          <p:nvPr/>
        </p:nvGrpSpPr>
        <p:grpSpPr bwMode="auto">
          <a:xfrm>
            <a:off x="5616575" y="4598988"/>
            <a:ext cx="1185863" cy="1076325"/>
            <a:chOff x="385" y="3123"/>
            <a:chExt cx="747" cy="678"/>
          </a:xfrm>
        </p:grpSpPr>
        <p:sp>
          <p:nvSpPr>
            <p:cNvPr id="322570" name="Oval 10"/>
            <p:cNvSpPr>
              <a:spLocks noChangeArrowheads="1"/>
            </p:cNvSpPr>
            <p:nvPr/>
          </p:nvSpPr>
          <p:spPr bwMode="auto">
            <a:xfrm>
              <a:off x="385" y="3123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71" name="Text Box 11"/>
            <p:cNvSpPr txBox="1">
              <a:spLocks noChangeArrowheads="1"/>
            </p:cNvSpPr>
            <p:nvPr/>
          </p:nvSpPr>
          <p:spPr bwMode="auto">
            <a:xfrm>
              <a:off x="527" y="3322"/>
              <a:ext cx="498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就绪</a:t>
              </a:r>
            </a:p>
          </p:txBody>
        </p:sp>
      </p:grpSp>
      <p:grpSp>
        <p:nvGrpSpPr>
          <p:cNvPr id="322572" name="Group 12"/>
          <p:cNvGrpSpPr>
            <a:grpSpLocks/>
          </p:cNvGrpSpPr>
          <p:nvPr/>
        </p:nvGrpSpPr>
        <p:grpSpPr bwMode="auto">
          <a:xfrm>
            <a:off x="8031163" y="4657725"/>
            <a:ext cx="1185862" cy="1076325"/>
            <a:chOff x="1906" y="3160"/>
            <a:chExt cx="747" cy="678"/>
          </a:xfrm>
        </p:grpSpPr>
        <p:sp>
          <p:nvSpPr>
            <p:cNvPr id="322573" name="Oval 13"/>
            <p:cNvSpPr>
              <a:spLocks noChangeArrowheads="1"/>
            </p:cNvSpPr>
            <p:nvPr/>
          </p:nvSpPr>
          <p:spPr bwMode="auto">
            <a:xfrm>
              <a:off x="1906" y="3160"/>
              <a:ext cx="747" cy="678"/>
            </a:xfrm>
            <a:prstGeom prst="ellipse">
              <a:avLst/>
            </a:prstGeom>
            <a:solidFill>
              <a:srgbClr val="CCFFCC"/>
            </a:solidFill>
            <a:ln w="38100">
              <a:round/>
              <a:headEnd/>
              <a:tailEnd/>
            </a:ln>
            <a:effectLst/>
            <a:scene3d>
              <a:camera prst="legacyObliqueTopRight"/>
              <a:lightRig rig="legacyFlat3" dir="b"/>
            </a:scene3d>
            <a:sp3d extrusionH="430200" prstMaterial="legacyMatte">
              <a:bevelT w="13500" h="13500" prst="angle"/>
              <a:bevelB w="13500" h="13500" prst="angle"/>
              <a:extrusionClr>
                <a:srgbClr val="CCFFCC"/>
              </a:extrusionClr>
            </a:sp3d>
          </p:spPr>
          <p:txBody>
            <a:bodyPr wrap="none" anchor="ctr">
              <a:flatTx/>
            </a:bodyPr>
            <a:lstStyle/>
            <a:p>
              <a:endParaRPr lang="zh-CN" altLang="en-US"/>
            </a:p>
          </p:txBody>
        </p:sp>
        <p:sp>
          <p:nvSpPr>
            <p:cNvPr id="322574" name="Text Box 14"/>
            <p:cNvSpPr txBox="1">
              <a:spLocks noChangeArrowheads="1"/>
            </p:cNvSpPr>
            <p:nvPr/>
          </p:nvSpPr>
          <p:spPr bwMode="auto">
            <a:xfrm>
              <a:off x="2047" y="3361"/>
              <a:ext cx="49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b="1">
                  <a:solidFill>
                    <a:srgbClr val="FF0000"/>
                  </a:solidFill>
                  <a:latin typeface="Times New Roman" pitchFamily="18" charset="0"/>
                </a:rPr>
                <a:t>阻塞</a:t>
              </a:r>
            </a:p>
          </p:txBody>
        </p:sp>
      </p:grpSp>
      <p:grpSp>
        <p:nvGrpSpPr>
          <p:cNvPr id="322575" name="Group 15"/>
          <p:cNvGrpSpPr>
            <a:grpSpLocks/>
          </p:cNvGrpSpPr>
          <p:nvPr/>
        </p:nvGrpSpPr>
        <p:grpSpPr bwMode="auto">
          <a:xfrm>
            <a:off x="6215063" y="3667125"/>
            <a:ext cx="731837" cy="931863"/>
            <a:chOff x="762" y="2536"/>
            <a:chExt cx="461" cy="587"/>
          </a:xfrm>
        </p:grpSpPr>
        <p:sp>
          <p:nvSpPr>
            <p:cNvPr id="322576" name="Line 16"/>
            <p:cNvSpPr>
              <a:spLocks noChangeShapeType="1"/>
            </p:cNvSpPr>
            <p:nvPr/>
          </p:nvSpPr>
          <p:spPr bwMode="auto">
            <a:xfrm flipV="1">
              <a:off x="762" y="2536"/>
              <a:ext cx="461" cy="587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77" name="Text Box 17"/>
            <p:cNvSpPr txBox="1">
              <a:spLocks noChangeArrowheads="1"/>
            </p:cNvSpPr>
            <p:nvPr/>
          </p:nvSpPr>
          <p:spPr bwMode="auto">
            <a:xfrm>
              <a:off x="819" y="265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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78" name="Group 18"/>
          <p:cNvGrpSpPr>
            <a:grpSpLocks/>
          </p:cNvGrpSpPr>
          <p:nvPr/>
        </p:nvGrpSpPr>
        <p:grpSpPr bwMode="auto">
          <a:xfrm>
            <a:off x="6429375" y="3794125"/>
            <a:ext cx="747713" cy="863600"/>
            <a:chOff x="761" y="2616"/>
            <a:chExt cx="471" cy="544"/>
          </a:xfrm>
        </p:grpSpPr>
        <p:sp>
          <p:nvSpPr>
            <p:cNvPr id="322579" name="Line 19"/>
            <p:cNvSpPr>
              <a:spLocks noChangeShapeType="1"/>
            </p:cNvSpPr>
            <p:nvPr/>
          </p:nvSpPr>
          <p:spPr bwMode="auto">
            <a:xfrm flipH="1">
              <a:off x="761" y="2616"/>
              <a:ext cx="397" cy="544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0" name="Text Box 20"/>
            <p:cNvSpPr txBox="1">
              <a:spLocks noChangeArrowheads="1"/>
            </p:cNvSpPr>
            <p:nvPr/>
          </p:nvSpPr>
          <p:spPr bwMode="auto">
            <a:xfrm>
              <a:off x="973" y="2815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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81" name="Group 21"/>
          <p:cNvGrpSpPr>
            <a:grpSpLocks/>
          </p:cNvGrpSpPr>
          <p:nvPr/>
        </p:nvGrpSpPr>
        <p:grpSpPr bwMode="auto">
          <a:xfrm>
            <a:off x="7764463" y="3641725"/>
            <a:ext cx="765175" cy="992188"/>
            <a:chOff x="1602" y="2520"/>
            <a:chExt cx="482" cy="625"/>
          </a:xfrm>
        </p:grpSpPr>
        <p:sp>
          <p:nvSpPr>
            <p:cNvPr id="322582" name="Line 22"/>
            <p:cNvSpPr>
              <a:spLocks noChangeShapeType="1"/>
            </p:cNvSpPr>
            <p:nvPr/>
          </p:nvSpPr>
          <p:spPr bwMode="auto">
            <a:xfrm>
              <a:off x="1602" y="2520"/>
              <a:ext cx="482" cy="625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3" name="Text Box 23"/>
            <p:cNvSpPr txBox="1">
              <a:spLocks noChangeArrowheads="1"/>
            </p:cNvSpPr>
            <p:nvPr/>
          </p:nvSpPr>
          <p:spPr bwMode="auto">
            <a:xfrm>
              <a:off x="1691" y="2778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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grpSp>
        <p:nvGrpSpPr>
          <p:cNvPr id="322584" name="Group 24"/>
          <p:cNvGrpSpPr>
            <a:grpSpLocks/>
          </p:cNvGrpSpPr>
          <p:nvPr/>
        </p:nvGrpSpPr>
        <p:grpSpPr bwMode="auto">
          <a:xfrm>
            <a:off x="6856413" y="4865688"/>
            <a:ext cx="1174750" cy="396875"/>
            <a:chOff x="1030" y="3291"/>
            <a:chExt cx="740" cy="250"/>
          </a:xfrm>
        </p:grpSpPr>
        <p:sp>
          <p:nvSpPr>
            <p:cNvPr id="322585" name="Line 25"/>
            <p:cNvSpPr>
              <a:spLocks noChangeShapeType="1"/>
            </p:cNvSpPr>
            <p:nvPr/>
          </p:nvSpPr>
          <p:spPr bwMode="auto">
            <a:xfrm flipH="1">
              <a:off x="1030" y="3462"/>
              <a:ext cx="740" cy="1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22586" name="Text Box 26"/>
            <p:cNvSpPr txBox="1">
              <a:spLocks noChangeArrowheads="1"/>
            </p:cNvSpPr>
            <p:nvPr/>
          </p:nvSpPr>
          <p:spPr bwMode="auto">
            <a:xfrm>
              <a:off x="1321" y="3291"/>
              <a:ext cx="259" cy="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  <a:buFontTx/>
                <a:buNone/>
              </a:pPr>
              <a:r>
                <a:rPr kumimoji="1" lang="zh-CN" altLang="en-US">
                  <a:latin typeface="Times New Roman" pitchFamily="18" charset="0"/>
                  <a:sym typeface="Wingdings 2" pitchFamily="18" charset="2"/>
                </a:rPr>
                <a:t></a:t>
              </a:r>
              <a:endParaRPr kumimoji="1" lang="zh-CN" altLang="en-US">
                <a:latin typeface="Times New Roman" pitchFamily="18" charset="0"/>
              </a:endParaRPr>
            </a:p>
          </p:txBody>
        </p:sp>
      </p:grpSp>
      <p:cxnSp>
        <p:nvCxnSpPr>
          <p:cNvPr id="7" name="直接箭头连接符 6"/>
          <p:cNvCxnSpPr/>
          <p:nvPr/>
        </p:nvCxnSpPr>
        <p:spPr bwMode="auto">
          <a:xfrm flipH="1" flipV="1">
            <a:off x="8316914" y="3494088"/>
            <a:ext cx="900111" cy="1012825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  <p:cxnSp>
        <p:nvCxnSpPr>
          <p:cNvPr id="33" name="直接箭头连接符 32"/>
          <p:cNvCxnSpPr/>
          <p:nvPr/>
        </p:nvCxnSpPr>
        <p:spPr bwMode="auto">
          <a:xfrm flipV="1">
            <a:off x="6624488" y="5733256"/>
            <a:ext cx="1692748" cy="1"/>
          </a:xfrm>
          <a:prstGeom prst="straightConnector1">
            <a:avLst/>
          </a:prstGeom>
          <a:noFill/>
          <a:ln w="38100" cap="flat" cmpd="sng" algn="ctr">
            <a:solidFill>
              <a:srgbClr val="FF0000"/>
            </a:solidFill>
            <a:prstDash val="sysDash"/>
            <a:round/>
            <a:headEnd type="none" w="med" len="med"/>
            <a:tailEnd type="arrow"/>
          </a:ln>
          <a:effectLst/>
        </p:spPr>
      </p:cxnSp>
    </p:spTree>
    <p:extLst>
      <p:ext uri="{BB962C8B-B14F-4D97-AF65-F5344CB8AC3E}">
        <p14:creationId xmlns:p14="http://schemas.microsoft.com/office/powerpoint/2010/main" val="1143879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2564" grpId="0" animBg="1"/>
      <p:bldP spid="32256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570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65571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65572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3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65574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65575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6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7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8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79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0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1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2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3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4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5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6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7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8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89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0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1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2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3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4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5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6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7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8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599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0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1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2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3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4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5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6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7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8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09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0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1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2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3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4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5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6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7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8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19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0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1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2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3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4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5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6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7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8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29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0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1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2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3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4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5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6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7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8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39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0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1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2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3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4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5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6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7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8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49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0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1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2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3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4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5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6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7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8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59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0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1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2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3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4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5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6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7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8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69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0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1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2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3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4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5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6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7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8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79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80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65681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65682" name="Rectangle 115"/>
          <p:cNvSpPr>
            <a:spLocks noChangeArrowheads="1"/>
          </p:cNvSpPr>
          <p:nvPr/>
        </p:nvSpPr>
        <p:spPr bwMode="gray">
          <a:xfrm>
            <a:off x="3527425" y="2924175"/>
            <a:ext cx="431482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kumimoji="1" lang="zh-CN" altLang="en-US" sz="3600" b="1">
                <a:solidFill>
                  <a:srgbClr val="000000"/>
                </a:solidFill>
                <a:latin typeface="宋体" pitchFamily="2" charset="-122"/>
              </a:rPr>
              <a:t>临界区和临界资源</a:t>
            </a:r>
            <a:endParaRPr lang="zh-CN" altLang="en-US" sz="3600" b="1">
              <a:latin typeface="宋体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7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574213" cy="579438"/>
          </a:xfrm>
        </p:spPr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两个并发进程的运行：结果可能出错且不可再现</a:t>
            </a:r>
            <a:endParaRPr lang="en-US" altLang="zh-CN" dirty="0">
              <a:solidFill>
                <a:srgbClr val="FF3300"/>
              </a:solidFill>
            </a:endParaRPr>
          </a:p>
        </p:txBody>
      </p:sp>
      <p:sp>
        <p:nvSpPr>
          <p:cNvPr id="5027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327650"/>
          </a:xfrm>
        </p:spPr>
        <p:txBody>
          <a:bodyPr/>
          <a:lstStyle/>
          <a:p>
            <a:r>
              <a:rPr lang="en-US" altLang="zh-CN" dirty="0" err="1"/>
              <a:t>i</a:t>
            </a:r>
            <a:r>
              <a:rPr lang="zh-CN" altLang="en-US" dirty="0"/>
              <a:t>是内存全局可见变量</a:t>
            </a:r>
            <a:r>
              <a:rPr lang="en-US" altLang="zh-CN" dirty="0"/>
              <a:t>.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502788" name="Text Box 4"/>
          <p:cNvSpPr txBox="1">
            <a:spLocks noChangeArrowheads="1"/>
          </p:cNvSpPr>
          <p:nvPr/>
        </p:nvSpPr>
        <p:spPr bwMode="auto">
          <a:xfrm>
            <a:off x="1008063" y="1412875"/>
            <a:ext cx="3744912" cy="28956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3</a:t>
            </a:r>
            <a:r>
              <a:rPr lang="zh-CN" altLang="en-US" sz="2400">
                <a:solidFill>
                  <a:schemeClr val="hlink"/>
                </a:solidFill>
              </a:rPr>
              <a:t>） </a:t>
            </a:r>
            <a:r>
              <a:rPr lang="en-US" altLang="zh-CN" sz="2400">
                <a:solidFill>
                  <a:schemeClr val="hlink"/>
                </a:solidFill>
              </a:rPr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</a:t>
            </a:r>
            <a:r>
              <a:rPr lang="en-US" altLang="zh-CN" sz="2400"/>
              <a:t>printf( “A: i = %d.”, i)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000"/>
          </a:p>
        </p:txBody>
      </p:sp>
      <p:sp>
        <p:nvSpPr>
          <p:cNvPr id="502789" name="Text Box 5"/>
          <p:cNvSpPr txBox="1">
            <a:spLocks noChangeArrowheads="1"/>
          </p:cNvSpPr>
          <p:nvPr/>
        </p:nvSpPr>
        <p:spPr bwMode="auto">
          <a:xfrm>
            <a:off x="5545138" y="1428750"/>
            <a:ext cx="3743325" cy="289560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chemeClr val="hlink"/>
                </a:solidFill>
              </a:rPr>
              <a:t>3</a:t>
            </a:r>
            <a:r>
              <a:rPr lang="zh-CN" altLang="en-US" sz="2400">
                <a:solidFill>
                  <a:schemeClr val="hlink"/>
                </a:solidFill>
              </a:rPr>
              <a:t>） </a:t>
            </a:r>
            <a:r>
              <a:rPr lang="en-US" altLang="zh-CN" sz="2400">
                <a:solidFill>
                  <a:schemeClr val="hlink"/>
                </a:solidFill>
              </a:rPr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</a:t>
            </a:r>
            <a:r>
              <a:rPr lang="en-US" altLang="zh-CN" sz="2400"/>
              <a:t>printf( “B: i = %d</a:t>
            </a:r>
            <a:r>
              <a:rPr lang="zh-CN" altLang="en-US" sz="2400"/>
              <a:t>。”</a:t>
            </a:r>
            <a:r>
              <a:rPr lang="en-US" altLang="zh-CN" sz="2400"/>
              <a:t>, i)</a:t>
            </a:r>
          </a:p>
          <a:p>
            <a:pPr>
              <a:spcBef>
                <a:spcPct val="50000"/>
              </a:spcBef>
              <a:buFontTx/>
              <a:buNone/>
            </a:pPr>
            <a:endParaRPr lang="en-US" altLang="zh-CN" sz="1000"/>
          </a:p>
        </p:txBody>
      </p:sp>
      <p:sp>
        <p:nvSpPr>
          <p:cNvPr id="502791" name="Text Box 7"/>
          <p:cNvSpPr txBox="1">
            <a:spLocks noChangeArrowheads="1"/>
          </p:cNvSpPr>
          <p:nvPr/>
        </p:nvSpPr>
        <p:spPr bwMode="auto">
          <a:xfrm>
            <a:off x="1439863" y="4478345"/>
            <a:ext cx="7383462" cy="39687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1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A: i = 100.</a:t>
            </a:r>
            <a:r>
              <a:rPr lang="en-US" altLang="zh-CN"/>
              <a:t>                                               </a:t>
            </a:r>
            <a:r>
              <a:rPr lang="en-US" altLang="zh-CN">
                <a:solidFill>
                  <a:schemeClr val="bg1"/>
                </a:solidFill>
              </a:rPr>
              <a:t>B: i = 200.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2792" name="Text Box 8"/>
          <p:cNvSpPr txBox="1">
            <a:spLocks noChangeArrowheads="1"/>
          </p:cNvSpPr>
          <p:nvPr/>
        </p:nvSpPr>
        <p:spPr bwMode="auto">
          <a:xfrm>
            <a:off x="3519488" y="4429132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3" name="Text Box 9"/>
          <p:cNvSpPr txBox="1">
            <a:spLocks noChangeArrowheads="1"/>
          </p:cNvSpPr>
          <p:nvPr/>
        </p:nvSpPr>
        <p:spPr bwMode="auto">
          <a:xfrm>
            <a:off x="7921625" y="4454532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5" name="Text Box 11"/>
          <p:cNvSpPr txBox="1">
            <a:spLocks noChangeArrowheads="1"/>
          </p:cNvSpPr>
          <p:nvPr/>
        </p:nvSpPr>
        <p:spPr bwMode="auto">
          <a:xfrm>
            <a:off x="1439863" y="5084780"/>
            <a:ext cx="7383462" cy="396875"/>
          </a:xfrm>
          <a:prstGeom prst="rect">
            <a:avLst/>
          </a:prstGeom>
          <a:solidFill>
            <a:srgbClr val="5F5F5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2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>
                <a:solidFill>
                  <a:schemeClr val="bg1"/>
                </a:solidFill>
              </a:rPr>
              <a:t>A: i = 200.</a:t>
            </a:r>
            <a:r>
              <a:rPr lang="en-US" altLang="zh-CN"/>
              <a:t>                                               </a:t>
            </a:r>
            <a:r>
              <a:rPr lang="en-US" altLang="zh-CN">
                <a:solidFill>
                  <a:schemeClr val="bg1"/>
                </a:solidFill>
              </a:rPr>
              <a:t>B: i = 200.</a:t>
            </a:r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02796" name="Text Box 12"/>
          <p:cNvSpPr txBox="1">
            <a:spLocks noChangeArrowheads="1"/>
          </p:cNvSpPr>
          <p:nvPr/>
        </p:nvSpPr>
        <p:spPr bwMode="auto">
          <a:xfrm>
            <a:off x="7921625" y="5060968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502797" name="Text Box 13"/>
          <p:cNvSpPr txBox="1">
            <a:spLocks noChangeArrowheads="1"/>
          </p:cNvSpPr>
          <p:nvPr/>
        </p:nvSpPr>
        <p:spPr bwMode="auto">
          <a:xfrm>
            <a:off x="1439863" y="5675331"/>
            <a:ext cx="7383462" cy="3968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</a:rPr>
              <a:t>结果</a:t>
            </a:r>
            <a:r>
              <a:rPr lang="en-US" altLang="zh-CN">
                <a:solidFill>
                  <a:schemeClr val="bg1"/>
                </a:solidFill>
              </a:rPr>
              <a:t>3</a:t>
            </a:r>
            <a:r>
              <a:rPr lang="zh-CN" altLang="en-US">
                <a:solidFill>
                  <a:schemeClr val="bg1"/>
                </a:solidFill>
              </a:rPr>
              <a:t>：</a:t>
            </a:r>
            <a:r>
              <a:rPr lang="en-US" altLang="zh-CN"/>
              <a:t>A: i = 100.                                               B: i = 100.</a:t>
            </a:r>
            <a:endParaRPr lang="zh-CN" altLang="en-US"/>
          </a:p>
        </p:txBody>
      </p:sp>
      <p:sp>
        <p:nvSpPr>
          <p:cNvPr id="502798" name="Text Box 14"/>
          <p:cNvSpPr txBox="1">
            <a:spLocks noChangeArrowheads="1"/>
          </p:cNvSpPr>
          <p:nvPr/>
        </p:nvSpPr>
        <p:spPr bwMode="auto">
          <a:xfrm>
            <a:off x="3519488" y="5626119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/>
              <a:t>√</a:t>
            </a:r>
          </a:p>
        </p:txBody>
      </p:sp>
      <p:sp>
        <p:nvSpPr>
          <p:cNvPr id="502799" name="Text Box 15"/>
          <p:cNvSpPr txBox="1">
            <a:spLocks noChangeArrowheads="1"/>
          </p:cNvSpPr>
          <p:nvPr/>
        </p:nvSpPr>
        <p:spPr bwMode="auto">
          <a:xfrm>
            <a:off x="3529013" y="5049855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×</a:t>
            </a:r>
          </a:p>
        </p:txBody>
      </p:sp>
      <p:sp>
        <p:nvSpPr>
          <p:cNvPr id="502800" name="Text Box 16"/>
          <p:cNvSpPr txBox="1">
            <a:spLocks noChangeArrowheads="1"/>
          </p:cNvSpPr>
          <p:nvPr/>
        </p:nvSpPr>
        <p:spPr bwMode="auto">
          <a:xfrm>
            <a:off x="7921625" y="5675331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/>
              <a:t>×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3966" y="2990025"/>
            <a:ext cx="679420" cy="65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860958" y="2990025"/>
            <a:ext cx="679420" cy="6532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Text Box 9"/>
          <p:cNvSpPr txBox="1">
            <a:spLocks noChangeArrowheads="1"/>
          </p:cNvSpPr>
          <p:nvPr/>
        </p:nvSpPr>
        <p:spPr bwMode="auto">
          <a:xfrm>
            <a:off x="4392860" y="768636"/>
            <a:ext cx="5688012" cy="471921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800" b="1" dirty="0">
                <a:solidFill>
                  <a:srgbClr val="FF3300"/>
                </a:solidFill>
              </a:rPr>
              <a:t>问题：如何使并发的结果正确呢？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4080207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27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27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5027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5027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5027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027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27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27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8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028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91" grpId="0" animBg="1"/>
      <p:bldP spid="502792" grpId="0"/>
      <p:bldP spid="502793" grpId="0"/>
      <p:bldP spid="502795" grpId="0" animBg="1"/>
      <p:bldP spid="502796" grpId="0"/>
      <p:bldP spid="502797" grpId="0" animBg="1"/>
      <p:bldP spid="502798" grpId="0"/>
      <p:bldP spid="502799" grpId="0"/>
      <p:bldP spid="502800" grpId="0"/>
      <p:bldP spid="1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1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574213" cy="579438"/>
          </a:xfrm>
        </p:spPr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</a:rPr>
              <a:t>两个并发进程的运行：结果可能出错且不可再现</a:t>
            </a:r>
          </a:p>
        </p:txBody>
      </p:sp>
      <p:sp>
        <p:nvSpPr>
          <p:cNvPr id="60211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327650"/>
          </a:xfrm>
        </p:spPr>
        <p:txBody>
          <a:bodyPr/>
          <a:lstStyle/>
          <a:p>
            <a:r>
              <a:rPr lang="en-US" altLang="zh-CN"/>
              <a:t>i</a:t>
            </a:r>
            <a:r>
              <a:rPr lang="zh-CN" altLang="en-US"/>
              <a:t>是内存全局可见变量</a:t>
            </a:r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602116" name="Text Box 4"/>
          <p:cNvSpPr txBox="1">
            <a:spLocks noChangeArrowheads="1"/>
          </p:cNvSpPr>
          <p:nvPr/>
        </p:nvSpPr>
        <p:spPr bwMode="auto">
          <a:xfrm>
            <a:off x="1008063" y="1412875"/>
            <a:ext cx="3744912" cy="376237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/>
              <a:t>程序</a:t>
            </a:r>
            <a:r>
              <a:rPr lang="en-US" altLang="zh-CN" sz="2400" dirty="0"/>
              <a:t>A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） 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= 100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）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 “A: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%d.”,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  <a:endParaRPr lang="en-US" altLang="zh-CN" sz="1000" dirty="0"/>
          </a:p>
        </p:txBody>
      </p:sp>
      <p:sp>
        <p:nvSpPr>
          <p:cNvPr id="602117" name="Text Box 5"/>
          <p:cNvSpPr txBox="1">
            <a:spLocks noChangeArrowheads="1"/>
          </p:cNvSpPr>
          <p:nvPr/>
        </p:nvSpPr>
        <p:spPr bwMode="auto">
          <a:xfrm>
            <a:off x="5545138" y="1428750"/>
            <a:ext cx="3743325" cy="3762375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/>
              <a:t>程序</a:t>
            </a:r>
            <a:r>
              <a:rPr lang="en-US" altLang="zh-CN" sz="2400" dirty="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1</a:t>
            </a:r>
            <a:r>
              <a:rPr lang="zh-CN" altLang="en-US" sz="2400" dirty="0"/>
              <a:t>） 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 dirty="0"/>
              <a:t>2</a:t>
            </a:r>
            <a:r>
              <a:rPr lang="zh-CN" altLang="en-US" sz="2400" b="1" dirty="0"/>
              <a:t>）</a:t>
            </a:r>
            <a:r>
              <a:rPr lang="zh-CN" altLang="en-US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3</a:t>
            </a:r>
            <a:r>
              <a:rPr lang="zh-CN" altLang="en-US" sz="2400" dirty="0"/>
              <a:t>） 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4</a:t>
            </a:r>
            <a:r>
              <a:rPr lang="zh-CN" altLang="en-US" sz="2400" dirty="0"/>
              <a:t>）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 “B: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%d.”,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5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/>
              <a:t>6</a:t>
            </a:r>
            <a:r>
              <a:rPr lang="zh-CN" altLang="en-US" sz="2400" dirty="0"/>
              <a:t>）</a:t>
            </a:r>
            <a:r>
              <a:rPr lang="en-US" altLang="zh-CN" sz="2400" dirty="0"/>
              <a:t>……</a:t>
            </a:r>
            <a:endParaRPr lang="en-US" altLang="zh-CN" sz="1000" dirty="0"/>
          </a:p>
        </p:txBody>
      </p:sp>
      <p:sp>
        <p:nvSpPr>
          <p:cNvPr id="602118" name="Text Box 6"/>
          <p:cNvSpPr txBox="1">
            <a:spLocks noChangeArrowheads="1"/>
          </p:cNvSpPr>
          <p:nvPr/>
        </p:nvSpPr>
        <p:spPr bwMode="auto">
          <a:xfrm>
            <a:off x="896907" y="5857892"/>
            <a:ext cx="8391555" cy="461665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dirty="0">
                <a:solidFill>
                  <a:schemeClr val="bg1"/>
                </a:solidFill>
              </a:rPr>
              <a:t> 结果 ：</a:t>
            </a:r>
            <a:r>
              <a:rPr lang="en-US" altLang="zh-CN" sz="2400" dirty="0">
                <a:solidFill>
                  <a:schemeClr val="bg1"/>
                </a:solidFill>
              </a:rPr>
              <a:t>A: </a:t>
            </a:r>
            <a:r>
              <a:rPr lang="en-US" altLang="zh-CN" sz="2400" dirty="0" err="1">
                <a:solidFill>
                  <a:schemeClr val="bg1"/>
                </a:solidFill>
              </a:rPr>
              <a:t>i</a:t>
            </a:r>
            <a:r>
              <a:rPr lang="en-US" altLang="zh-CN" sz="2400" dirty="0">
                <a:solidFill>
                  <a:schemeClr val="bg1"/>
                </a:solidFill>
              </a:rPr>
              <a:t> = 100.</a:t>
            </a:r>
            <a:r>
              <a:rPr lang="en-US" altLang="zh-CN" sz="2400" dirty="0"/>
              <a:t>                                  </a:t>
            </a:r>
            <a:r>
              <a:rPr lang="en-US" altLang="zh-CN" sz="2400" dirty="0">
                <a:solidFill>
                  <a:schemeClr val="bg1"/>
                </a:solidFill>
              </a:rPr>
              <a:t>B: </a:t>
            </a:r>
            <a:r>
              <a:rPr lang="en-US" altLang="zh-CN" sz="2400" dirty="0" err="1">
                <a:solidFill>
                  <a:schemeClr val="bg1"/>
                </a:solidFill>
              </a:rPr>
              <a:t>i</a:t>
            </a:r>
            <a:r>
              <a:rPr lang="en-US" altLang="zh-CN" sz="2400" dirty="0">
                <a:solidFill>
                  <a:schemeClr val="bg1"/>
                </a:solidFill>
              </a:rPr>
              <a:t> = 200.</a:t>
            </a:r>
            <a:endParaRPr lang="zh-CN" altLang="en-US" sz="2400" dirty="0">
              <a:solidFill>
                <a:schemeClr val="bg1"/>
              </a:solidFill>
            </a:endParaRPr>
          </a:p>
        </p:txBody>
      </p:sp>
      <p:sp>
        <p:nvSpPr>
          <p:cNvPr id="602119" name="Text Box 7"/>
          <p:cNvSpPr txBox="1">
            <a:spLocks noChangeArrowheads="1"/>
          </p:cNvSpPr>
          <p:nvPr/>
        </p:nvSpPr>
        <p:spPr bwMode="auto">
          <a:xfrm>
            <a:off x="3519488" y="5229225"/>
            <a:ext cx="503237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602120" name="Text Box 8"/>
          <p:cNvSpPr txBox="1">
            <a:spLocks noChangeArrowheads="1"/>
          </p:cNvSpPr>
          <p:nvPr/>
        </p:nvSpPr>
        <p:spPr bwMode="auto">
          <a:xfrm>
            <a:off x="7921625" y="5254625"/>
            <a:ext cx="503238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>
                <a:solidFill>
                  <a:schemeClr val="bg1"/>
                </a:solidFill>
              </a:rPr>
              <a:t>√</a:t>
            </a:r>
          </a:p>
        </p:txBody>
      </p:sp>
      <p:sp>
        <p:nvSpPr>
          <p:cNvPr id="602128" name="Rectangle 16"/>
          <p:cNvSpPr>
            <a:spLocks noChangeArrowheads="1"/>
          </p:cNvSpPr>
          <p:nvPr/>
        </p:nvSpPr>
        <p:spPr bwMode="auto">
          <a:xfrm>
            <a:off x="1044575" y="2565400"/>
            <a:ext cx="3563938" cy="1511300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2129" name="Rectangle 17"/>
          <p:cNvSpPr>
            <a:spLocks noChangeArrowheads="1"/>
          </p:cNvSpPr>
          <p:nvPr/>
        </p:nvSpPr>
        <p:spPr bwMode="auto">
          <a:xfrm>
            <a:off x="5600700" y="2565400"/>
            <a:ext cx="3543300" cy="1511300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02130" name="Text Box 18"/>
          <p:cNvSpPr txBox="1">
            <a:spLocks noChangeArrowheads="1"/>
          </p:cNvSpPr>
          <p:nvPr/>
        </p:nvSpPr>
        <p:spPr bwMode="auto">
          <a:xfrm>
            <a:off x="611156" y="5324789"/>
            <a:ext cx="9469469" cy="461665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 b="1" dirty="0"/>
              <a:t>答案：程序设定一个</a:t>
            </a:r>
            <a:r>
              <a:rPr lang="zh-CN" altLang="en-US" sz="2400" b="1" u="sng" dirty="0"/>
              <a:t>特定区域</a:t>
            </a:r>
            <a:r>
              <a:rPr lang="zh-CN" altLang="en-US" sz="2400" b="1" dirty="0"/>
              <a:t>不让两程序同时进入：只能</a:t>
            </a:r>
            <a:r>
              <a:rPr lang="zh-CN" altLang="en-US" sz="2400" b="1" u="sng" dirty="0"/>
              <a:t>顺序</a:t>
            </a:r>
            <a:r>
              <a:rPr lang="zh-CN" altLang="en-US" sz="2400" b="1" dirty="0"/>
              <a:t>进入。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02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02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02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2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02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2118" grpId="0" animBg="1"/>
      <p:bldP spid="602128" grpId="0" animBg="1"/>
      <p:bldP spid="602129" grpId="0" animBg="1"/>
      <p:bldP spid="602130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临界资源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/>
              <a:t>Critical Resource]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一次只允许一个进程独占访问（使用）的资源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例：例子中的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共享变量 </a:t>
            </a:r>
            <a:r>
              <a:rPr lang="en-US" altLang="zh-CN" sz="2400" dirty="0" err="1">
                <a:solidFill>
                  <a:srgbClr val="FF0000"/>
                </a:solidFill>
                <a:latin typeface="宋体" pitchFamily="2" charset="-122"/>
              </a:rPr>
              <a:t>i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ritical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ection]</a:t>
            </a:r>
            <a:endParaRPr lang="zh-CN" altLang="en-US" dirty="0">
              <a:latin typeface="宋体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宋体" pitchFamily="2" charset="-122"/>
              </a:rPr>
              <a:t>进程中访问临界资源的程序段。</a:t>
            </a:r>
            <a:endParaRPr lang="zh-CN" altLang="en-US" dirty="0">
              <a:latin typeface="宋体" pitchFamily="2" charset="-122"/>
            </a:endParaRPr>
          </a:p>
        </p:txBody>
      </p:sp>
      <p:pic>
        <p:nvPicPr>
          <p:cNvPr id="3645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654893" y="3284538"/>
            <a:ext cx="6481763" cy="297973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364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临界资源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/>
              <a:t>Critical Resource]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一次只允许一个进程独占访问（使用）的资源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例：例子中的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共享变量 </a:t>
            </a:r>
            <a:r>
              <a:rPr lang="en-US" altLang="zh-CN" sz="2400" dirty="0" err="1">
                <a:solidFill>
                  <a:srgbClr val="FF0000"/>
                </a:solidFill>
                <a:latin typeface="宋体" pitchFamily="2" charset="-122"/>
              </a:rPr>
              <a:t>i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[</a:t>
            </a:r>
            <a:r>
              <a:rPr lang="en-US" altLang="zh-CN" dirty="0">
                <a:solidFill>
                  <a:srgbClr val="FF0000"/>
                </a:solidFill>
              </a:rPr>
              <a:t>C</a:t>
            </a:r>
            <a:r>
              <a:rPr lang="en-US" altLang="zh-CN" dirty="0"/>
              <a:t>ritical </a:t>
            </a:r>
            <a:r>
              <a:rPr lang="en-US" altLang="zh-CN" dirty="0">
                <a:solidFill>
                  <a:srgbClr val="FF0000"/>
                </a:solidFill>
              </a:rPr>
              <a:t>S</a:t>
            </a:r>
            <a:r>
              <a:rPr lang="en-US" altLang="zh-CN" dirty="0"/>
              <a:t>ection]</a:t>
            </a:r>
            <a:endParaRPr lang="zh-CN" altLang="en-US" dirty="0">
              <a:latin typeface="宋体" pitchFamily="2" charset="-122"/>
            </a:endParaRPr>
          </a:p>
          <a:p>
            <a:pPr lvl="1">
              <a:lnSpc>
                <a:spcPct val="120000"/>
              </a:lnSpc>
            </a:pPr>
            <a:r>
              <a:rPr lang="zh-CN" altLang="en-US" sz="2400" dirty="0">
                <a:latin typeface="宋体" pitchFamily="2" charset="-122"/>
              </a:rPr>
              <a:t>进程中访问临界资源的程序段。</a:t>
            </a:r>
            <a:endParaRPr lang="zh-CN" altLang="en-US" dirty="0">
              <a:latin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3357088"/>
            <a:ext cx="8857556" cy="30242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917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临界资源和临界区</a:t>
            </a:r>
          </a:p>
        </p:txBody>
      </p:sp>
      <p:sp>
        <p:nvSpPr>
          <p:cNvPr id="6041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临界区和临界资源的共享特点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临界资源的访问具有排他性；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并发进程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不能同时进入“临界区”；</a:t>
            </a:r>
            <a:r>
              <a:rPr lang="zh-CN" altLang="en-US" dirty="0">
                <a:latin typeface="宋体" pitchFamily="2" charset="-122"/>
              </a:rPr>
              <a:t> </a:t>
            </a:r>
          </a:p>
        </p:txBody>
      </p:sp>
      <p:pic>
        <p:nvPicPr>
          <p:cNvPr id="60416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2428868"/>
            <a:ext cx="7632700" cy="35083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访问临界区的方法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访问临界区的方法</a:t>
            </a:r>
          </a:p>
          <a:p>
            <a:pPr lvl="1"/>
            <a:r>
              <a:rPr lang="zh-CN" altLang="en-US" dirty="0"/>
              <a:t>硬件方法</a:t>
            </a:r>
            <a:endParaRPr lang="en-US" altLang="zh-CN" dirty="0"/>
          </a:p>
          <a:p>
            <a:pPr lvl="2"/>
            <a:r>
              <a:rPr lang="zh-CN" altLang="en-US" dirty="0"/>
              <a:t>中断屏蔽</a:t>
            </a:r>
            <a:endParaRPr lang="en-US" altLang="zh-CN" dirty="0"/>
          </a:p>
          <a:p>
            <a:pPr lvl="2"/>
            <a:r>
              <a:rPr lang="zh-CN" altLang="en-US" dirty="0"/>
              <a:t>测试并设置</a:t>
            </a:r>
            <a:endParaRPr lang="en-US" altLang="zh-CN" dirty="0"/>
          </a:p>
          <a:p>
            <a:pPr lvl="2"/>
            <a:r>
              <a:rPr lang="zh-CN" altLang="en-US" dirty="0"/>
              <a:t>交换指令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软件方法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锁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信号量</a:t>
            </a:r>
          </a:p>
        </p:txBody>
      </p:sp>
      <p:pic>
        <p:nvPicPr>
          <p:cNvPr id="4003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671888" y="3038475"/>
            <a:ext cx="6335712" cy="29114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硬件方法</a:t>
            </a:r>
          </a:p>
        </p:txBody>
      </p:sp>
      <p:sp>
        <p:nvSpPr>
          <p:cNvPr id="3993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中断屏蔽方法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进入临界区前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执行“关中断”指令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离开临界区后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执行“开中断”指令</a:t>
            </a:r>
          </a:p>
          <a:p>
            <a:r>
              <a:rPr lang="zh-CN" altLang="en-US" dirty="0">
                <a:latin typeface="宋体" pitchFamily="2" charset="-122"/>
              </a:rPr>
              <a:t>测试并设置指令</a:t>
            </a:r>
            <a:r>
              <a:rPr lang="en-US" altLang="zh-CN" dirty="0">
                <a:latin typeface="宋体" pitchFamily="2" charset="-122"/>
              </a:rPr>
              <a:t>(</a:t>
            </a:r>
            <a:r>
              <a:rPr lang="en-US" altLang="zh-CN" dirty="0">
                <a:solidFill>
                  <a:schemeClr val="hlink"/>
                </a:solidFill>
                <a:latin typeface="宋体" pitchFamily="2" charset="-122"/>
              </a:rPr>
              <a:t>T</a:t>
            </a:r>
            <a:r>
              <a:rPr lang="en-US" altLang="zh-CN" dirty="0">
                <a:latin typeface="宋体" pitchFamily="2" charset="-122"/>
              </a:rPr>
              <a:t>est and </a:t>
            </a:r>
            <a:r>
              <a:rPr lang="en-US" altLang="zh-CN" dirty="0">
                <a:solidFill>
                  <a:schemeClr val="hlink"/>
                </a:solidFill>
                <a:latin typeface="宋体" pitchFamily="2" charset="-122"/>
              </a:rPr>
              <a:t>S</a:t>
            </a:r>
            <a:r>
              <a:rPr lang="en-US" altLang="zh-CN" dirty="0">
                <a:latin typeface="宋体" pitchFamily="2" charset="-122"/>
              </a:rPr>
              <a:t>et) 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en-US" altLang="zh-CN" dirty="0">
                <a:latin typeface="宋体" pitchFamily="2" charset="-122"/>
              </a:rPr>
              <a:t>TS(</a:t>
            </a:r>
            <a:r>
              <a:rPr lang="en-US" altLang="zh-CN" dirty="0" err="1">
                <a:latin typeface="宋体" pitchFamily="2" charset="-122"/>
              </a:rPr>
              <a:t>boolean</a:t>
            </a:r>
            <a:r>
              <a:rPr lang="en-US" altLang="zh-CN" dirty="0">
                <a:latin typeface="宋体" pitchFamily="2" charset="-122"/>
              </a:rPr>
              <a:t> *lock) </a:t>
            </a:r>
          </a:p>
          <a:p>
            <a:r>
              <a:rPr lang="zh-CN" altLang="en-US" dirty="0">
                <a:latin typeface="宋体" pitchFamily="2" charset="-122"/>
              </a:rPr>
              <a:t>交换指令 </a:t>
            </a:r>
          </a:p>
          <a:p>
            <a:pPr lvl="1"/>
            <a:r>
              <a:rPr lang="en-US" altLang="zh-CN" dirty="0">
                <a:latin typeface="宋体" pitchFamily="2" charset="-122"/>
              </a:rPr>
              <a:t>SWAP(</a:t>
            </a:r>
            <a:r>
              <a:rPr lang="en-US" altLang="zh-CN" dirty="0" err="1">
                <a:latin typeface="宋体" pitchFamily="2" charset="-122"/>
              </a:rPr>
              <a:t>int</a:t>
            </a:r>
            <a:r>
              <a:rPr lang="en-US" altLang="zh-CN" dirty="0">
                <a:latin typeface="宋体" pitchFamily="2" charset="-122"/>
              </a:rPr>
              <a:t> *a, </a:t>
            </a:r>
            <a:r>
              <a:rPr lang="en-US" altLang="zh-CN" dirty="0" err="1">
                <a:latin typeface="宋体" pitchFamily="2" charset="-122"/>
              </a:rPr>
              <a:t>int</a:t>
            </a:r>
            <a:r>
              <a:rPr lang="en-US" altLang="zh-CN" dirty="0">
                <a:latin typeface="宋体" pitchFamily="2" charset="-122"/>
              </a:rPr>
              <a:t> *b)</a:t>
            </a:r>
            <a:endParaRPr lang="zh-CN" altLang="en-US" dirty="0">
              <a:latin typeface="宋体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锁机制</a:t>
            </a:r>
            <a:endParaRPr lang="en-US" altLang="zh-CN" dirty="0"/>
          </a:p>
        </p:txBody>
      </p:sp>
      <p:sp>
        <p:nvSpPr>
          <p:cNvPr id="398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基本原理</a:t>
            </a:r>
            <a:endParaRPr lang="en-US" altLang="zh-CN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设置一个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标志</a:t>
            </a:r>
            <a:r>
              <a:rPr lang="zh-CN" altLang="en-US" dirty="0">
                <a:latin typeface="Arial"/>
              </a:rPr>
              <a:t>”</a:t>
            </a:r>
            <a:r>
              <a:rPr lang="en-US" altLang="zh-CN" dirty="0">
                <a:latin typeface="Arial"/>
              </a:rPr>
              <a:t>S</a:t>
            </a:r>
            <a:r>
              <a:rPr lang="zh-CN" altLang="en-US" dirty="0">
                <a:latin typeface="Arial"/>
              </a:rPr>
              <a:t>：</a:t>
            </a:r>
            <a:endParaRPr lang="zh-CN" altLang="en-US" dirty="0">
              <a:latin typeface="宋体" pitchFamily="2" charset="-122"/>
            </a:endParaRPr>
          </a:p>
          <a:p>
            <a:pPr lvl="2"/>
            <a:r>
              <a:rPr lang="zh-CN" altLang="en-US" dirty="0">
                <a:latin typeface="宋体" pitchFamily="2" charset="-122"/>
              </a:rPr>
              <a:t>表明临界资源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还是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？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en-US" altLang="zh-CN" dirty="0">
                <a:latin typeface="宋体" pitchFamily="2" charset="-122"/>
              </a:rPr>
              <a:t>:</a:t>
            </a:r>
            <a:r>
              <a:rPr lang="en-US" altLang="zh-CN" b="1" dirty="0">
                <a:solidFill>
                  <a:srgbClr val="0000FF"/>
                </a:solidFill>
                <a:latin typeface="宋体" pitchFamily="2" charset="-122"/>
              </a:rPr>
              <a:t>0</a:t>
            </a:r>
            <a:endParaRPr lang="zh-CN" altLang="en-US" b="1" dirty="0">
              <a:solidFill>
                <a:srgbClr val="0000FF"/>
              </a:solidFill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在进入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临界区</a:t>
            </a:r>
            <a:r>
              <a:rPr lang="zh-CN" altLang="en-US" dirty="0">
                <a:latin typeface="宋体" pitchFamily="2" charset="-122"/>
              </a:rPr>
              <a:t>之前检查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标志</a:t>
            </a:r>
            <a:r>
              <a:rPr lang="zh-CN" altLang="en-US" dirty="0">
                <a:latin typeface="宋体" pitchFamily="2" charset="-122"/>
              </a:rPr>
              <a:t>是否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？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若为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状态：进程在临界区之外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等待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若为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状态：</a:t>
            </a:r>
          </a:p>
          <a:p>
            <a:pPr lvl="3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进入</a:t>
            </a: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并将标志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修改为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不可用</a:t>
            </a:r>
            <a:r>
              <a:rPr lang="zh-CN" altLang="en-US" dirty="0">
                <a:latin typeface="Arial"/>
              </a:rPr>
              <a:t>”</a:t>
            </a:r>
            <a:endParaRPr lang="en-US" altLang="zh-CN" dirty="0">
              <a:latin typeface="Arial"/>
            </a:endParaRPr>
          </a:p>
          <a:p>
            <a:pPr lvl="3"/>
            <a:r>
              <a:rPr lang="zh-CN" altLang="en-US" dirty="0">
                <a:latin typeface="Arial"/>
              </a:rPr>
              <a:t>在临界区内访问临界资源</a:t>
            </a:r>
            <a:r>
              <a:rPr lang="en-US" altLang="zh-CN" dirty="0">
                <a:latin typeface="Arial"/>
              </a:rPr>
              <a:t>……</a:t>
            </a:r>
            <a:endParaRPr lang="zh-CN" altLang="en-US" dirty="0">
              <a:latin typeface="宋体" pitchFamily="2" charset="-122"/>
            </a:endParaRPr>
          </a:p>
          <a:p>
            <a:pPr lvl="3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退出</a:t>
            </a:r>
            <a:r>
              <a:rPr lang="zh-CN" altLang="en-US" dirty="0">
                <a:latin typeface="宋体" pitchFamily="2" charset="-122"/>
              </a:rPr>
              <a:t>临界区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并将标志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修改</a:t>
            </a:r>
            <a:r>
              <a:rPr lang="zh-CN" altLang="en-US" dirty="0">
                <a:latin typeface="宋体" pitchFamily="2" charset="-122"/>
              </a:rPr>
              <a:t>为</a:t>
            </a:r>
            <a:r>
              <a:rPr lang="zh-CN" altLang="en-US" dirty="0">
                <a:latin typeface="Arial"/>
              </a:rPr>
              <a:t>“</a:t>
            </a:r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可用</a:t>
            </a:r>
            <a:r>
              <a:rPr lang="zh-CN" altLang="en-US" dirty="0">
                <a:latin typeface="Arial"/>
              </a:rPr>
              <a:t>”</a:t>
            </a:r>
            <a:r>
              <a:rPr lang="zh-CN" altLang="en-US" dirty="0">
                <a:latin typeface="宋体" pitchFamily="2" charset="-122"/>
              </a:rPr>
              <a:t>状态</a:t>
            </a:r>
            <a:endParaRPr lang="en-US" altLang="zh-CN" dirty="0">
              <a:latin typeface="宋体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287784" y="3861048"/>
            <a:ext cx="17235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上锁操作：</a:t>
            </a:r>
          </a:p>
        </p:txBody>
      </p:sp>
      <p:sp>
        <p:nvSpPr>
          <p:cNvPr id="5" name="矩形 4"/>
          <p:cNvSpPr/>
          <p:nvPr/>
        </p:nvSpPr>
        <p:spPr>
          <a:xfrm>
            <a:off x="287784" y="4911551"/>
            <a:ext cx="17315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开锁操作：</a:t>
            </a:r>
          </a:p>
        </p:txBody>
      </p:sp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896296" y="1018919"/>
            <a:ext cx="1224136" cy="753897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8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5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上锁操作</a:t>
            </a:r>
          </a:p>
        </p:txBody>
      </p:sp>
      <p:sp>
        <p:nvSpPr>
          <p:cNvPr id="4085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1</a:t>
            </a:r>
            <a:r>
              <a:rPr lang="zh-CN" altLang="en-US" sz="2400" dirty="0"/>
              <a:t>步：检测锁</a:t>
            </a:r>
            <a:r>
              <a:rPr lang="en-US" altLang="zh-CN" sz="2400" dirty="0"/>
              <a:t>S</a:t>
            </a:r>
            <a:r>
              <a:rPr lang="zh-CN" altLang="en-US" sz="2400" dirty="0"/>
              <a:t>的状态（</a:t>
            </a:r>
            <a:r>
              <a:rPr lang="en-US" altLang="zh-CN" sz="2400" dirty="0"/>
              <a:t>0</a:t>
            </a:r>
            <a:r>
              <a:rPr lang="zh-CN" altLang="en-US" sz="2400" dirty="0"/>
              <a:t>或</a:t>
            </a:r>
            <a:r>
              <a:rPr lang="en-US" altLang="zh-CN" sz="2400" dirty="0"/>
              <a:t>1?</a:t>
            </a:r>
            <a:r>
              <a:rPr lang="zh-CN" altLang="en-US" sz="2400" dirty="0"/>
              <a:t>）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2</a:t>
            </a:r>
            <a:r>
              <a:rPr lang="zh-CN" altLang="en-US" sz="2400" dirty="0"/>
              <a:t>步：如果</a:t>
            </a:r>
            <a:r>
              <a:rPr lang="en-US" altLang="zh-CN" sz="2400" dirty="0"/>
              <a:t>S=0</a:t>
            </a:r>
            <a:r>
              <a:rPr lang="zh-CN" altLang="en-US" sz="2400" dirty="0"/>
              <a:t>，则返回第</a:t>
            </a:r>
            <a:r>
              <a:rPr lang="en-US" altLang="zh-CN" sz="2400" dirty="0"/>
              <a:t>1</a:t>
            </a:r>
            <a:r>
              <a:rPr lang="zh-CN" altLang="en-US" sz="2400" dirty="0"/>
              <a:t>步</a:t>
            </a:r>
          </a:p>
          <a:p>
            <a:pPr lvl="1"/>
            <a:r>
              <a:rPr lang="zh-CN" altLang="en-US" sz="2400" dirty="0"/>
              <a:t>第</a:t>
            </a:r>
            <a:r>
              <a:rPr lang="en-US" altLang="zh-CN" sz="2400" dirty="0"/>
              <a:t>3</a:t>
            </a:r>
            <a:r>
              <a:rPr lang="zh-CN" altLang="en-US" sz="2400" dirty="0"/>
              <a:t>步：如果</a:t>
            </a:r>
            <a:r>
              <a:rPr lang="en-US" altLang="zh-CN" sz="2400" dirty="0"/>
              <a:t>S=1</a:t>
            </a:r>
            <a:r>
              <a:rPr lang="zh-CN" altLang="en-US" sz="2400" dirty="0"/>
              <a:t>，则置其为</a:t>
            </a:r>
            <a:r>
              <a:rPr lang="en-US" altLang="zh-CN" sz="2400" dirty="0"/>
              <a:t>0</a:t>
            </a:r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pPr lvl="2"/>
            <a:endParaRPr lang="en-US" altLang="zh-CN" sz="2400" dirty="0"/>
          </a:p>
          <a:p>
            <a:r>
              <a:rPr lang="zh-CN" altLang="en-US" sz="2400" dirty="0"/>
              <a:t>上锁原语。</a:t>
            </a:r>
          </a:p>
        </p:txBody>
      </p:sp>
      <p:sp>
        <p:nvSpPr>
          <p:cNvPr id="408580" name="Rectangle 4"/>
          <p:cNvSpPr>
            <a:spLocks noChangeArrowheads="1"/>
          </p:cNvSpPr>
          <p:nvPr/>
        </p:nvSpPr>
        <p:spPr bwMode="auto">
          <a:xfrm>
            <a:off x="2881313" y="2565400"/>
            <a:ext cx="4895850" cy="3168650"/>
          </a:xfrm>
          <a:prstGeom prst="rect">
            <a:avLst/>
          </a:prstGeom>
          <a:solidFill>
            <a:srgbClr val="969696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LOCK( S )   //</a:t>
            </a:r>
            <a:r>
              <a:rPr lang="zh-CN" altLang="en-US" sz="2400" dirty="0"/>
              <a:t>上锁操作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test:</a:t>
            </a:r>
            <a:r>
              <a:rPr lang="zh-CN" altLang="en-US" sz="2400" dirty="0"/>
              <a:t>  </a:t>
            </a:r>
            <a:r>
              <a:rPr lang="en-US" altLang="zh-CN" sz="2400" dirty="0"/>
              <a:t>if (S = = 0 )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dirty="0"/>
              <a:t>             </a:t>
            </a:r>
            <a:r>
              <a:rPr lang="en-US" altLang="zh-CN" sz="2400" dirty="0" err="1">
                <a:solidFill>
                  <a:srgbClr val="FF0000"/>
                </a:solidFill>
              </a:rPr>
              <a:t>goto</a:t>
            </a:r>
            <a:r>
              <a:rPr lang="en-US" altLang="zh-CN" sz="2400" dirty="0"/>
              <a:t> test ;  // </a:t>
            </a:r>
            <a:r>
              <a:rPr lang="zh-CN" altLang="en-US" sz="2400" dirty="0"/>
              <a:t>测试锁标志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        else   </a:t>
            </a:r>
            <a:r>
              <a:rPr lang="en-US" altLang="zh-CN" sz="2400" dirty="0">
                <a:solidFill>
                  <a:srgbClr val="FF0000"/>
                </a:solidFill>
              </a:rPr>
              <a:t>// S = = 1</a:t>
            </a:r>
            <a:r>
              <a:rPr lang="en-US" altLang="zh-CN" sz="2400" dirty="0"/>
              <a:t> </a:t>
            </a:r>
            <a:endParaRPr lang="zh-CN" altLang="en-US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              S = 0 ;     //</a:t>
            </a:r>
            <a:r>
              <a:rPr lang="zh-CN" altLang="en-US" sz="2400" dirty="0"/>
              <a:t>上锁</a:t>
            </a:r>
            <a:endParaRPr lang="en-US" altLang="zh-CN" sz="2400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dirty="0"/>
              <a:t>}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85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0857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858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3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647238" cy="579438"/>
          </a:xfrm>
        </p:spPr>
        <p:txBody>
          <a:bodyPr/>
          <a:lstStyle/>
          <a:p>
            <a:r>
              <a:rPr lang="zh-CN" altLang="en-US"/>
              <a:t>具有</a:t>
            </a:r>
            <a:r>
              <a:rPr lang="zh-CN" altLang="en-US">
                <a:solidFill>
                  <a:srgbClr val="FF0000"/>
                </a:solidFill>
              </a:rPr>
              <a:t>新建</a:t>
            </a:r>
            <a:r>
              <a:rPr lang="en-US" altLang="zh-CN"/>
              <a:t>(new)</a:t>
            </a:r>
            <a:r>
              <a:rPr lang="zh-CN" altLang="en-US"/>
              <a:t>和</a:t>
            </a:r>
            <a:r>
              <a:rPr lang="zh-CN" altLang="en-US">
                <a:solidFill>
                  <a:srgbClr val="FF0000"/>
                </a:solidFill>
              </a:rPr>
              <a:t>终止</a:t>
            </a:r>
            <a:r>
              <a:rPr lang="en-US" altLang="zh-CN">
                <a:solidFill>
                  <a:schemeClr val="tx1"/>
                </a:solidFill>
              </a:rPr>
              <a:t>(terminate)</a:t>
            </a:r>
            <a:r>
              <a:rPr lang="zh-CN" altLang="en-US"/>
              <a:t>状态的进程状态</a:t>
            </a:r>
          </a:p>
        </p:txBody>
      </p:sp>
      <p:sp>
        <p:nvSpPr>
          <p:cNvPr id="528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28389" name="Oval 5"/>
          <p:cNvSpPr>
            <a:spLocks noChangeArrowheads="1"/>
          </p:cNvSpPr>
          <p:nvPr/>
        </p:nvSpPr>
        <p:spPr bwMode="auto">
          <a:xfrm>
            <a:off x="5445125" y="3025775"/>
            <a:ext cx="1881203" cy="679450"/>
          </a:xfrm>
          <a:prstGeom prst="ellipse">
            <a:avLst/>
          </a:prstGeom>
          <a:solidFill>
            <a:schemeClr val="tx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chemeClr val="bg1"/>
                </a:solidFill>
                <a:latin typeface="Times New Roman" pitchFamily="18" charset="0"/>
              </a:rPr>
              <a:t>运行状态</a:t>
            </a:r>
            <a:endParaRPr kumimoji="1" lang="en-US" altLang="en-US" sz="2400" b="1" dirty="0">
              <a:solidFill>
                <a:schemeClr val="bg1"/>
              </a:solidFill>
              <a:latin typeface="Times New Roman" pitchFamily="18" charset="0"/>
            </a:endParaRPr>
          </a:p>
        </p:txBody>
      </p:sp>
      <p:sp>
        <p:nvSpPr>
          <p:cNvPr id="528390" name="Oval 6"/>
          <p:cNvSpPr>
            <a:spLocks noChangeArrowheads="1"/>
          </p:cNvSpPr>
          <p:nvPr/>
        </p:nvSpPr>
        <p:spPr bwMode="auto">
          <a:xfrm>
            <a:off x="2397106" y="3036888"/>
            <a:ext cx="1884382" cy="679450"/>
          </a:xfrm>
          <a:prstGeom prst="ellipse">
            <a:avLst/>
          </a:prstGeom>
          <a:solidFill>
            <a:srgbClr val="B2B2B2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就绪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1" name="Oval 7"/>
          <p:cNvSpPr>
            <a:spLocks noChangeArrowheads="1"/>
          </p:cNvSpPr>
          <p:nvPr/>
        </p:nvSpPr>
        <p:spPr bwMode="auto">
          <a:xfrm>
            <a:off x="3754428" y="4349750"/>
            <a:ext cx="1888302" cy="679450"/>
          </a:xfrm>
          <a:prstGeom prst="ellipse">
            <a:avLst/>
          </a:prstGeom>
          <a:solidFill>
            <a:srgbClr val="996633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阻塞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6" name="Arc 12"/>
          <p:cNvSpPr>
            <a:spLocks/>
          </p:cNvSpPr>
          <p:nvPr/>
        </p:nvSpPr>
        <p:spPr bwMode="auto">
          <a:xfrm rot="-11900735">
            <a:off x="3306763" y="3443288"/>
            <a:ext cx="962025" cy="1130300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546"/>
              <a:gd name="T1" fmla="*/ 0 h 18778"/>
              <a:gd name="T2" fmla="*/ 21546 w 21546"/>
              <a:gd name="T3" fmla="*/ 17251 h 18778"/>
              <a:gd name="T4" fmla="*/ 0 w 21546"/>
              <a:gd name="T5" fmla="*/ 18778 h 187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546" h="18778" fill="none" extrusionOk="0">
                <a:moveTo>
                  <a:pt x="10674" y="-1"/>
                </a:moveTo>
                <a:cubicBezTo>
                  <a:pt x="16955" y="3570"/>
                  <a:pt x="21035" y="10044"/>
                  <a:pt x="21545" y="17251"/>
                </a:cubicBezTo>
              </a:path>
              <a:path w="21546" h="18778" stroke="0" extrusionOk="0">
                <a:moveTo>
                  <a:pt x="10674" y="-1"/>
                </a:moveTo>
                <a:cubicBezTo>
                  <a:pt x="16955" y="3570"/>
                  <a:pt x="21035" y="10044"/>
                  <a:pt x="21545" y="1725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7" name="Arc 13"/>
          <p:cNvSpPr>
            <a:spLocks/>
          </p:cNvSpPr>
          <p:nvPr/>
        </p:nvSpPr>
        <p:spPr bwMode="auto">
          <a:xfrm rot="-17404435">
            <a:off x="5430838" y="3298825"/>
            <a:ext cx="900112" cy="1220788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600"/>
              <a:gd name="T1" fmla="*/ 0 h 18912"/>
              <a:gd name="T2" fmla="*/ 21600 w 21600"/>
              <a:gd name="T3" fmla="*/ 18912 h 18912"/>
              <a:gd name="T4" fmla="*/ 0 w 21600"/>
              <a:gd name="T5" fmla="*/ 18778 h 18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912" fill="none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</a:path>
              <a:path w="21600" h="18912" stroke="0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8" name="Arc 14"/>
          <p:cNvSpPr>
            <a:spLocks/>
          </p:cNvSpPr>
          <p:nvPr/>
        </p:nvSpPr>
        <p:spPr bwMode="auto">
          <a:xfrm rot="-25530824">
            <a:off x="3698875" y="2389188"/>
            <a:ext cx="1668463" cy="2058987"/>
          </a:xfrm>
          <a:custGeom>
            <a:avLst/>
            <a:gdLst>
              <a:gd name="G0" fmla="+- 0 0 0"/>
              <a:gd name="G1" fmla="+- 18778 0 0"/>
              <a:gd name="G2" fmla="+- 21600 0 0"/>
              <a:gd name="T0" fmla="*/ 10674 w 21600"/>
              <a:gd name="T1" fmla="*/ 0 h 18912"/>
              <a:gd name="T2" fmla="*/ 21600 w 21600"/>
              <a:gd name="T3" fmla="*/ 18912 h 18912"/>
              <a:gd name="T4" fmla="*/ 0 w 21600"/>
              <a:gd name="T5" fmla="*/ 18778 h 18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8912" fill="none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</a:path>
              <a:path w="21600" h="18912" stroke="0" extrusionOk="0">
                <a:moveTo>
                  <a:pt x="10674" y="-1"/>
                </a:moveTo>
                <a:cubicBezTo>
                  <a:pt x="17428" y="3838"/>
                  <a:pt x="21600" y="11009"/>
                  <a:pt x="21600" y="18778"/>
                </a:cubicBezTo>
                <a:cubicBezTo>
                  <a:pt x="21600" y="18822"/>
                  <a:pt x="21599" y="18867"/>
                  <a:pt x="21599" y="18911"/>
                </a:cubicBezTo>
                <a:lnTo>
                  <a:pt x="0" y="187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9" name="Arc 15"/>
          <p:cNvSpPr>
            <a:spLocks/>
          </p:cNvSpPr>
          <p:nvPr/>
        </p:nvSpPr>
        <p:spPr bwMode="auto">
          <a:xfrm rot="-14782174">
            <a:off x="4069556" y="2301082"/>
            <a:ext cx="1679575" cy="2100262"/>
          </a:xfrm>
          <a:custGeom>
            <a:avLst/>
            <a:gdLst>
              <a:gd name="G0" fmla="+- 0 0 0"/>
              <a:gd name="G1" fmla="+- 19187 0 0"/>
              <a:gd name="G2" fmla="+- 21600 0 0"/>
              <a:gd name="T0" fmla="*/ 9921 w 21600"/>
              <a:gd name="T1" fmla="*/ 0 h 19286"/>
              <a:gd name="T2" fmla="*/ 21600 w 21600"/>
              <a:gd name="T3" fmla="*/ 19286 h 19286"/>
              <a:gd name="T4" fmla="*/ 0 w 21600"/>
              <a:gd name="T5" fmla="*/ 19187 h 192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19286" fill="none" extrusionOk="0">
                <a:moveTo>
                  <a:pt x="9920" y="0"/>
                </a:moveTo>
                <a:cubicBezTo>
                  <a:pt x="17094" y="3709"/>
                  <a:pt x="21600" y="11110"/>
                  <a:pt x="21600" y="19187"/>
                </a:cubicBezTo>
                <a:cubicBezTo>
                  <a:pt x="21600" y="19219"/>
                  <a:pt x="21599" y="19252"/>
                  <a:pt x="21599" y="19285"/>
                </a:cubicBezTo>
              </a:path>
              <a:path w="21600" h="19286" stroke="0" extrusionOk="0">
                <a:moveTo>
                  <a:pt x="9920" y="0"/>
                </a:moveTo>
                <a:cubicBezTo>
                  <a:pt x="17094" y="3709"/>
                  <a:pt x="21600" y="11110"/>
                  <a:pt x="21600" y="19187"/>
                </a:cubicBezTo>
                <a:cubicBezTo>
                  <a:pt x="21600" y="19219"/>
                  <a:pt x="21599" y="19252"/>
                  <a:pt x="21599" y="19285"/>
                </a:cubicBezTo>
                <a:lnTo>
                  <a:pt x="0" y="19187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392" name="Oval 8"/>
          <p:cNvSpPr>
            <a:spLocks noChangeArrowheads="1"/>
          </p:cNvSpPr>
          <p:nvPr/>
        </p:nvSpPr>
        <p:spPr bwMode="auto">
          <a:xfrm>
            <a:off x="896908" y="1998663"/>
            <a:ext cx="1935163" cy="679450"/>
          </a:xfrm>
          <a:prstGeom prst="ellipse">
            <a:avLst/>
          </a:prstGeom>
          <a:solidFill>
            <a:srgbClr val="55AF84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b="1" dirty="0">
                <a:solidFill>
                  <a:srgbClr val="000000"/>
                </a:solidFill>
                <a:latin typeface="Times New Roman" pitchFamily="18" charset="0"/>
              </a:rPr>
              <a:t>新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建状态</a:t>
            </a:r>
          </a:p>
        </p:txBody>
      </p:sp>
      <p:sp>
        <p:nvSpPr>
          <p:cNvPr id="528394" name="Arc 10"/>
          <p:cNvSpPr>
            <a:spLocks/>
          </p:cNvSpPr>
          <p:nvPr/>
        </p:nvSpPr>
        <p:spPr bwMode="auto">
          <a:xfrm>
            <a:off x="2794001" y="2314575"/>
            <a:ext cx="565150" cy="723900"/>
          </a:xfrm>
          <a:custGeom>
            <a:avLst/>
            <a:gdLst>
              <a:gd name="G0" fmla="+- 484 0 0"/>
              <a:gd name="G1" fmla="+- 21600 0 0"/>
              <a:gd name="G2" fmla="+- 21600 0 0"/>
              <a:gd name="T0" fmla="*/ 0 w 22084"/>
              <a:gd name="T1" fmla="*/ 5 h 21600"/>
              <a:gd name="T2" fmla="*/ 22084 w 22084"/>
              <a:gd name="T3" fmla="*/ 21600 h 21600"/>
              <a:gd name="T4" fmla="*/ 484 w 22084"/>
              <a:gd name="T5" fmla="*/ 216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2084" h="21600" fill="none" extrusionOk="0">
                <a:moveTo>
                  <a:pt x="0" y="5"/>
                </a:moveTo>
                <a:cubicBezTo>
                  <a:pt x="161" y="1"/>
                  <a:pt x="322" y="-1"/>
                  <a:pt x="484" y="0"/>
                </a:cubicBezTo>
                <a:cubicBezTo>
                  <a:pt x="12413" y="0"/>
                  <a:pt x="22084" y="9670"/>
                  <a:pt x="22084" y="21600"/>
                </a:cubicBezTo>
              </a:path>
              <a:path w="22084" h="21600" stroke="0" extrusionOk="0">
                <a:moveTo>
                  <a:pt x="0" y="5"/>
                </a:moveTo>
                <a:cubicBezTo>
                  <a:pt x="161" y="1"/>
                  <a:pt x="322" y="-1"/>
                  <a:pt x="484" y="0"/>
                </a:cubicBezTo>
                <a:cubicBezTo>
                  <a:pt x="12413" y="0"/>
                  <a:pt x="22084" y="9670"/>
                  <a:pt x="22084" y="21600"/>
                </a:cubicBezTo>
                <a:lnTo>
                  <a:pt x="484" y="21600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400" name="Rectangle 16"/>
          <p:cNvSpPr>
            <a:spLocks noChangeArrowheads="1"/>
          </p:cNvSpPr>
          <p:nvPr/>
        </p:nvSpPr>
        <p:spPr bwMode="auto">
          <a:xfrm>
            <a:off x="3048001" y="2166938"/>
            <a:ext cx="855663" cy="4778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提交</a:t>
            </a:r>
            <a:endParaRPr kumimoji="1" lang="zh-CN" altLang="en-US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401" name="Rectangle 17"/>
          <p:cNvSpPr>
            <a:spLocks noChangeArrowheads="1"/>
          </p:cNvSpPr>
          <p:nvPr/>
        </p:nvSpPr>
        <p:spPr bwMode="auto">
          <a:xfrm>
            <a:off x="4013200" y="2444750"/>
            <a:ext cx="1347788" cy="4778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ctr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进程调度</a:t>
            </a:r>
            <a:endParaRPr kumimoji="1" lang="en-US" altLang="en-US" sz="16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3" name="Oval 9"/>
          <p:cNvSpPr>
            <a:spLocks noChangeArrowheads="1"/>
          </p:cNvSpPr>
          <p:nvPr/>
        </p:nvSpPr>
        <p:spPr bwMode="auto">
          <a:xfrm>
            <a:off x="6977062" y="1989138"/>
            <a:ext cx="1849463" cy="679450"/>
          </a:xfrm>
          <a:prstGeom prst="ellipse">
            <a:avLst/>
          </a:prstGeom>
          <a:solidFill>
            <a:srgbClr val="55AF84"/>
          </a:solidFill>
          <a:ln w="28575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 dirty="0" err="1">
                <a:solidFill>
                  <a:srgbClr val="000000"/>
                </a:solidFill>
                <a:latin typeface="Times New Roman" pitchFamily="18" charset="0"/>
              </a:rPr>
              <a:t>终止</a:t>
            </a: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状态</a:t>
            </a:r>
            <a:endParaRPr kumimoji="1" lang="en-US" altLang="en-US" sz="2400" b="1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395" name="Arc 11"/>
          <p:cNvSpPr>
            <a:spLocks/>
          </p:cNvSpPr>
          <p:nvPr/>
        </p:nvSpPr>
        <p:spPr bwMode="auto">
          <a:xfrm rot="15601044">
            <a:off x="6351588" y="2343151"/>
            <a:ext cx="642938" cy="769938"/>
          </a:xfrm>
          <a:custGeom>
            <a:avLst/>
            <a:gdLst>
              <a:gd name="G0" fmla="+- 0 0 0"/>
              <a:gd name="G1" fmla="+- 21378 0 0"/>
              <a:gd name="G2" fmla="+- 21600 0 0"/>
              <a:gd name="T0" fmla="*/ 3092 w 21600"/>
              <a:gd name="T1" fmla="*/ 0 h 21378"/>
              <a:gd name="T2" fmla="*/ 21600 w 21600"/>
              <a:gd name="T3" fmla="*/ 21378 h 21378"/>
              <a:gd name="T4" fmla="*/ 0 w 21600"/>
              <a:gd name="T5" fmla="*/ 21378 h 2137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21600" h="21378" fill="none" extrusionOk="0">
                <a:moveTo>
                  <a:pt x="3091" y="0"/>
                </a:moveTo>
                <a:cubicBezTo>
                  <a:pt x="13716" y="1537"/>
                  <a:pt x="21600" y="10643"/>
                  <a:pt x="21600" y="21378"/>
                </a:cubicBezTo>
              </a:path>
              <a:path w="21600" h="21378" stroke="0" extrusionOk="0">
                <a:moveTo>
                  <a:pt x="3091" y="0"/>
                </a:moveTo>
                <a:cubicBezTo>
                  <a:pt x="13716" y="1537"/>
                  <a:pt x="21600" y="10643"/>
                  <a:pt x="21600" y="21378"/>
                </a:cubicBezTo>
                <a:lnTo>
                  <a:pt x="0" y="21378"/>
                </a:lnTo>
                <a:close/>
              </a:path>
            </a:pathLst>
          </a:custGeom>
          <a:noFill/>
          <a:ln w="28575">
            <a:solidFill>
              <a:srgbClr val="00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28402" name="Rectangle 18"/>
          <p:cNvSpPr>
            <a:spLocks noChangeArrowheads="1"/>
          </p:cNvSpPr>
          <p:nvPr/>
        </p:nvSpPr>
        <p:spPr bwMode="auto">
          <a:xfrm>
            <a:off x="5976938" y="2173288"/>
            <a:ext cx="857250" cy="476250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退出</a:t>
            </a:r>
            <a:endParaRPr kumimoji="1" lang="en-US" altLang="en-US" b="1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528403" name="Rectangle 19"/>
          <p:cNvSpPr>
            <a:spLocks noChangeArrowheads="1"/>
          </p:cNvSpPr>
          <p:nvPr/>
        </p:nvSpPr>
        <p:spPr bwMode="auto">
          <a:xfrm>
            <a:off x="4138615" y="3571876"/>
            <a:ext cx="1330325" cy="27622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zh-CN" altLang="en-US" b="1" dirty="0">
                <a:solidFill>
                  <a:srgbClr val="000000"/>
                </a:solidFill>
                <a:latin typeface="Times New Roman" pitchFamily="18" charset="0"/>
              </a:rPr>
              <a:t>时间片到</a:t>
            </a:r>
          </a:p>
        </p:txBody>
      </p:sp>
      <p:sp>
        <p:nvSpPr>
          <p:cNvPr id="528404" name="Rectangle 20"/>
          <p:cNvSpPr>
            <a:spLocks noChangeArrowheads="1"/>
          </p:cNvSpPr>
          <p:nvPr/>
        </p:nvSpPr>
        <p:spPr bwMode="auto">
          <a:xfrm>
            <a:off x="6103938" y="4013200"/>
            <a:ext cx="2008187" cy="4778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en-US" b="1">
                <a:solidFill>
                  <a:srgbClr val="000000"/>
                </a:solidFill>
                <a:latin typeface="Times New Roman" pitchFamily="18" charset="0"/>
              </a:rPr>
              <a:t>等待</a:t>
            </a:r>
            <a:r>
              <a:rPr kumimoji="1" lang="en-US" altLang="zh-CN" b="1">
                <a:solidFill>
                  <a:srgbClr val="000000"/>
                </a:solidFill>
                <a:latin typeface="Times New Roman" pitchFamily="18" charset="0"/>
              </a:rPr>
              <a:t>I/O</a:t>
            </a:r>
            <a:r>
              <a:rPr kumimoji="1" lang="en-US" altLang="en-US" b="1">
                <a:solidFill>
                  <a:srgbClr val="000000"/>
                </a:solidFill>
                <a:latin typeface="Times New Roman" pitchFamily="18" charset="0"/>
              </a:rPr>
              <a:t>或事件</a:t>
            </a:r>
          </a:p>
        </p:txBody>
      </p:sp>
      <p:sp>
        <p:nvSpPr>
          <p:cNvPr id="528405" name="Rectangle 21"/>
          <p:cNvSpPr>
            <a:spLocks noChangeArrowheads="1"/>
          </p:cNvSpPr>
          <p:nvPr/>
        </p:nvSpPr>
        <p:spPr bwMode="auto">
          <a:xfrm>
            <a:off x="1666875" y="4030663"/>
            <a:ext cx="2008188" cy="477837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  <p:txBody>
          <a:bodyPr/>
          <a:lstStyle/>
          <a:p>
            <a:pPr algn="just">
              <a:spcBef>
                <a:spcPct val="0"/>
              </a:spcBef>
              <a:buFontTx/>
              <a:buNone/>
            </a:pPr>
            <a:r>
              <a:rPr kumimoji="1" lang="en-US" altLang="zh-CN" b="1">
                <a:solidFill>
                  <a:srgbClr val="000000"/>
                </a:solidFill>
                <a:latin typeface="Times New Roman" pitchFamily="18" charset="0"/>
              </a:rPr>
              <a:t>I/O或事件</a:t>
            </a:r>
            <a:r>
              <a:rPr kumimoji="1" lang="zh-CN" altLang="en-US" b="1">
                <a:solidFill>
                  <a:srgbClr val="000000"/>
                </a:solidFill>
                <a:latin typeface="Times New Roman" pitchFamily="18" charset="0"/>
              </a:rPr>
              <a:t>完成</a:t>
            </a:r>
            <a:endParaRPr kumimoji="1" lang="zh-CN" altLang="en-US" sz="1600" b="1">
              <a:solidFill>
                <a:srgbClr val="000000"/>
              </a:solidFill>
              <a:latin typeface="Times New Roman" pitchFamily="18" charset="0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开锁操作</a:t>
            </a:r>
          </a:p>
        </p:txBody>
      </p:sp>
      <p:sp>
        <p:nvSpPr>
          <p:cNvPr id="407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步骤</a:t>
            </a:r>
            <a:endParaRPr lang="en-US" altLang="zh-CN" dirty="0"/>
          </a:p>
          <a:p>
            <a:pPr lvl="1"/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步：把锁</a:t>
            </a:r>
            <a:r>
              <a:rPr lang="en-US" altLang="zh-CN" dirty="0"/>
              <a:t>S</a:t>
            </a:r>
            <a:r>
              <a:rPr lang="zh-CN" altLang="en-US" dirty="0"/>
              <a:t>的状态置</a:t>
            </a:r>
            <a:r>
              <a:rPr lang="en-US" altLang="zh-CN" dirty="0"/>
              <a:t>1</a:t>
            </a:r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endParaRPr lang="zh-CN" altLang="en-US" dirty="0"/>
          </a:p>
          <a:p>
            <a:pPr lvl="1"/>
            <a:r>
              <a:rPr lang="zh-CN" altLang="en-US" dirty="0"/>
              <a:t>开锁原语</a:t>
            </a:r>
          </a:p>
        </p:txBody>
      </p:sp>
      <p:sp>
        <p:nvSpPr>
          <p:cNvPr id="407556" name="Rectangle 4"/>
          <p:cNvSpPr>
            <a:spLocks noChangeArrowheads="1"/>
          </p:cNvSpPr>
          <p:nvPr/>
        </p:nvSpPr>
        <p:spPr bwMode="auto">
          <a:xfrm>
            <a:off x="2952750" y="1844675"/>
            <a:ext cx="3527425" cy="2305050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UnLock</a:t>
            </a:r>
            <a:r>
              <a:rPr lang="en-US" altLang="zh-CN" sz="2400" b="1" dirty="0"/>
              <a:t>( S )  //</a:t>
            </a:r>
            <a:r>
              <a:rPr lang="zh-CN" altLang="en-US" sz="2400" b="1" dirty="0"/>
              <a:t>开锁操作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S = 1 ;  //</a:t>
            </a:r>
            <a:r>
              <a:rPr lang="zh-CN" altLang="en-US" sz="2400" b="1" dirty="0"/>
              <a:t>开锁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 </a:t>
            </a:r>
            <a:endParaRPr lang="zh-CN" alt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75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075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755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用锁机制访问临界区</a:t>
            </a:r>
          </a:p>
        </p:txBody>
      </p:sp>
      <p:sp>
        <p:nvSpPr>
          <p:cNvPr id="4055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568918"/>
            <a:ext cx="9072563" cy="5574726"/>
          </a:xfrm>
        </p:spPr>
        <p:txBody>
          <a:bodyPr/>
          <a:lstStyle/>
          <a:p>
            <a:r>
              <a:rPr kumimoji="1" lang="zh-CN" altLang="en-US" sz="2400" dirty="0">
                <a:solidFill>
                  <a:srgbClr val="040408"/>
                </a:solidFill>
              </a:rPr>
              <a:t>目标：确保临界区中任何时候最多只有</a:t>
            </a:r>
            <a:r>
              <a:rPr kumimoji="1" lang="en-US" altLang="zh-CN" sz="2400" dirty="0">
                <a:solidFill>
                  <a:srgbClr val="040408"/>
                </a:solidFill>
              </a:rPr>
              <a:t>1</a:t>
            </a:r>
            <a:r>
              <a:rPr kumimoji="1" lang="zh-CN" altLang="en-US" sz="2400" dirty="0">
                <a:solidFill>
                  <a:srgbClr val="040408"/>
                </a:solidFill>
              </a:rPr>
              <a:t>个进程运行于其中。</a:t>
            </a:r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endParaRPr kumimoji="1" lang="en-US" altLang="zh-CN" sz="2400" dirty="0">
              <a:solidFill>
                <a:srgbClr val="040408"/>
              </a:solidFill>
            </a:endParaRPr>
          </a:p>
          <a:p>
            <a:r>
              <a:rPr kumimoji="1" lang="zh-CN" altLang="en-US" sz="2400" dirty="0">
                <a:solidFill>
                  <a:srgbClr val="040408"/>
                </a:solidFill>
              </a:rPr>
              <a:t>步骤：</a:t>
            </a:r>
            <a:endParaRPr lang="zh-CN" altLang="en-US" sz="2400" dirty="0"/>
          </a:p>
          <a:p>
            <a:pPr lvl="1"/>
            <a:r>
              <a:rPr lang="en-US" altLang="zh-CN" sz="2400" dirty="0"/>
              <a:t>1. </a:t>
            </a:r>
            <a:r>
              <a:rPr lang="zh-CN" altLang="en-US" sz="2400" dirty="0"/>
              <a:t>初始化锁的状态</a:t>
            </a:r>
            <a:r>
              <a:rPr lang="en-US" altLang="zh-CN" sz="2400" dirty="0">
                <a:solidFill>
                  <a:srgbClr val="FF0000"/>
                </a:solidFill>
              </a:rPr>
              <a:t>S = 1</a:t>
            </a:r>
            <a:r>
              <a:rPr lang="en-US" altLang="zh-CN" sz="2400" dirty="0"/>
              <a:t> ( </a:t>
            </a:r>
            <a:r>
              <a:rPr lang="zh-CN" altLang="en-US" sz="2400" dirty="0">
                <a:solidFill>
                  <a:srgbClr val="FF0000"/>
                </a:solidFill>
              </a:rPr>
              <a:t>可用</a:t>
            </a:r>
            <a:r>
              <a:rPr lang="en-US" altLang="zh-CN" sz="2400" dirty="0"/>
              <a:t>)</a:t>
            </a:r>
          </a:p>
          <a:p>
            <a:pPr lvl="1"/>
            <a:r>
              <a:rPr lang="en-US" altLang="zh-CN" sz="2400" dirty="0"/>
              <a:t>2.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进入</a:t>
            </a:r>
            <a:r>
              <a:rPr lang="zh-CN" altLang="en-US" sz="2400" dirty="0"/>
              <a:t>临界区之前执行</a:t>
            </a:r>
            <a:r>
              <a:rPr lang="zh-CN" altLang="en-US" sz="2400" dirty="0">
                <a:solidFill>
                  <a:srgbClr val="FF0000"/>
                </a:solidFill>
              </a:rPr>
              <a:t>上锁</a:t>
            </a:r>
            <a:r>
              <a:rPr lang="en-US" altLang="zh-CN" sz="2400" dirty="0">
                <a:solidFill>
                  <a:srgbClr val="FF0000"/>
                </a:solidFill>
              </a:rPr>
              <a:t>Lock(s)</a:t>
            </a:r>
            <a:r>
              <a:rPr lang="zh-CN" altLang="en-US" sz="2400" dirty="0"/>
              <a:t>操作；</a:t>
            </a:r>
          </a:p>
          <a:p>
            <a:pPr lvl="1"/>
            <a:r>
              <a:rPr lang="en-US" altLang="zh-CN" sz="2400" dirty="0"/>
              <a:t>3.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离开</a:t>
            </a:r>
            <a:r>
              <a:rPr lang="zh-CN" altLang="en-US" sz="2400" dirty="0"/>
              <a:t>临界区之后执行</a:t>
            </a:r>
            <a:r>
              <a:rPr lang="zh-CN" altLang="en-US" sz="2400" dirty="0">
                <a:solidFill>
                  <a:srgbClr val="FF0000"/>
                </a:solidFill>
              </a:rPr>
              <a:t>开锁</a:t>
            </a:r>
            <a:r>
              <a:rPr lang="en-US" altLang="zh-CN" sz="2400" dirty="0" err="1">
                <a:solidFill>
                  <a:srgbClr val="FF0000"/>
                </a:solidFill>
              </a:rPr>
              <a:t>unLock</a:t>
            </a:r>
            <a:r>
              <a:rPr lang="en-US" altLang="zh-CN" sz="2400" dirty="0">
                <a:solidFill>
                  <a:srgbClr val="FF0000"/>
                </a:solidFill>
              </a:rPr>
              <a:t>(s)</a:t>
            </a:r>
            <a:r>
              <a:rPr lang="zh-CN" altLang="en-US" sz="2400" dirty="0"/>
              <a:t>操作。</a:t>
            </a:r>
          </a:p>
        </p:txBody>
      </p:sp>
      <p:sp>
        <p:nvSpPr>
          <p:cNvPr id="405508" name="Rectangle 4"/>
          <p:cNvSpPr>
            <a:spLocks noChangeArrowheads="1"/>
          </p:cNvSpPr>
          <p:nvPr/>
        </p:nvSpPr>
        <p:spPr bwMode="auto">
          <a:xfrm>
            <a:off x="1046198" y="1081065"/>
            <a:ext cx="2447925" cy="3335338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05509" name="Group 5"/>
          <p:cNvGrpSpPr>
            <a:grpSpLocks/>
          </p:cNvGrpSpPr>
          <p:nvPr/>
        </p:nvGrpSpPr>
        <p:grpSpPr bwMode="auto">
          <a:xfrm>
            <a:off x="1041435" y="2593953"/>
            <a:ext cx="2439988" cy="790575"/>
            <a:chOff x="836" y="2613"/>
            <a:chExt cx="1537" cy="498"/>
          </a:xfrm>
        </p:grpSpPr>
        <p:sp>
          <p:nvSpPr>
            <p:cNvPr id="405510" name="Rectangle 6"/>
            <p:cNvSpPr>
              <a:spLocks noChangeArrowheads="1"/>
            </p:cNvSpPr>
            <p:nvPr/>
          </p:nvSpPr>
          <p:spPr bwMode="auto">
            <a:xfrm>
              <a:off x="836" y="2613"/>
              <a:ext cx="1537" cy="498"/>
            </a:xfrm>
            <a:prstGeom prst="rect">
              <a:avLst/>
            </a:prstGeom>
            <a:solidFill>
              <a:srgbClr val="CC99FF"/>
            </a:solidFill>
            <a:ln w="9525" algn="ctr">
              <a:solidFill>
                <a:srgbClr val="CC99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5511" name="Text Box 7"/>
            <p:cNvSpPr txBox="1">
              <a:spLocks noChangeArrowheads="1"/>
            </p:cNvSpPr>
            <p:nvPr/>
          </p:nvSpPr>
          <p:spPr bwMode="auto">
            <a:xfrm>
              <a:off x="1239" y="2703"/>
              <a:ext cx="86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临界区</a:t>
              </a:r>
            </a:p>
          </p:txBody>
        </p:sp>
      </p:grpSp>
      <p:sp>
        <p:nvSpPr>
          <p:cNvPr id="405512" name="Rectangle 8"/>
          <p:cNvSpPr>
            <a:spLocks noChangeArrowheads="1"/>
          </p:cNvSpPr>
          <p:nvPr/>
        </p:nvSpPr>
        <p:spPr bwMode="auto">
          <a:xfrm>
            <a:off x="4062448" y="1081065"/>
            <a:ext cx="2447925" cy="3335338"/>
          </a:xfrm>
          <a:prstGeom prst="rect">
            <a:avLst/>
          </a:prstGeom>
          <a:noFill/>
          <a:ln w="28575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grpSp>
        <p:nvGrpSpPr>
          <p:cNvPr id="405513" name="Group 9"/>
          <p:cNvGrpSpPr>
            <a:grpSpLocks/>
          </p:cNvGrpSpPr>
          <p:nvPr/>
        </p:nvGrpSpPr>
        <p:grpSpPr bwMode="auto">
          <a:xfrm>
            <a:off x="4057685" y="2160565"/>
            <a:ext cx="2439988" cy="1008063"/>
            <a:chOff x="2736" y="2340"/>
            <a:chExt cx="1537" cy="635"/>
          </a:xfrm>
        </p:grpSpPr>
        <p:sp>
          <p:nvSpPr>
            <p:cNvPr id="405514" name="Rectangle 10"/>
            <p:cNvSpPr>
              <a:spLocks noChangeArrowheads="1"/>
            </p:cNvSpPr>
            <p:nvPr/>
          </p:nvSpPr>
          <p:spPr bwMode="auto">
            <a:xfrm>
              <a:off x="2736" y="2340"/>
              <a:ext cx="1537" cy="635"/>
            </a:xfrm>
            <a:prstGeom prst="rect">
              <a:avLst/>
            </a:prstGeom>
            <a:solidFill>
              <a:srgbClr val="CC99FF"/>
            </a:solidFill>
            <a:ln w="9525" algn="ctr">
              <a:solidFill>
                <a:srgbClr val="CC99FF"/>
              </a:solidFill>
              <a:miter lim="800000"/>
              <a:headEnd/>
              <a:tailEnd/>
            </a:ln>
            <a:effectLst/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405515" name="Text Box 11"/>
            <p:cNvSpPr txBox="1">
              <a:spLocks noChangeArrowheads="1"/>
            </p:cNvSpPr>
            <p:nvPr/>
          </p:nvSpPr>
          <p:spPr bwMode="auto">
            <a:xfrm>
              <a:off x="3115" y="2471"/>
              <a:ext cx="862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临界区</a:t>
              </a:r>
            </a:p>
          </p:txBody>
        </p:sp>
      </p:grpSp>
      <p:sp>
        <p:nvSpPr>
          <p:cNvPr id="405516" name="Text Box 12"/>
          <p:cNvSpPr txBox="1">
            <a:spLocks noChangeArrowheads="1"/>
          </p:cNvSpPr>
          <p:nvPr/>
        </p:nvSpPr>
        <p:spPr bwMode="auto">
          <a:xfrm>
            <a:off x="1111222" y="1000108"/>
            <a:ext cx="11525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Times New Roman" pitchFamily="18" charset="0"/>
              </a:rPr>
              <a:t>进程</a:t>
            </a:r>
            <a:r>
              <a:rPr kumimoji="1" lang="en-US" altLang="zh-CN" sz="2400" dirty="0">
                <a:latin typeface="Times New Roman" pitchFamily="18" charset="0"/>
              </a:rPr>
              <a:t>A</a:t>
            </a:r>
          </a:p>
        </p:txBody>
      </p:sp>
      <p:sp>
        <p:nvSpPr>
          <p:cNvPr id="405517" name="Rectangle 13"/>
          <p:cNvSpPr>
            <a:spLocks noChangeArrowheads="1"/>
          </p:cNvSpPr>
          <p:nvPr/>
        </p:nvSpPr>
        <p:spPr bwMode="auto">
          <a:xfrm>
            <a:off x="1046198" y="22732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上锁</a:t>
            </a:r>
            <a:r>
              <a:rPr lang="en-US" altLang="zh-CN" dirty="0"/>
              <a:t>Lock(S)</a:t>
            </a:r>
            <a:endParaRPr lang="zh-CN" altLang="en-US" dirty="0"/>
          </a:p>
        </p:txBody>
      </p:sp>
      <p:sp>
        <p:nvSpPr>
          <p:cNvPr id="405518" name="Rectangle 14"/>
          <p:cNvSpPr>
            <a:spLocks noChangeArrowheads="1"/>
          </p:cNvSpPr>
          <p:nvPr/>
        </p:nvSpPr>
        <p:spPr bwMode="auto">
          <a:xfrm>
            <a:off x="1046198" y="338770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开锁</a:t>
            </a:r>
            <a:r>
              <a:rPr lang="en-US" altLang="zh-CN" dirty="0" err="1"/>
              <a:t>unLock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5519" name="Rectangle 15"/>
          <p:cNvSpPr>
            <a:spLocks noChangeArrowheads="1"/>
          </p:cNvSpPr>
          <p:nvPr/>
        </p:nvSpPr>
        <p:spPr bwMode="auto">
          <a:xfrm>
            <a:off x="4070385" y="18033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上锁</a:t>
            </a:r>
            <a:r>
              <a:rPr lang="en-US" altLang="zh-CN" dirty="0"/>
              <a:t>Lock(S)</a:t>
            </a:r>
            <a:endParaRPr lang="zh-CN" altLang="en-US" dirty="0"/>
          </a:p>
        </p:txBody>
      </p:sp>
      <p:sp>
        <p:nvSpPr>
          <p:cNvPr id="405520" name="Rectangle 16"/>
          <p:cNvSpPr>
            <a:spLocks noChangeArrowheads="1"/>
          </p:cNvSpPr>
          <p:nvPr/>
        </p:nvSpPr>
        <p:spPr bwMode="auto">
          <a:xfrm>
            <a:off x="4070385" y="317497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zh-CN" altLang="en-US" dirty="0"/>
              <a:t>开锁</a:t>
            </a:r>
            <a:r>
              <a:rPr lang="en-US" altLang="zh-CN" dirty="0" err="1"/>
              <a:t>unLock</a:t>
            </a:r>
            <a:r>
              <a:rPr lang="en-US" altLang="zh-CN" dirty="0"/>
              <a:t>(S)</a:t>
            </a:r>
            <a:endParaRPr lang="zh-CN" altLang="en-US" dirty="0"/>
          </a:p>
        </p:txBody>
      </p:sp>
      <p:sp>
        <p:nvSpPr>
          <p:cNvPr id="405521" name="Line 17"/>
          <p:cNvSpPr>
            <a:spLocks noChangeShapeType="1"/>
          </p:cNvSpPr>
          <p:nvPr/>
        </p:nvSpPr>
        <p:spPr bwMode="auto">
          <a:xfrm>
            <a:off x="2304008" y="1500165"/>
            <a:ext cx="0" cy="7159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2" name="Line 18"/>
          <p:cNvSpPr>
            <a:spLocks noChangeShapeType="1"/>
          </p:cNvSpPr>
          <p:nvPr/>
        </p:nvSpPr>
        <p:spPr bwMode="auto">
          <a:xfrm>
            <a:off x="5165760" y="1290615"/>
            <a:ext cx="0" cy="4492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3" name="Line 19"/>
          <p:cNvSpPr>
            <a:spLocks noChangeShapeType="1"/>
          </p:cNvSpPr>
          <p:nvPr/>
        </p:nvSpPr>
        <p:spPr bwMode="auto">
          <a:xfrm>
            <a:off x="5178460" y="3544865"/>
            <a:ext cx="0" cy="7159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4" name="Line 20"/>
          <p:cNvSpPr>
            <a:spLocks noChangeShapeType="1"/>
          </p:cNvSpPr>
          <p:nvPr/>
        </p:nvSpPr>
        <p:spPr bwMode="auto">
          <a:xfrm>
            <a:off x="2304008" y="3760765"/>
            <a:ext cx="0" cy="449263"/>
          </a:xfrm>
          <a:prstGeom prst="line">
            <a:avLst/>
          </a:prstGeom>
          <a:noFill/>
          <a:ln w="57150">
            <a:solidFill>
              <a:srgbClr val="040408"/>
            </a:solidFill>
            <a:round/>
            <a:headEnd/>
            <a:tailEnd type="triangle" w="med" len="med"/>
          </a:ln>
          <a:effectLst/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405525" name="Text Box 21"/>
          <p:cNvSpPr txBox="1">
            <a:spLocks noChangeArrowheads="1"/>
          </p:cNvSpPr>
          <p:nvPr/>
        </p:nvSpPr>
        <p:spPr bwMode="auto">
          <a:xfrm>
            <a:off x="4111618" y="1000108"/>
            <a:ext cx="11525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dirty="0">
                <a:latin typeface="Times New Roman" pitchFamily="18" charset="0"/>
              </a:rPr>
              <a:t>进程</a:t>
            </a:r>
            <a:r>
              <a:rPr kumimoji="1" lang="en-US" altLang="zh-CN" sz="2400" dirty="0">
                <a:latin typeface="Times New Roman" pitchFamily="18" charset="0"/>
              </a:rPr>
              <a:t>B</a:t>
            </a:r>
          </a:p>
        </p:txBody>
      </p:sp>
      <p:sp>
        <p:nvSpPr>
          <p:cNvPr id="405526" name="Text Box 22"/>
          <p:cNvSpPr txBox="1">
            <a:spLocks noChangeArrowheads="1"/>
          </p:cNvSpPr>
          <p:nvPr/>
        </p:nvSpPr>
        <p:spPr bwMode="auto">
          <a:xfrm>
            <a:off x="6697339" y="1255715"/>
            <a:ext cx="3311525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just">
              <a:spcBef>
                <a:spcPct val="50000"/>
              </a:spcBef>
              <a:buFontTx/>
              <a:buNone/>
            </a:pPr>
            <a:r>
              <a:rPr lang="zh-CN" altLang="en-US" b="1" dirty="0">
                <a:solidFill>
                  <a:srgbClr val="FF0000"/>
                </a:solidFill>
              </a:rPr>
              <a:t>分析：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031030" y="1876762"/>
            <a:ext cx="120097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dirty="0" err="1">
                <a:solidFill>
                  <a:srgbClr val="FF0000"/>
                </a:solidFill>
              </a:rPr>
              <a:t>int</a:t>
            </a:r>
            <a:r>
              <a:rPr lang="en-US" altLang="zh-CN" dirty="0">
                <a:solidFill>
                  <a:srgbClr val="FF0000"/>
                </a:solidFill>
              </a:rPr>
              <a:t> S = 1</a:t>
            </a:r>
            <a:r>
              <a:rPr lang="en-US" altLang="zh-CN" dirty="0"/>
              <a:t> </a:t>
            </a:r>
            <a:endParaRPr lang="zh-CN" altLang="en-US" dirty="0"/>
          </a:p>
        </p:txBody>
      </p:sp>
      <p:sp>
        <p:nvSpPr>
          <p:cNvPr id="24" name="Text Box 22"/>
          <p:cNvSpPr txBox="1">
            <a:spLocks noChangeArrowheads="1"/>
          </p:cNvSpPr>
          <p:nvPr/>
        </p:nvSpPr>
        <p:spPr bwMode="auto">
          <a:xfrm>
            <a:off x="6764348" y="1790814"/>
            <a:ext cx="3311525" cy="132343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（</a:t>
            </a:r>
            <a:r>
              <a:rPr lang="en-US" altLang="zh-CN" dirty="0"/>
              <a:t>1</a:t>
            </a:r>
            <a:r>
              <a:rPr lang="zh-CN" altLang="en-US" dirty="0"/>
              <a:t>）当一个进程在临界区时，另外一个进程必在临界区之外？！另外一个进程如果试图进入，则被阻塞？！</a:t>
            </a:r>
          </a:p>
        </p:txBody>
      </p:sp>
      <p:sp>
        <p:nvSpPr>
          <p:cNvPr id="25" name="Text Box 22"/>
          <p:cNvSpPr txBox="1">
            <a:spLocks noChangeArrowheads="1"/>
          </p:cNvSpPr>
          <p:nvPr/>
        </p:nvSpPr>
        <p:spPr bwMode="auto">
          <a:xfrm>
            <a:off x="6768504" y="3205425"/>
            <a:ext cx="3311525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/>
              <a:t>（</a:t>
            </a:r>
            <a:r>
              <a:rPr lang="en-US" altLang="zh-CN" dirty="0"/>
              <a:t>2</a:t>
            </a:r>
            <a:r>
              <a:rPr lang="zh-CN" altLang="en-US" dirty="0"/>
              <a:t>）只有一个进程退出临界区后，另外一个进程才有才能进入？！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055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055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0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055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4055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5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055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517" grpId="0" animBg="1"/>
      <p:bldP spid="405518" grpId="0" animBg="1"/>
      <p:bldP spid="405519" grpId="0" animBg="1"/>
      <p:bldP spid="405520" grpId="0" animBg="1"/>
      <p:bldP spid="405526" grpId="0"/>
      <p:bldP spid="2" grpId="0"/>
      <p:bldP spid="24" grpId="0"/>
      <p:bldP spid="25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锁机制的应用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用锁机制访问临界区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</p:txBody>
      </p:sp>
      <p:sp>
        <p:nvSpPr>
          <p:cNvPr id="409604" name="Text Box 4"/>
          <p:cNvSpPr txBox="1">
            <a:spLocks noChangeArrowheads="1"/>
          </p:cNvSpPr>
          <p:nvPr/>
        </p:nvSpPr>
        <p:spPr bwMode="auto">
          <a:xfrm>
            <a:off x="1366838" y="1412875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 sz="2400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)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7</a:t>
            </a:r>
            <a:r>
              <a:rPr lang="zh-CN" altLang="en-US" sz="2400"/>
              <a:t>）</a:t>
            </a:r>
            <a:r>
              <a:rPr lang="en-US" altLang="zh-CN" sz="2400">
                <a:solidFill>
                  <a:srgbClr val="FF0000"/>
                </a:solidFill>
              </a:rPr>
              <a:t>UnLock(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8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</p:txBody>
      </p:sp>
      <p:sp>
        <p:nvSpPr>
          <p:cNvPr id="409605" name="Text Box 5"/>
          <p:cNvSpPr txBox="1">
            <a:spLocks noChangeArrowheads="1"/>
          </p:cNvSpPr>
          <p:nvPr/>
        </p:nvSpPr>
        <p:spPr bwMode="auto">
          <a:xfrm>
            <a:off x="5903913" y="1428750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</a:t>
            </a:r>
            <a:r>
              <a:rPr lang="zh-CN" altLang="en-US">
                <a:solidFill>
                  <a:srgbClr val="FF0000"/>
                </a:solidFill>
              </a:rPr>
              <a:t> </a:t>
            </a:r>
            <a:r>
              <a:rPr lang="en-US" altLang="zh-CN" sz="2400">
                <a:solidFill>
                  <a:srgbClr val="FF0000"/>
                </a:solidFill>
              </a:rPr>
              <a:t>Lock( S )</a:t>
            </a:r>
            <a:r>
              <a:rPr lang="zh-CN" altLang="en-US" sz="2400">
                <a:solidFill>
                  <a:srgbClr val="FF0000"/>
                </a:solidFill>
              </a:rPr>
              <a:t>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7)  </a:t>
            </a:r>
            <a:r>
              <a:rPr lang="en-US" altLang="zh-CN" sz="2400">
                <a:solidFill>
                  <a:srgbClr val="FF0000"/>
                </a:solidFill>
              </a:rPr>
              <a:t>UnLock( S )</a:t>
            </a:r>
            <a:r>
              <a:rPr lang="zh-CN" altLang="en-US" sz="2400"/>
              <a:t>；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8)   ……</a:t>
            </a:r>
          </a:p>
        </p:txBody>
      </p:sp>
      <p:sp>
        <p:nvSpPr>
          <p:cNvPr id="409606" name="Rectangle 6"/>
          <p:cNvSpPr>
            <a:spLocks noChangeArrowheads="1"/>
          </p:cNvSpPr>
          <p:nvPr/>
        </p:nvSpPr>
        <p:spPr bwMode="auto">
          <a:xfrm>
            <a:off x="1404938" y="2997200"/>
            <a:ext cx="294957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607" name="Rectangle 7"/>
          <p:cNvSpPr>
            <a:spLocks noChangeArrowheads="1"/>
          </p:cNvSpPr>
          <p:nvPr/>
        </p:nvSpPr>
        <p:spPr bwMode="auto">
          <a:xfrm>
            <a:off x="5961063" y="2997200"/>
            <a:ext cx="287972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设计临界区访问机制的四个原则</a:t>
            </a:r>
          </a:p>
        </p:txBody>
      </p:sp>
      <p:sp>
        <p:nvSpPr>
          <p:cNvPr id="7802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空闲让进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当无进程处于临界区时，任何有权进程可进入临界区。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忙则等待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当临界区忙时，其他进程必须在临界区外等待。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有限等待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进程进入临界区的请求应在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有限时间</a:t>
            </a:r>
            <a:r>
              <a:rPr lang="zh-CN" altLang="en-US" dirty="0">
                <a:latin typeface="宋体" pitchFamily="2" charset="-122"/>
              </a:rPr>
              <a:t>内得到满足</a:t>
            </a:r>
            <a:endParaRPr lang="en-US" altLang="zh-CN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思考：临界区的设置大些好还是小些好？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让权等待</a:t>
            </a:r>
          </a:p>
          <a:p>
            <a:pPr lvl="1"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等待进程放弃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。（让其它进程有机会得到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）。</a:t>
            </a:r>
          </a:p>
        </p:txBody>
      </p:sp>
    </p:spTree>
    <p:extLst>
      <p:ext uri="{BB962C8B-B14F-4D97-AF65-F5344CB8AC3E}">
        <p14:creationId xmlns:p14="http://schemas.microsoft.com/office/powerpoint/2010/main" val="3652451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0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思考：锁机制是否满足四个设计原则</a:t>
            </a:r>
          </a:p>
        </p:txBody>
      </p:sp>
      <p:sp>
        <p:nvSpPr>
          <p:cNvPr id="409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空闲让进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忙则等待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有限等待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让权等待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</p:txBody>
      </p:sp>
      <p:sp>
        <p:nvSpPr>
          <p:cNvPr id="9" name="Rectangle 4"/>
          <p:cNvSpPr>
            <a:spLocks noChangeArrowheads="1"/>
          </p:cNvSpPr>
          <p:nvPr/>
        </p:nvSpPr>
        <p:spPr bwMode="auto">
          <a:xfrm>
            <a:off x="647824" y="2780928"/>
            <a:ext cx="4895850" cy="2592288"/>
          </a:xfrm>
          <a:prstGeom prst="rect">
            <a:avLst/>
          </a:prstGeom>
          <a:solidFill>
            <a:srgbClr val="969696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LOCK( S )   //</a:t>
            </a:r>
            <a:r>
              <a:rPr lang="zh-CN" altLang="en-US" dirty="0"/>
              <a:t>上锁操作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test:</a:t>
            </a:r>
            <a:r>
              <a:rPr lang="zh-CN" altLang="en-US" dirty="0"/>
              <a:t>  </a:t>
            </a:r>
            <a:r>
              <a:rPr lang="en-US" altLang="zh-CN" dirty="0"/>
              <a:t>if (S = = 0 )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dirty="0"/>
              <a:t>             </a:t>
            </a:r>
            <a:r>
              <a:rPr lang="en-US" altLang="zh-CN" dirty="0" err="1">
                <a:solidFill>
                  <a:srgbClr val="FF0000"/>
                </a:solidFill>
              </a:rPr>
              <a:t>goto</a:t>
            </a:r>
            <a:r>
              <a:rPr lang="en-US" altLang="zh-CN" dirty="0"/>
              <a:t> test ;  // </a:t>
            </a:r>
            <a:r>
              <a:rPr lang="zh-CN" altLang="en-US" dirty="0"/>
              <a:t>测试锁标志</a:t>
            </a:r>
            <a:endParaRPr lang="en-US" altLang="zh-CN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        else   </a:t>
            </a:r>
            <a:r>
              <a:rPr lang="en-US" altLang="zh-CN" dirty="0">
                <a:solidFill>
                  <a:srgbClr val="FF0000"/>
                </a:solidFill>
              </a:rPr>
              <a:t>// S = = 1</a:t>
            </a:r>
            <a:r>
              <a:rPr lang="en-US" altLang="zh-CN" dirty="0"/>
              <a:t> </a:t>
            </a:r>
            <a:endParaRPr lang="zh-CN" altLang="en-US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              S = 0 ;     //</a:t>
            </a:r>
            <a:r>
              <a:rPr lang="zh-CN" altLang="en-US" dirty="0"/>
              <a:t>上锁</a:t>
            </a:r>
            <a:endParaRPr lang="en-US" altLang="zh-CN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dirty="0"/>
              <a:t>} </a:t>
            </a:r>
            <a:endParaRPr lang="zh-CN" altLang="en-US" dirty="0"/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5719556" y="2780928"/>
            <a:ext cx="3527425" cy="2305050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UnLock</a:t>
            </a:r>
            <a:r>
              <a:rPr lang="en-US" altLang="zh-CN" sz="2400" b="1" dirty="0"/>
              <a:t>( S )  //</a:t>
            </a:r>
            <a:r>
              <a:rPr lang="zh-CN" altLang="en-US" sz="2400" b="1" dirty="0"/>
              <a:t>开锁操作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S = 1 ;  //</a:t>
            </a:r>
            <a:r>
              <a:rPr lang="zh-CN" altLang="en-US" sz="2400" b="1" dirty="0"/>
              <a:t>开锁</a:t>
            </a:r>
            <a:endParaRPr lang="en-US" altLang="zh-CN" sz="2400" b="1" dirty="0"/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 </a:t>
            </a:r>
            <a:endParaRPr lang="zh-CN" altLang="en-US" sz="2400" b="1" dirty="0"/>
          </a:p>
        </p:txBody>
      </p:sp>
      <p:sp>
        <p:nvSpPr>
          <p:cNvPr id="2" name="文本框 1"/>
          <p:cNvSpPr txBox="1"/>
          <p:nvPr/>
        </p:nvSpPr>
        <p:spPr>
          <a:xfrm>
            <a:off x="2295299" y="728122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2303683" y="1231305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312067" y="1711990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2312067" y="2149118"/>
            <a:ext cx="2880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2894923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7203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7204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5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7206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7207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8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09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0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1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2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3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4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5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6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7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8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19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0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1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2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3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4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5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6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7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8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29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0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1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2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3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4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5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6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7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8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39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0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1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2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3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4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5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6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7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8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49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0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1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2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3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4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5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6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7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8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59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0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1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2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3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4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5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6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7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8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69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0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1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2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3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4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5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6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7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8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79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0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1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2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3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4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5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6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7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8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89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0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1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2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3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4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5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6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7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8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299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0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1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2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3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4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5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6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7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8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09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0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1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2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7313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7314" name="Rectangle 115"/>
          <p:cNvSpPr>
            <a:spLocks noChangeArrowheads="1"/>
          </p:cNvSpPr>
          <p:nvPr/>
        </p:nvSpPr>
        <p:spPr bwMode="gray">
          <a:xfrm>
            <a:off x="4083050" y="2924175"/>
            <a:ext cx="293846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6.</a:t>
            </a:r>
            <a:r>
              <a:rPr lang="zh-CN" altLang="en-US" sz="3600" b="1"/>
              <a:t>同步和互斥</a:t>
            </a:r>
          </a:p>
        </p:txBody>
      </p:sp>
    </p:spTree>
  </p:cSld>
  <p:clrMapOvr>
    <a:masterClrMapping/>
  </p:clrMapOvr>
  <p:transition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/>
              <a:t>进程的</a:t>
            </a:r>
            <a:r>
              <a:rPr lang="zh-CN" altLang="en-US" b="1">
                <a:solidFill>
                  <a:srgbClr val="FF0000"/>
                </a:solidFill>
              </a:rPr>
              <a:t>互斥</a:t>
            </a:r>
            <a:r>
              <a:rPr lang="zh-CN" altLang="en-US" b="1"/>
              <a:t>关系</a:t>
            </a:r>
          </a:p>
        </p:txBody>
      </p:sp>
      <p:sp>
        <p:nvSpPr>
          <p:cNvPr id="440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关系的例子</a:t>
            </a:r>
          </a:p>
        </p:txBody>
      </p:sp>
      <p:sp>
        <p:nvSpPr>
          <p:cNvPr id="440324" name="Text Box 4"/>
          <p:cNvSpPr txBox="1">
            <a:spLocks noChangeArrowheads="1"/>
          </p:cNvSpPr>
          <p:nvPr/>
        </p:nvSpPr>
        <p:spPr bwMode="auto">
          <a:xfrm>
            <a:off x="1366838" y="1412875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A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 marL="190500" indent="-190500"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%d”,i)</a:t>
            </a:r>
          </a:p>
          <a:p>
            <a:pPr marL="190500" indent="-190500">
              <a:spcBef>
                <a:spcPct val="50000"/>
              </a:spcBef>
              <a:buFontTx/>
              <a:buAutoNum type="arabicParenR" startAt="7"/>
            </a:pPr>
            <a:r>
              <a:rPr lang="en-US" altLang="zh-CN" sz="2400"/>
              <a:t>  ……</a:t>
            </a:r>
          </a:p>
          <a:p>
            <a:pPr marL="190500" indent="-190500">
              <a:spcBef>
                <a:spcPct val="50000"/>
              </a:spcBef>
              <a:buFontTx/>
              <a:buAutoNum type="arabicParenR" startAt="7"/>
            </a:pPr>
            <a:r>
              <a:rPr lang="en-US" altLang="zh-CN" sz="2400"/>
              <a:t>  ……</a:t>
            </a:r>
          </a:p>
        </p:txBody>
      </p:sp>
      <p:sp>
        <p:nvSpPr>
          <p:cNvPr id="440325" name="Text Box 5"/>
          <p:cNvSpPr txBox="1">
            <a:spLocks noChangeArrowheads="1"/>
          </p:cNvSpPr>
          <p:nvPr/>
        </p:nvSpPr>
        <p:spPr bwMode="auto">
          <a:xfrm>
            <a:off x="5903913" y="1428750"/>
            <a:ext cx="3024187" cy="4857750"/>
          </a:xfrm>
          <a:prstGeom prst="rect">
            <a:avLst/>
          </a:prstGeom>
          <a:noFill/>
          <a:ln w="1905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程序</a:t>
            </a:r>
            <a:r>
              <a:rPr lang="en-US" altLang="zh-CN" sz="2400"/>
              <a:t>B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1</a:t>
            </a:r>
            <a:r>
              <a:rPr lang="zh-CN" altLang="en-US" sz="2400"/>
              <a:t>） 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2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b="1"/>
              <a:t>3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200 ;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4</a:t>
            </a:r>
            <a:r>
              <a:rPr lang="zh-CN" altLang="en-US" sz="2400"/>
              <a:t>） </a:t>
            </a:r>
            <a:r>
              <a:rPr lang="en-US" altLang="zh-CN" sz="2400"/>
              <a:t>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5</a:t>
            </a:r>
            <a:r>
              <a:rPr lang="zh-CN" altLang="en-US" sz="2400"/>
              <a:t>） </a:t>
            </a:r>
            <a:r>
              <a:rPr lang="en-US" altLang="zh-CN" sz="2400"/>
              <a:t>…...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6</a:t>
            </a:r>
            <a:r>
              <a:rPr lang="zh-CN" altLang="en-US" sz="2400"/>
              <a:t>）</a:t>
            </a:r>
            <a:r>
              <a:rPr lang="en-US" altLang="zh-CN" sz="2400"/>
              <a:t>Printf( “i = %d”,i)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7)   ……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/>
              <a:t>8)   ……</a:t>
            </a:r>
          </a:p>
        </p:txBody>
      </p:sp>
      <p:sp>
        <p:nvSpPr>
          <p:cNvPr id="440326" name="Oval 6"/>
          <p:cNvSpPr>
            <a:spLocks noChangeArrowheads="1"/>
          </p:cNvSpPr>
          <p:nvPr/>
        </p:nvSpPr>
        <p:spPr bwMode="auto">
          <a:xfrm>
            <a:off x="4603750" y="2941638"/>
            <a:ext cx="866775" cy="863600"/>
          </a:xfrm>
          <a:prstGeom prst="ellipse">
            <a:avLst/>
          </a:prstGeom>
          <a:solidFill>
            <a:srgbClr val="969696"/>
          </a:solidFill>
          <a:ln w="38100" algn="ctr">
            <a:solidFill>
              <a:schemeClr val="tx1"/>
            </a:solidFill>
            <a:prstDash val="dash"/>
            <a:round/>
            <a:headEnd/>
            <a:tailEnd/>
          </a:ln>
          <a:effectLst/>
        </p:spPr>
        <p:txBody>
          <a:bodyPr wrap="none" anchor="ctr"/>
          <a:lstStyle/>
          <a:p>
            <a:pPr marL="228600" indent="-228600" algn="ctr">
              <a:buFontTx/>
              <a:buNone/>
            </a:pPr>
            <a:r>
              <a:rPr lang="en-US" altLang="zh-CN" sz="3200" b="1">
                <a:solidFill>
                  <a:srgbClr val="FF0000"/>
                </a:solidFill>
              </a:rPr>
              <a:t>i</a:t>
            </a:r>
          </a:p>
        </p:txBody>
      </p:sp>
      <p:sp>
        <p:nvSpPr>
          <p:cNvPr id="440327" name="Rectangle 7"/>
          <p:cNvSpPr>
            <a:spLocks noChangeArrowheads="1"/>
          </p:cNvSpPr>
          <p:nvPr/>
        </p:nvSpPr>
        <p:spPr bwMode="auto">
          <a:xfrm>
            <a:off x="1404938" y="2997200"/>
            <a:ext cx="294957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40328" name="Rectangle 8"/>
          <p:cNvSpPr>
            <a:spLocks noChangeArrowheads="1"/>
          </p:cNvSpPr>
          <p:nvPr/>
        </p:nvSpPr>
        <p:spPr bwMode="auto">
          <a:xfrm>
            <a:off x="5961063" y="2997200"/>
            <a:ext cx="2879725" cy="2303463"/>
          </a:xfrm>
          <a:prstGeom prst="rect">
            <a:avLst/>
          </a:prstGeom>
          <a:solidFill>
            <a:srgbClr val="FF0000">
              <a:alpha val="35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37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关系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多个进程由于共享具有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独占性</a:t>
            </a:r>
            <a:r>
              <a:rPr lang="zh-CN" altLang="en-US" sz="2400" dirty="0">
                <a:latin typeface="宋体" pitchFamily="2" charset="-122"/>
              </a:rPr>
              <a:t>的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资源</a:t>
            </a:r>
            <a:r>
              <a:rPr lang="zh-CN" altLang="en-US" sz="2400" dirty="0">
                <a:latin typeface="宋体" pitchFamily="2" charset="-122"/>
              </a:rPr>
              <a:t>，必须协调各进程对资源的存取顺序：确保没有任何两个或以上的进程同时进行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资源的存取操作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sz="2000" dirty="0">
                <a:solidFill>
                  <a:srgbClr val="0000FF"/>
                </a:solidFill>
                <a:latin typeface="宋体" pitchFamily="2" charset="-122"/>
              </a:rPr>
              <a:t>互斥和资源共享相关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资源：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临界资源</a:t>
            </a:r>
          </a:p>
          <a:p>
            <a:pPr lvl="1"/>
            <a:r>
              <a:rPr lang="zh-CN" altLang="en-US" sz="2000" dirty="0">
                <a:latin typeface="宋体" pitchFamily="2" charset="-122"/>
              </a:rPr>
              <a:t>资源的存取操作：</a:t>
            </a:r>
            <a:r>
              <a:rPr lang="zh-CN" altLang="en-US" sz="2000" dirty="0">
                <a:solidFill>
                  <a:srgbClr val="FF0000"/>
                </a:solidFill>
                <a:latin typeface="宋体" pitchFamily="2" charset="-122"/>
              </a:rPr>
              <a:t>临界区</a:t>
            </a:r>
          </a:p>
        </p:txBody>
      </p:sp>
      <p:pic>
        <p:nvPicPr>
          <p:cNvPr id="437252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248150" y="2205038"/>
            <a:ext cx="5761038" cy="37306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08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若干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合作进程</a:t>
            </a:r>
            <a:r>
              <a:rPr lang="zh-CN" altLang="en-US" dirty="0">
                <a:latin typeface="宋体" pitchFamily="2" charset="-122"/>
              </a:rPr>
              <a:t>为了共同完成一个任务，需要相互协调运行步伐：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一个进程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dirty="0">
                <a:latin typeface="宋体" pitchFamily="2" charset="-122"/>
              </a:rPr>
              <a:t>开始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之前必须要求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另一个进程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B</a:t>
            </a:r>
            <a:r>
              <a:rPr lang="zh-CN" altLang="en-US" dirty="0">
                <a:latin typeface="宋体" pitchFamily="2" charset="-122"/>
              </a:rPr>
              <a:t>的已经完成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，否则</a:t>
            </a:r>
            <a:r>
              <a:rPr lang="zh-CN" altLang="en-US" b="1" dirty="0">
                <a:solidFill>
                  <a:schemeClr val="folHlink"/>
                </a:solidFill>
                <a:latin typeface="宋体" pitchFamily="2" charset="-122"/>
              </a:rPr>
              <a:t>进程</a:t>
            </a:r>
            <a:r>
              <a:rPr lang="en-US" altLang="zh-CN" b="1" dirty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dirty="0">
                <a:latin typeface="宋体" pitchFamily="2" charset="-122"/>
              </a:rPr>
              <a:t>只能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等待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  <p:pic>
        <p:nvPicPr>
          <p:cNvPr id="608260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952750" y="3170238"/>
            <a:ext cx="3887788" cy="3074987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2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进程</a:t>
            </a:r>
            <a:r>
              <a:rPr lang="zh-CN" altLang="en-US" b="1" dirty="0">
                <a:solidFill>
                  <a:srgbClr val="FF0000"/>
                </a:solidFill>
              </a:rPr>
              <a:t>同步</a:t>
            </a:r>
            <a:r>
              <a:rPr lang="zh-CN" altLang="en-US" b="1" dirty="0"/>
              <a:t>关系的例子：</a:t>
            </a:r>
            <a:r>
              <a:rPr lang="zh-CN" altLang="en-US" dirty="0">
                <a:solidFill>
                  <a:srgbClr val="FF0000"/>
                </a:solidFill>
              </a:rPr>
              <a:t>司机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售票员</a:t>
            </a:r>
            <a:endParaRPr lang="zh-CN" altLang="en-US" b="1" dirty="0"/>
          </a:p>
        </p:txBody>
      </p:sp>
      <p:sp>
        <p:nvSpPr>
          <p:cNvPr id="6072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司机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售票员</a:t>
            </a:r>
            <a:r>
              <a:rPr lang="zh-CN" altLang="en-US" dirty="0"/>
              <a:t>之间的</a:t>
            </a:r>
            <a:r>
              <a:rPr lang="zh-CN" altLang="en-US" dirty="0">
                <a:solidFill>
                  <a:srgbClr val="FF0000"/>
                </a:solidFill>
              </a:rPr>
              <a:t>操作</a:t>
            </a:r>
            <a:r>
              <a:rPr lang="zh-CN" altLang="en-US" dirty="0"/>
              <a:t>属于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</a:p>
          <a:p>
            <a:pPr lvl="1"/>
            <a:r>
              <a:rPr lang="zh-CN" altLang="en-US" dirty="0"/>
              <a:t>司机：</a:t>
            </a:r>
            <a:r>
              <a:rPr lang="zh-CN" altLang="en-US" dirty="0">
                <a:solidFill>
                  <a:srgbClr val="FF0000"/>
                </a:solidFill>
              </a:rPr>
              <a:t>起步</a:t>
            </a:r>
            <a:r>
              <a:rPr lang="zh-CN" altLang="en-US" dirty="0"/>
              <a:t>，行驶，</a:t>
            </a:r>
            <a:r>
              <a:rPr lang="zh-CN" altLang="en-US" dirty="0">
                <a:solidFill>
                  <a:srgbClr val="FF0000"/>
                </a:solidFill>
              </a:rPr>
              <a:t>停车</a:t>
            </a:r>
          </a:p>
          <a:p>
            <a:pPr lvl="1"/>
            <a:r>
              <a:rPr lang="zh-CN" altLang="en-US" dirty="0"/>
              <a:t>售票员：</a:t>
            </a:r>
            <a:r>
              <a:rPr lang="zh-CN" altLang="en-US" dirty="0">
                <a:solidFill>
                  <a:srgbClr val="0000FF"/>
                </a:solidFill>
              </a:rPr>
              <a:t>关门</a:t>
            </a:r>
            <a:r>
              <a:rPr lang="zh-CN" altLang="en-US" dirty="0"/>
              <a:t>，售票，</a:t>
            </a:r>
            <a:r>
              <a:rPr lang="zh-CN" altLang="en-US" dirty="0">
                <a:solidFill>
                  <a:srgbClr val="0000FF"/>
                </a:solidFill>
              </a:rPr>
              <a:t>开门</a:t>
            </a:r>
          </a:p>
        </p:txBody>
      </p:sp>
      <p:pic>
        <p:nvPicPr>
          <p:cNvPr id="60723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303463" y="2457450"/>
            <a:ext cx="5400675" cy="3708400"/>
          </a:xfrm>
          <a:prstGeom prst="rect">
            <a:avLst/>
          </a:prstGeom>
          <a:noFill/>
        </p:spPr>
      </p:pic>
      <p:sp>
        <p:nvSpPr>
          <p:cNvPr id="607237" name="Rectangle 5"/>
          <p:cNvSpPr>
            <a:spLocks noChangeArrowheads="1"/>
          </p:cNvSpPr>
          <p:nvPr/>
        </p:nvSpPr>
        <p:spPr bwMode="auto">
          <a:xfrm>
            <a:off x="1924067" y="3500438"/>
            <a:ext cx="5688013" cy="1368425"/>
          </a:xfrm>
          <a:prstGeom prst="rect">
            <a:avLst/>
          </a:prstGeom>
          <a:solidFill>
            <a:srgbClr val="C0C0C0"/>
          </a:solidFill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同步关系：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     （</a:t>
            </a:r>
            <a:r>
              <a:rPr lang="en-US" altLang="zh-CN" sz="2400" b="1"/>
              <a:t>1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FF0000"/>
                </a:solidFill>
              </a:rPr>
              <a:t>起步</a:t>
            </a:r>
            <a:r>
              <a:rPr lang="zh-CN" altLang="en-US" sz="2400" b="1"/>
              <a:t>前先</a:t>
            </a:r>
            <a:r>
              <a:rPr lang="zh-CN" altLang="en-US" sz="2400" b="1">
                <a:solidFill>
                  <a:srgbClr val="0000FF"/>
                </a:solidFill>
              </a:rPr>
              <a:t>关门</a:t>
            </a:r>
            <a:r>
              <a:rPr lang="zh-CN" altLang="en-US" sz="2400" b="1"/>
              <a:t>，否则等待；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400" b="1"/>
              <a:t>     （</a:t>
            </a:r>
            <a:r>
              <a:rPr lang="en-US" altLang="zh-CN" sz="2400" b="1"/>
              <a:t>2</a:t>
            </a:r>
            <a:r>
              <a:rPr lang="zh-CN" altLang="en-US" sz="2400" b="1"/>
              <a:t>）</a:t>
            </a:r>
            <a:r>
              <a:rPr lang="zh-CN" altLang="en-US" sz="2400" b="1">
                <a:solidFill>
                  <a:srgbClr val="0000FF"/>
                </a:solidFill>
              </a:rPr>
              <a:t>开门</a:t>
            </a:r>
            <a:r>
              <a:rPr lang="zh-CN" altLang="en-US" sz="2400" b="1"/>
              <a:t>前先</a:t>
            </a:r>
            <a:r>
              <a:rPr lang="zh-CN" altLang="en-US" sz="2400" b="1">
                <a:solidFill>
                  <a:srgbClr val="0000FF"/>
                </a:solidFill>
              </a:rPr>
              <a:t>停车</a:t>
            </a:r>
            <a:r>
              <a:rPr lang="zh-CN" altLang="en-US" sz="2400" b="1"/>
              <a:t>，否则等待。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072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723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9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84775"/>
          </a:xfrm>
        </p:spPr>
        <p:txBody>
          <a:bodyPr/>
          <a:lstStyle/>
          <a:p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/>
              <a:t>resume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/>
              <a:t>的进程状态</a:t>
            </a:r>
          </a:p>
        </p:txBody>
      </p:sp>
      <p:sp>
        <p:nvSpPr>
          <p:cNvPr id="319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/>
              <a:t>(resume </a:t>
            </a:r>
            <a:r>
              <a:rPr lang="zh-CN" altLang="en-US" dirty="0"/>
              <a:t>，激活</a:t>
            </a:r>
            <a:r>
              <a:rPr lang="en-US" altLang="zh-CN" dirty="0"/>
              <a:t>activate)</a:t>
            </a:r>
            <a:endParaRPr lang="zh-CN" altLang="en-US" sz="2400" dirty="0">
              <a:solidFill>
                <a:srgbClr val="FF3300"/>
              </a:solidFill>
            </a:endParaRPr>
          </a:p>
          <a:p>
            <a:pPr lvl="1"/>
            <a:r>
              <a:rPr lang="zh-CN" altLang="en-US" sz="2400" b="1" dirty="0">
                <a:solidFill>
                  <a:srgbClr val="040408"/>
                </a:solidFill>
              </a:rPr>
              <a:t>挂起：</a:t>
            </a:r>
            <a:r>
              <a:rPr lang="zh-CN" altLang="en-US" sz="2400" dirty="0"/>
              <a:t>用户或</a:t>
            </a:r>
            <a:r>
              <a:rPr lang="en-US" altLang="zh-CN" sz="2400" dirty="0"/>
              <a:t>OS</a:t>
            </a:r>
            <a:r>
              <a:rPr lang="zh-CN" altLang="en-US" sz="2400" dirty="0"/>
              <a:t>将进程有意暂停；</a:t>
            </a:r>
            <a:r>
              <a:rPr lang="zh-CN" altLang="en-US" sz="2400" b="1" dirty="0">
                <a:solidFill>
                  <a:srgbClr val="040408"/>
                </a:solidFill>
              </a:rPr>
              <a:t>解挂：</a:t>
            </a:r>
            <a:r>
              <a:rPr lang="zh-CN" altLang="en-US" sz="2400" dirty="0"/>
              <a:t>将挂起的进程继续。</a:t>
            </a:r>
          </a:p>
          <a:p>
            <a:pPr lvl="1"/>
            <a:r>
              <a:rPr lang="zh-CN" altLang="en-US" sz="2400" dirty="0"/>
              <a:t>阻塞：</a:t>
            </a:r>
            <a:r>
              <a:rPr lang="zh-CN" altLang="en-US" sz="2400" dirty="0">
                <a:solidFill>
                  <a:srgbClr val="FF0000"/>
                </a:solidFill>
              </a:rPr>
              <a:t>静止阻塞</a:t>
            </a:r>
            <a:r>
              <a:rPr lang="zh-CN" altLang="en-US" sz="2400" dirty="0"/>
              <a:t>（阻塞时挂起）和</a:t>
            </a:r>
            <a:r>
              <a:rPr lang="zh-CN" altLang="en-US" sz="2400" dirty="0">
                <a:solidFill>
                  <a:srgbClr val="FF0000"/>
                </a:solidFill>
              </a:rPr>
              <a:t>活跃阻塞（正常阻塞）；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 algn="just"/>
            <a:r>
              <a:rPr lang="zh-CN" altLang="en-US" sz="2400" dirty="0"/>
              <a:t>就绪：</a:t>
            </a:r>
            <a:r>
              <a:rPr lang="zh-CN" altLang="en-US" sz="2400" dirty="0">
                <a:solidFill>
                  <a:srgbClr val="FF0000"/>
                </a:solidFill>
              </a:rPr>
              <a:t>静止就绪</a:t>
            </a:r>
            <a:r>
              <a:rPr lang="zh-CN" altLang="en-US" sz="2400" dirty="0"/>
              <a:t>（就绪时挂起）和</a:t>
            </a:r>
            <a:r>
              <a:rPr lang="zh-CN" altLang="en-US" sz="2400" dirty="0">
                <a:solidFill>
                  <a:srgbClr val="FF0000"/>
                </a:solidFill>
              </a:rPr>
              <a:t>活跃就绪（正常就绪）。</a:t>
            </a:r>
            <a:endParaRPr lang="zh-CN" altLang="en-US" sz="2400" dirty="0"/>
          </a:p>
          <a:p>
            <a:pPr lvl="2"/>
            <a:r>
              <a:rPr lang="zh-CN" altLang="en-US" dirty="0"/>
              <a:t>运行    静止就绪：挂起</a:t>
            </a:r>
            <a:endParaRPr lang="en-US" altLang="zh-CN" dirty="0"/>
          </a:p>
          <a:p>
            <a:pPr lvl="2"/>
            <a:r>
              <a:rPr lang="zh-CN" altLang="en-US" dirty="0"/>
              <a:t>活跃就绪    静止就绪：挂起</a:t>
            </a:r>
          </a:p>
          <a:p>
            <a:pPr lvl="2"/>
            <a:r>
              <a:rPr lang="zh-CN" altLang="en-US" dirty="0"/>
              <a:t>活跃阻塞    静止阻塞：挂起</a:t>
            </a:r>
          </a:p>
          <a:p>
            <a:pPr lvl="2"/>
            <a:r>
              <a:rPr lang="zh-CN" altLang="en-US" dirty="0"/>
              <a:t>静止就绪    活跃就绪：解挂</a:t>
            </a:r>
          </a:p>
          <a:p>
            <a:pPr lvl="2"/>
            <a:r>
              <a:rPr lang="zh-CN" altLang="en-US" dirty="0"/>
              <a:t>静止阻塞    动活跃阻塞：解挂</a:t>
            </a:r>
          </a:p>
          <a:p>
            <a:pPr lvl="2"/>
            <a:r>
              <a:rPr lang="zh-CN" altLang="en-US" dirty="0"/>
              <a:t>静止阻塞    静止就绪：期待的事件</a:t>
            </a:r>
            <a:r>
              <a:rPr lang="en-US" altLang="zh-CN" dirty="0"/>
              <a:t>/</a:t>
            </a:r>
            <a:r>
              <a:rPr lang="zh-CN" altLang="en-US" dirty="0"/>
              <a:t>信号发生</a:t>
            </a:r>
          </a:p>
          <a:p>
            <a:endParaRPr lang="zh-CN" altLang="en-US" dirty="0"/>
          </a:p>
        </p:txBody>
      </p:sp>
      <p:sp>
        <p:nvSpPr>
          <p:cNvPr id="319492" name="Line 4"/>
          <p:cNvSpPr>
            <a:spLocks noChangeShapeType="1"/>
          </p:cNvSpPr>
          <p:nvPr/>
        </p:nvSpPr>
        <p:spPr bwMode="auto">
          <a:xfrm>
            <a:off x="2540000" y="2852738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3" name="Line 5"/>
          <p:cNvSpPr>
            <a:spLocks noChangeShapeType="1"/>
          </p:cNvSpPr>
          <p:nvPr/>
        </p:nvSpPr>
        <p:spPr bwMode="auto">
          <a:xfrm>
            <a:off x="3259138" y="3378200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4" name="Line 6"/>
          <p:cNvSpPr>
            <a:spLocks noChangeShapeType="1"/>
          </p:cNvSpPr>
          <p:nvPr/>
        </p:nvSpPr>
        <p:spPr bwMode="auto">
          <a:xfrm>
            <a:off x="3260725" y="3902075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5" name="Line 7"/>
          <p:cNvSpPr>
            <a:spLocks noChangeShapeType="1"/>
          </p:cNvSpPr>
          <p:nvPr/>
        </p:nvSpPr>
        <p:spPr bwMode="auto">
          <a:xfrm>
            <a:off x="3240088" y="4418013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6" name="Line 8"/>
          <p:cNvSpPr>
            <a:spLocks noChangeShapeType="1"/>
          </p:cNvSpPr>
          <p:nvPr/>
        </p:nvSpPr>
        <p:spPr bwMode="auto">
          <a:xfrm>
            <a:off x="3262313" y="4941888"/>
            <a:ext cx="433387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319497" name="Line 9"/>
          <p:cNvSpPr>
            <a:spLocks noChangeShapeType="1"/>
          </p:cNvSpPr>
          <p:nvPr/>
        </p:nvSpPr>
        <p:spPr bwMode="auto">
          <a:xfrm>
            <a:off x="3270250" y="5414963"/>
            <a:ext cx="433388" cy="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9492" grpId="0" animBg="1"/>
      <p:bldP spid="319493" grpId="0" animBg="1"/>
      <p:bldP spid="319494" grpId="0" animBg="1"/>
      <p:bldP spid="319495" grpId="0" animBg="1"/>
      <p:bldP spid="319496" grpId="0" animBg="1"/>
      <p:bldP spid="319497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2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82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</a:t>
            </a:r>
            <a:r>
              <a:rPr lang="en-US" altLang="zh-CN" dirty="0"/>
              <a:t>——</a:t>
            </a:r>
            <a:r>
              <a:rPr lang="zh-CN" altLang="en-US" dirty="0"/>
              <a:t>另一种解释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合作进程中某些操作之间需要满足某种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先后关系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某个操作</a:t>
            </a:r>
            <a:r>
              <a:rPr lang="zh-CN" altLang="en-US" dirty="0">
                <a:latin typeface="宋体" pitchFamily="2" charset="-122"/>
              </a:rPr>
              <a:t>能否进行需要某个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前提条件</a:t>
            </a:r>
            <a:r>
              <a:rPr lang="zh-CN" altLang="en-US" dirty="0">
                <a:latin typeface="宋体" pitchFamily="2" charset="-122"/>
              </a:rPr>
              <a:t>满足，否则只能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关系属于</a:t>
            </a:r>
            <a:r>
              <a:rPr lang="zh-CN" altLang="en-US" dirty="0">
                <a:solidFill>
                  <a:srgbClr val="0000FF"/>
                </a:solidFill>
              </a:rPr>
              <a:t>特殊的</a:t>
            </a:r>
            <a:r>
              <a:rPr lang="zh-CN" altLang="en-US" dirty="0">
                <a:solidFill>
                  <a:srgbClr val="FF0000"/>
                </a:solidFill>
              </a:rPr>
              <a:t>同步</a:t>
            </a:r>
            <a:r>
              <a:rPr lang="zh-CN" altLang="en-US" dirty="0"/>
              <a:t>关系。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2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6179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618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6182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618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8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19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0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1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2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3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4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5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6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7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628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6290" name="Rectangle 115"/>
          <p:cNvSpPr>
            <a:spLocks noChangeArrowheads="1"/>
          </p:cNvSpPr>
          <p:nvPr/>
        </p:nvSpPr>
        <p:spPr bwMode="gray">
          <a:xfrm>
            <a:off x="3095625" y="2924175"/>
            <a:ext cx="504031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7.</a:t>
            </a:r>
            <a:r>
              <a:rPr lang="zh-CN" altLang="en-US" sz="3600" b="1"/>
              <a:t>信号灯和</a:t>
            </a:r>
            <a:r>
              <a:rPr lang="en-US" altLang="zh-CN" sz="3600" b="1"/>
              <a:t>P-V</a:t>
            </a:r>
            <a:r>
              <a:rPr lang="zh-CN" altLang="en-US" sz="3600" b="1"/>
              <a:t>操作</a:t>
            </a:r>
          </a:p>
        </p:txBody>
      </p:sp>
    </p:spTree>
  </p:cSld>
  <p:clrMapOvr>
    <a:masterClrMapping/>
  </p:clrMapOvr>
  <p:transition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44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信号灯的概念</a:t>
            </a:r>
          </a:p>
          <a:p>
            <a:r>
              <a:rPr lang="en-US" altLang="zh-CN"/>
              <a:t>P-V</a:t>
            </a:r>
            <a:r>
              <a:rPr lang="zh-CN" altLang="en-US"/>
              <a:t>操作的定义</a:t>
            </a:r>
          </a:p>
          <a:p>
            <a:r>
              <a:rPr lang="en-US" altLang="zh-CN"/>
              <a:t>P-V</a:t>
            </a:r>
            <a:r>
              <a:rPr lang="zh-CN" altLang="en-US"/>
              <a:t>操作实现进程同步</a:t>
            </a:r>
          </a:p>
          <a:p>
            <a:r>
              <a:rPr lang="zh-CN" altLang="en-US"/>
              <a:t>经典同步问题</a:t>
            </a: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5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信号灯的概念</a:t>
            </a:r>
          </a:p>
        </p:txBody>
      </p:sp>
      <p:sp>
        <p:nvSpPr>
          <p:cNvPr id="448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信号灯是一种卓有成效的进程同步机制。</a:t>
            </a:r>
          </a:p>
          <a:p>
            <a:r>
              <a:rPr lang="en-US" altLang="zh-CN"/>
              <a:t>1965</a:t>
            </a:r>
            <a:r>
              <a:rPr lang="zh-CN" altLang="en-US"/>
              <a:t>年荷兰学者</a:t>
            </a:r>
            <a:r>
              <a:rPr lang="en-US" altLang="zh-CN"/>
              <a:t>Dijkstra(</a:t>
            </a:r>
            <a:r>
              <a:rPr lang="zh-CN" altLang="en-US">
                <a:solidFill>
                  <a:srgbClr val="FF0000"/>
                </a:solidFill>
              </a:rPr>
              <a:t>迪科斯彻</a:t>
            </a:r>
            <a:r>
              <a:rPr lang="en-US" altLang="zh-CN"/>
              <a:t>)</a:t>
            </a:r>
            <a:r>
              <a:rPr lang="zh-CN" altLang="en-US"/>
              <a:t>提出。</a:t>
            </a:r>
          </a:p>
        </p:txBody>
      </p:sp>
      <p:pic>
        <p:nvPicPr>
          <p:cNvPr id="448518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832475" y="4418013"/>
            <a:ext cx="3024188" cy="1387475"/>
          </a:xfrm>
          <a:prstGeom prst="rect">
            <a:avLst/>
          </a:prstGeom>
          <a:noFill/>
          <a:ln w="38100">
            <a:solidFill>
              <a:srgbClr val="040408"/>
            </a:solidFill>
            <a:miter lim="800000"/>
            <a:headEnd/>
            <a:tailEnd/>
          </a:ln>
        </p:spPr>
      </p:pic>
      <p:sp>
        <p:nvSpPr>
          <p:cNvPr id="448519" name="Text Box 7"/>
          <p:cNvSpPr txBox="1">
            <a:spLocks noChangeArrowheads="1"/>
          </p:cNvSpPr>
          <p:nvPr/>
        </p:nvSpPr>
        <p:spPr bwMode="auto">
          <a:xfrm>
            <a:off x="5759450" y="3470275"/>
            <a:ext cx="3479800" cy="82232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红绿灯</a:t>
            </a:r>
            <a:r>
              <a:rPr kumimoji="1" lang="zh-CN" altLang="en-US" sz="2400">
                <a:latin typeface="Times New Roman" pitchFamily="18" charset="0"/>
              </a:rPr>
              <a:t>控制</a:t>
            </a:r>
            <a:r>
              <a:rPr kumimoji="1" lang="zh-CN" altLang="en-US" sz="2400">
                <a:solidFill>
                  <a:srgbClr val="0000FF"/>
                </a:solidFill>
                <a:latin typeface="Times New Roman" pitchFamily="18" charset="0"/>
              </a:rPr>
              <a:t>各向</a:t>
            </a: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车流</a:t>
            </a:r>
            <a:r>
              <a:rPr kumimoji="1" lang="zh-CN" altLang="en-US" sz="2400">
                <a:latin typeface="Times New Roman" pitchFamily="18" charset="0"/>
              </a:rPr>
              <a:t>有序通过</a:t>
            </a:r>
            <a:r>
              <a:rPr kumimoji="1" lang="zh-CN" altLang="en-US" sz="2400">
                <a:solidFill>
                  <a:srgbClr val="FF0000"/>
                </a:solidFill>
                <a:latin typeface="Times New Roman" pitchFamily="18" charset="0"/>
              </a:rPr>
              <a:t>交叉路口</a:t>
            </a:r>
            <a:r>
              <a:rPr kumimoji="1" lang="zh-CN" altLang="en-US" sz="2400">
                <a:latin typeface="Times New Roman" pitchFamily="18" charset="0"/>
              </a:rPr>
              <a:t>。</a:t>
            </a:r>
          </a:p>
        </p:txBody>
      </p:sp>
      <p:pic>
        <p:nvPicPr>
          <p:cNvPr id="448520" name="Picture 8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627938" y="620713"/>
            <a:ext cx="1611312" cy="1943100"/>
          </a:xfrm>
          <a:prstGeom prst="rect">
            <a:avLst/>
          </a:prstGeom>
          <a:noFill/>
        </p:spPr>
      </p:pic>
      <p:sp>
        <p:nvSpPr>
          <p:cNvPr id="448521" name="Text Box 9"/>
          <p:cNvSpPr txBox="1">
            <a:spLocks noChangeArrowheads="1"/>
          </p:cNvSpPr>
          <p:nvPr/>
        </p:nvSpPr>
        <p:spPr bwMode="auto">
          <a:xfrm>
            <a:off x="7508875" y="2492375"/>
            <a:ext cx="2068513" cy="39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1930.5-2002.8</a:t>
            </a:r>
            <a:endParaRPr lang="zh-CN" altLang="en-US"/>
          </a:p>
        </p:txBody>
      </p:sp>
      <p:pic>
        <p:nvPicPr>
          <p:cNvPr id="44852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04825" y="1924050"/>
            <a:ext cx="4895850" cy="395287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485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485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851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信号灯用于进程同步的基本思想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进程在运行过程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受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信号灯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控制</a:t>
            </a:r>
            <a:r>
              <a:rPr lang="zh-CN" altLang="en-US" dirty="0">
                <a:latin typeface="宋体" pitchFamily="2" charset="-122"/>
              </a:rPr>
              <a:t>，并能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改变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信号灯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进程受控制</a:t>
            </a:r>
            <a:r>
              <a:rPr lang="zh-CN" altLang="en-US" dirty="0">
                <a:latin typeface="宋体" pitchFamily="2" charset="-122"/>
              </a:rPr>
              <a:t>：信号灯的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状态</a:t>
            </a:r>
            <a:r>
              <a:rPr lang="zh-CN" altLang="en-US" dirty="0">
                <a:latin typeface="宋体" pitchFamily="2" charset="-122"/>
              </a:rPr>
              <a:t>可以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阻塞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唤醒</a:t>
            </a:r>
            <a:r>
              <a:rPr lang="zh-CN" altLang="en-US" dirty="0">
                <a:latin typeface="宋体" pitchFamily="2" charset="-122"/>
              </a:rPr>
              <a:t>进程。</a:t>
            </a:r>
          </a:p>
          <a:p>
            <a:pPr lvl="1"/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改变信号灯</a:t>
            </a:r>
            <a:r>
              <a:rPr lang="zh-CN" altLang="en-US" dirty="0">
                <a:latin typeface="宋体" pitchFamily="2" charset="-122"/>
              </a:rPr>
              <a:t>：信号灯的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状态</a:t>
            </a:r>
            <a:r>
              <a:rPr lang="zh-CN" altLang="en-US" dirty="0">
                <a:latin typeface="宋体" pitchFamily="2" charset="-122"/>
              </a:rPr>
              <a:t>可以被进程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改变。</a:t>
            </a:r>
            <a:endParaRPr lang="zh-CN" altLang="en-US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3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0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信号灯数据结构</a:t>
            </a:r>
          </a:p>
          <a:p>
            <a:r>
              <a:rPr lang="zh-CN" altLang="en-US">
                <a:latin typeface="宋体" pitchFamily="2" charset="-122"/>
              </a:rPr>
              <a:t>信号灯的操作</a:t>
            </a:r>
          </a:p>
          <a:p>
            <a:r>
              <a:rPr lang="zh-CN" altLang="en-US">
                <a:latin typeface="宋体" pitchFamily="2" charset="-122"/>
              </a:rPr>
              <a:t>信号灯的应用</a:t>
            </a:r>
          </a:p>
          <a:p>
            <a:pPr lvl="1"/>
            <a:endParaRPr lang="zh-CN" altLang="en-US"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3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2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信号灯数据结构</a:t>
            </a:r>
          </a:p>
          <a:p>
            <a:pPr lvl="1"/>
            <a:r>
              <a:rPr lang="zh-CN" altLang="en-US"/>
              <a:t>信号灯变量定义为一个二元矢量</a:t>
            </a:r>
            <a:r>
              <a:rPr lang="zh-CN" altLang="en-US">
                <a:solidFill>
                  <a:srgbClr val="FF0000"/>
                </a:solidFill>
              </a:rPr>
              <a:t>（</a:t>
            </a:r>
            <a:r>
              <a:rPr lang="en-US" altLang="zh-CN">
                <a:solidFill>
                  <a:srgbClr val="FF0000"/>
                </a:solidFill>
              </a:rPr>
              <a:t>S, q</a:t>
            </a:r>
            <a:r>
              <a:rPr lang="zh-CN" altLang="en-US">
                <a:solidFill>
                  <a:srgbClr val="FF0000"/>
                </a:solidFill>
              </a:rPr>
              <a:t>）</a:t>
            </a:r>
            <a:r>
              <a:rPr lang="zh-CN" altLang="en-US"/>
              <a:t>，其中：</a:t>
            </a:r>
            <a:r>
              <a:rPr lang="en-US" altLang="zh-CN"/>
              <a:t>S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整数</a:t>
            </a:r>
            <a:r>
              <a:rPr lang="zh-CN" altLang="en-US"/>
              <a:t>，</a:t>
            </a:r>
            <a:r>
              <a:rPr lang="en-US" altLang="zh-CN"/>
              <a:t>q</a:t>
            </a:r>
            <a:r>
              <a:rPr lang="zh-CN" altLang="en-US"/>
              <a:t>是</a:t>
            </a:r>
            <a:r>
              <a:rPr lang="zh-CN" altLang="en-US">
                <a:solidFill>
                  <a:srgbClr val="FF0000"/>
                </a:solidFill>
              </a:rPr>
              <a:t>队列</a:t>
            </a:r>
            <a:r>
              <a:rPr lang="en-US" altLang="zh-CN">
                <a:solidFill>
                  <a:srgbClr val="0000FF"/>
                </a:solidFill>
              </a:rPr>
              <a:t>(</a:t>
            </a:r>
            <a:r>
              <a:rPr lang="zh-CN" altLang="en-US">
                <a:solidFill>
                  <a:srgbClr val="0000FF"/>
                </a:solidFill>
              </a:rPr>
              <a:t>进程</a:t>
            </a:r>
            <a:r>
              <a:rPr lang="en-US" altLang="zh-CN">
                <a:solidFill>
                  <a:srgbClr val="0000FF"/>
                </a:solidFill>
              </a:rPr>
              <a:t>PCB</a:t>
            </a:r>
            <a:r>
              <a:rPr lang="zh-CN" altLang="en-US">
                <a:solidFill>
                  <a:srgbClr val="0000FF"/>
                </a:solidFill>
              </a:rPr>
              <a:t>集合</a:t>
            </a:r>
            <a:r>
              <a:rPr lang="en-US" altLang="zh-CN">
                <a:solidFill>
                  <a:srgbClr val="0000FF"/>
                </a:solidFill>
              </a:rPr>
              <a:t>)</a:t>
            </a:r>
            <a:r>
              <a:rPr lang="zh-CN" altLang="en-US"/>
              <a:t>。</a:t>
            </a:r>
          </a:p>
          <a:p>
            <a:pPr lvl="1"/>
            <a:r>
              <a:rPr lang="en-US" altLang="zh-CN"/>
              <a:t>S</a:t>
            </a:r>
            <a:r>
              <a:rPr lang="zh-CN" altLang="en-US"/>
              <a:t>：初值非负（</a:t>
            </a:r>
            <a:r>
              <a:rPr lang="en-US" altLang="zh-CN"/>
              <a:t>S</a:t>
            </a:r>
            <a:r>
              <a:rPr lang="zh-CN" altLang="en-US"/>
              <a:t>又称</a:t>
            </a:r>
            <a:r>
              <a:rPr lang="zh-CN" altLang="en-US" b="1">
                <a:solidFill>
                  <a:srgbClr val="FF0000"/>
                </a:solidFill>
              </a:rPr>
              <a:t>信号量</a:t>
            </a:r>
            <a:r>
              <a:rPr lang="zh-CN" altLang="en-US" b="1"/>
              <a:t>）</a:t>
            </a:r>
            <a:endParaRPr lang="zh-CN" altLang="en-US"/>
          </a:p>
          <a:p>
            <a:pPr lvl="1"/>
            <a:r>
              <a:rPr lang="en-US" altLang="zh-CN"/>
              <a:t>q</a:t>
            </a:r>
            <a:r>
              <a:rPr lang="zh-CN" altLang="en-US"/>
              <a:t>：初值为空集</a:t>
            </a:r>
            <a:endParaRPr lang="zh-CN" altLang="en-US"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r>
              <a:rPr lang="zh-CN" altLang="en-US" sz="2400"/>
              <a:t> </a:t>
            </a:r>
            <a:r>
              <a:rPr lang="en-US" altLang="zh-CN" sz="2400"/>
              <a:t>struct SEMAPHORE 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 {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	    int </a:t>
            </a:r>
            <a:r>
              <a:rPr lang="en-US" altLang="zh-CN" sz="2400">
                <a:solidFill>
                  <a:srgbClr val="FF0000"/>
                </a:solidFill>
              </a:rPr>
              <a:t>S</a:t>
            </a:r>
            <a:r>
              <a:rPr lang="en-US" altLang="zh-CN" sz="2400"/>
              <a:t>;         //</a:t>
            </a:r>
            <a:r>
              <a:rPr lang="zh-CN" altLang="en-US" sz="2400"/>
              <a:t>整数，初值非负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	    pointer_PCB </a:t>
            </a:r>
            <a:r>
              <a:rPr lang="en-US" altLang="zh-CN" sz="2400">
                <a:solidFill>
                  <a:srgbClr val="FF0000"/>
                </a:solidFill>
              </a:rPr>
              <a:t>q</a:t>
            </a:r>
            <a:r>
              <a:rPr lang="en-US" altLang="zh-CN" sz="2400"/>
              <a:t>;       //</a:t>
            </a:r>
            <a:r>
              <a:rPr lang="zh-CN" altLang="en-US" sz="2400"/>
              <a:t>队列：进程</a:t>
            </a:r>
            <a:r>
              <a:rPr lang="en-US" altLang="zh-CN" sz="2400"/>
              <a:t>PCB</a:t>
            </a:r>
            <a:r>
              <a:rPr lang="zh-CN" altLang="en-US" sz="2400"/>
              <a:t>指针</a:t>
            </a:r>
            <a:r>
              <a:rPr lang="en-US" altLang="zh-CN" sz="2400"/>
              <a:t>,</a:t>
            </a:r>
            <a:r>
              <a:rPr lang="zh-CN" altLang="en-US" sz="2400"/>
              <a:t>初值空集</a:t>
            </a:r>
            <a:endParaRPr lang="en-US" altLang="zh-CN" sz="2400"/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  }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23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23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23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6123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6123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3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信号灯的操作</a:t>
            </a:r>
          </a:p>
        </p:txBody>
      </p:sp>
      <p:sp>
        <p:nvSpPr>
          <p:cNvPr id="611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两个操作</a:t>
            </a:r>
          </a:p>
          <a:p>
            <a:pPr lvl="1"/>
            <a:r>
              <a:rPr lang="en-US" altLang="zh-CN" dirty="0">
                <a:latin typeface="宋体" pitchFamily="2" charset="-122"/>
              </a:rPr>
              <a:t>P</a:t>
            </a:r>
            <a:r>
              <a:rPr lang="zh-CN" altLang="en-US" dirty="0">
                <a:latin typeface="宋体" pitchFamily="2" charset="-122"/>
              </a:rPr>
              <a:t>操作（函数或过程，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P(</a:t>
            </a:r>
            <a:r>
              <a:rPr lang="en-US" altLang="zh-CN" dirty="0" err="1">
                <a:solidFill>
                  <a:srgbClr val="0000FF"/>
                </a:solidFill>
                <a:latin typeface="宋体" pitchFamily="2" charset="-122"/>
              </a:rPr>
              <a:t>S,q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latin typeface="宋体" pitchFamily="2" charset="-122"/>
              </a:rPr>
              <a:t>）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en-US" altLang="zh-CN" dirty="0">
                <a:latin typeface="宋体" pitchFamily="2" charset="-122"/>
              </a:rPr>
              <a:t>V</a:t>
            </a:r>
            <a:r>
              <a:rPr lang="zh-CN" altLang="en-US" dirty="0">
                <a:latin typeface="宋体" pitchFamily="2" charset="-122"/>
              </a:rPr>
              <a:t>操作（函数或过程，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V(</a:t>
            </a:r>
            <a:r>
              <a:rPr lang="en-US" altLang="zh-CN" dirty="0" err="1">
                <a:solidFill>
                  <a:srgbClr val="0000FF"/>
                </a:solidFill>
                <a:latin typeface="宋体" pitchFamily="2" charset="-122"/>
              </a:rPr>
              <a:t>S,q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)</a:t>
            </a:r>
            <a:r>
              <a:rPr lang="zh-CN" altLang="en-US" dirty="0">
                <a:latin typeface="宋体" pitchFamily="2" charset="-122"/>
              </a:rPr>
              <a:t>）</a:t>
            </a:r>
            <a:endParaRPr lang="zh-CN" altLang="en-US" dirty="0">
              <a:solidFill>
                <a:srgbClr val="FF0000"/>
              </a:solidFill>
              <a:latin typeface="宋体" pitchFamily="2" charset="-122"/>
            </a:endParaRPr>
          </a:p>
          <a:p>
            <a:r>
              <a:rPr lang="en-US" altLang="zh-CN" dirty="0">
                <a:latin typeface="宋体" pitchFamily="2" charset="-122"/>
              </a:rPr>
              <a:t>P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>
                <a:latin typeface="宋体" pitchFamily="2" charset="-122"/>
              </a:rPr>
              <a:t>V</a:t>
            </a:r>
            <a:r>
              <a:rPr lang="zh-CN" altLang="en-US" dirty="0">
                <a:latin typeface="宋体" pitchFamily="2" charset="-122"/>
              </a:rPr>
              <a:t>是荷兰语：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</a:rPr>
              <a:t>P</a:t>
            </a:r>
            <a:r>
              <a:rPr lang="en-US" altLang="zh-CN" dirty="0" err="1">
                <a:latin typeface="宋体" pitchFamily="2" charset="-122"/>
              </a:rPr>
              <a:t>asseren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通过</a:t>
            </a:r>
            <a:r>
              <a:rPr lang="zh-CN" altLang="en-US" dirty="0">
                <a:latin typeface="宋体" pitchFamily="2" charset="-122"/>
              </a:rPr>
              <a:t>，</a:t>
            </a:r>
            <a:r>
              <a:rPr lang="en-US" altLang="zh-CN" dirty="0" err="1">
                <a:solidFill>
                  <a:srgbClr val="FF0000"/>
                </a:solidFill>
                <a:latin typeface="宋体" pitchFamily="2" charset="-122"/>
              </a:rPr>
              <a:t>V</a:t>
            </a:r>
            <a:r>
              <a:rPr lang="en-US" altLang="zh-CN" dirty="0" err="1">
                <a:latin typeface="宋体" pitchFamily="2" charset="-122"/>
              </a:rPr>
              <a:t>rijgeven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释放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251206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13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6113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6113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6113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信号灯的操作</a:t>
            </a: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altLang="zh-CN" sz="2400" dirty="0"/>
              <a:t>P</a:t>
            </a:r>
            <a:r>
              <a:rPr lang="zh-CN" altLang="en-US" sz="2400" dirty="0"/>
              <a:t>操作的原理（</a:t>
            </a:r>
            <a:r>
              <a:rPr lang="en-US" altLang="zh-CN" sz="2400" dirty="0"/>
              <a:t>P(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  <a:r>
              <a:rPr lang="zh-CN" altLang="en-US" sz="2400" dirty="0"/>
              <a:t>，简记</a:t>
            </a:r>
            <a:r>
              <a:rPr lang="en-US" altLang="zh-CN" sz="2400" dirty="0"/>
              <a:t>P(S)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en-US" altLang="zh-CN" sz="2400" dirty="0"/>
              <a:t>S</a:t>
            </a:r>
            <a:r>
              <a:rPr lang="zh-CN" altLang="en-US" sz="2400" dirty="0"/>
              <a:t>值</a:t>
            </a:r>
            <a:r>
              <a:rPr lang="zh-CN" altLang="en-US" sz="2400" b="1" dirty="0">
                <a:solidFill>
                  <a:srgbClr val="FF0000"/>
                </a:solidFill>
              </a:rPr>
              <a:t>减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大于或等于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8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差</a:t>
            </a:r>
            <a:r>
              <a:rPr lang="zh-CN" altLang="en-US" sz="2400" dirty="0"/>
              <a:t>小于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，则该进程</a:t>
            </a:r>
            <a:r>
              <a:rPr lang="zh-CN" altLang="en-US" sz="2400" b="1" dirty="0">
                <a:solidFill>
                  <a:srgbClr val="FF0000"/>
                </a:solidFill>
              </a:rPr>
              <a:t>阻塞</a:t>
            </a:r>
            <a:r>
              <a:rPr lang="zh-CN" altLang="en-US" sz="2400" dirty="0"/>
              <a:t>并</a:t>
            </a:r>
            <a:r>
              <a:rPr lang="zh-CN" altLang="en-US" sz="2400" b="1" dirty="0">
                <a:solidFill>
                  <a:srgbClr val="FF0000"/>
                </a:solidFill>
              </a:rPr>
              <a:t>加入</a:t>
            </a:r>
            <a:r>
              <a:rPr lang="zh-CN" altLang="en-US" sz="2400" dirty="0"/>
              <a:t>到队列</a:t>
            </a:r>
            <a:r>
              <a:rPr lang="en-US" altLang="zh-CN" sz="2400" b="1" dirty="0">
                <a:solidFill>
                  <a:srgbClr val="FF0000"/>
                </a:solidFill>
              </a:rPr>
              <a:t>q</a:t>
            </a:r>
            <a:r>
              <a:rPr lang="zh-CN" altLang="en-US" sz="2400" dirty="0"/>
              <a:t>中，并转调度函数。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P(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   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S = S - 1;	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	  if (S &lt;0 )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{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       Insert( Caller , q );			     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solidFill>
                  <a:srgbClr val="0000FF"/>
                </a:solidFill>
              </a:rPr>
              <a:t>Block</a:t>
            </a:r>
            <a:r>
              <a:rPr lang="en-US" altLang="zh-CN" sz="2400" dirty="0"/>
              <a:t>( Caller ); 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      转调度函数</a:t>
            </a:r>
            <a:r>
              <a:rPr lang="en-US" altLang="zh-CN" sz="2400" dirty="0"/>
              <a:t>( );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 }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	</a:t>
            </a:r>
            <a:endParaRPr lang="zh-CN" altLang="en-US" sz="2400" dirty="0"/>
          </a:p>
        </p:txBody>
      </p:sp>
      <p:sp>
        <p:nvSpPr>
          <p:cNvPr id="446468" name="Rectangle 4"/>
          <p:cNvSpPr>
            <a:spLocks noChangeArrowheads="1"/>
          </p:cNvSpPr>
          <p:nvPr/>
        </p:nvSpPr>
        <p:spPr bwMode="auto">
          <a:xfrm>
            <a:off x="936625" y="2205038"/>
            <a:ext cx="4248150" cy="3744912"/>
          </a:xfrm>
          <a:prstGeom prst="rect">
            <a:avLst/>
          </a:prstGeom>
          <a:solidFill>
            <a:srgbClr val="CC99FF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468940" y="3068960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P</a:t>
            </a:r>
            <a:r>
              <a:rPr lang="zh-CN" altLang="en-US" sz="2800" b="1" dirty="0"/>
              <a:t>操作可能使进程在调用处阻塞。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68940" y="4653136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</a:t>
            </a:r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r>
              <a:rPr lang="zh-CN" altLang="en-US" sz="2800" b="1" dirty="0">
                <a:solidFill>
                  <a:srgbClr val="FF0000"/>
                </a:solidFill>
              </a:rPr>
              <a:t>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S</a:t>
            </a:r>
            <a:r>
              <a:rPr lang="zh-CN" altLang="en-US" sz="2800" b="1" dirty="0"/>
              <a:t>的初值很重要！根据应用情况小心设置！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6468" grpId="0" animBg="1"/>
      <p:bldP spid="6" grpId="0" animBg="1"/>
      <p:bldP spid="7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4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信号灯的操作</a:t>
            </a:r>
          </a:p>
        </p:txBody>
      </p:sp>
      <p:sp>
        <p:nvSpPr>
          <p:cNvPr id="4454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/>
              <a:t>V</a:t>
            </a:r>
            <a:r>
              <a:rPr lang="zh-CN" altLang="en-US" sz="2400" dirty="0"/>
              <a:t>操作的原理（</a:t>
            </a:r>
            <a:r>
              <a:rPr lang="en-US" altLang="zh-CN" sz="2400" dirty="0"/>
              <a:t>V(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  <a:r>
              <a:rPr lang="zh-CN" altLang="en-US" sz="2400" dirty="0"/>
              <a:t>，简记</a:t>
            </a:r>
            <a:r>
              <a:rPr lang="en-US" altLang="zh-CN" sz="2400" dirty="0"/>
              <a:t>V(S)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en-US" altLang="zh-CN" sz="2400" dirty="0"/>
              <a:t>s</a:t>
            </a:r>
            <a:r>
              <a:rPr lang="zh-CN" altLang="en-US" sz="2400" dirty="0"/>
              <a:t>值</a:t>
            </a:r>
            <a:r>
              <a:rPr lang="zh-CN" altLang="en-US" sz="2400" b="1" dirty="0">
                <a:solidFill>
                  <a:srgbClr val="FF0000"/>
                </a:solidFill>
              </a:rPr>
              <a:t>加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和</a:t>
            </a:r>
            <a:r>
              <a:rPr lang="zh-CN" altLang="en-US" sz="2400" dirty="0"/>
              <a:t>大于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；</a:t>
            </a:r>
          </a:p>
          <a:p>
            <a:pPr lvl="1">
              <a:lnSpc>
                <a:spcPct val="90000"/>
              </a:lnSpc>
              <a:buClr>
                <a:srgbClr val="33CC33"/>
              </a:buClr>
            </a:pPr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FF0000"/>
                </a:solidFill>
              </a:rPr>
              <a:t>和</a:t>
            </a:r>
            <a:r>
              <a:rPr lang="zh-CN" altLang="en-US" sz="2400" dirty="0"/>
              <a:t>小于或等于</a:t>
            </a:r>
            <a:r>
              <a:rPr lang="zh-CN" altLang="en-US" sz="2400" b="1" dirty="0">
                <a:solidFill>
                  <a:srgbClr val="FF0000"/>
                </a:solidFill>
              </a:rPr>
              <a:t>零</a:t>
            </a:r>
            <a:r>
              <a:rPr lang="zh-CN" altLang="en-US" sz="2400" dirty="0"/>
              <a:t>，该进程</a:t>
            </a:r>
            <a:r>
              <a:rPr lang="zh-CN" altLang="en-US" sz="2400" b="1" dirty="0">
                <a:solidFill>
                  <a:srgbClr val="FF0000"/>
                </a:solidFill>
              </a:rPr>
              <a:t>继续</a:t>
            </a:r>
            <a:r>
              <a:rPr lang="zh-CN" altLang="en-US" sz="2400" dirty="0"/>
              <a:t>同时从</a:t>
            </a:r>
            <a:r>
              <a:rPr lang="en-US" altLang="zh-CN" sz="2400" b="1" dirty="0">
                <a:solidFill>
                  <a:srgbClr val="FF0000"/>
                </a:solidFill>
              </a:rPr>
              <a:t>q</a:t>
            </a:r>
            <a:r>
              <a:rPr lang="zh-CN" altLang="en-US" sz="2400" dirty="0"/>
              <a:t>中</a:t>
            </a:r>
            <a:r>
              <a:rPr lang="zh-CN" altLang="en-US" sz="2400" b="1" dirty="0">
                <a:solidFill>
                  <a:srgbClr val="FF0000"/>
                </a:solidFill>
              </a:rPr>
              <a:t>唤醒</a:t>
            </a:r>
            <a:r>
              <a:rPr lang="zh-CN" altLang="en-US" sz="2400" dirty="0"/>
              <a:t>一个进程。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V(</a:t>
            </a:r>
            <a:r>
              <a:rPr lang="en-US" altLang="zh-CN" sz="2400" dirty="0" err="1"/>
              <a:t>S,q</a:t>
            </a:r>
            <a:r>
              <a:rPr lang="en-US" altLang="zh-CN" sz="2400" dirty="0"/>
              <a:t>)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{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s = s + 1;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if ( s ≤ 0 )			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{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Remove( q , 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); </a:t>
            </a:r>
            <a:r>
              <a:rPr lang="en-US" altLang="zh-CN" sz="2400" dirty="0">
                <a:solidFill>
                  <a:srgbClr val="0000FF"/>
                </a:solidFill>
              </a:rPr>
              <a:t>// </a:t>
            </a:r>
            <a:r>
              <a:rPr lang="en-US" altLang="zh-CN" sz="2400" dirty="0" err="1">
                <a:solidFill>
                  <a:srgbClr val="0000FF"/>
                </a:solidFill>
              </a:rPr>
              <a:t>pid</a:t>
            </a:r>
            <a:r>
              <a:rPr lang="zh-CN" altLang="en-US" sz="2400" dirty="0">
                <a:solidFill>
                  <a:srgbClr val="0000FF"/>
                </a:solidFill>
              </a:rPr>
              <a:t>：进程</a:t>
            </a:r>
            <a:r>
              <a:rPr lang="en-US" altLang="zh-CN" sz="2400" dirty="0">
                <a:solidFill>
                  <a:srgbClr val="0000FF"/>
                </a:solidFill>
              </a:rPr>
              <a:t>ID</a:t>
            </a:r>
            <a:r>
              <a:rPr lang="en-US" altLang="zh-CN" sz="2400" dirty="0"/>
              <a:t>	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       </a:t>
            </a:r>
            <a:r>
              <a:rPr lang="en-US" altLang="zh-CN" sz="2400" dirty="0">
                <a:solidFill>
                  <a:srgbClr val="0000FF"/>
                </a:solidFill>
              </a:rPr>
              <a:t>Wakeup</a:t>
            </a:r>
            <a:r>
              <a:rPr lang="en-US" altLang="zh-CN" sz="2400" dirty="0"/>
              <a:t>(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);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       }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445444" name="Rectangle 4"/>
          <p:cNvSpPr>
            <a:spLocks noChangeArrowheads="1"/>
          </p:cNvSpPr>
          <p:nvPr/>
        </p:nvSpPr>
        <p:spPr bwMode="auto">
          <a:xfrm>
            <a:off x="865188" y="2392363"/>
            <a:ext cx="5975350" cy="3705225"/>
          </a:xfrm>
          <a:prstGeom prst="rect">
            <a:avLst/>
          </a:prstGeom>
          <a:solidFill>
            <a:srgbClr val="CC99FF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468940" y="2600770"/>
            <a:ext cx="4108448" cy="1471172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dirty="0">
                <a:solidFill>
                  <a:srgbClr val="FF0000"/>
                </a:solidFill>
              </a:rPr>
              <a:t>提示：</a:t>
            </a:r>
            <a:endParaRPr lang="en-US" altLang="zh-CN" sz="28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800" b="1" dirty="0"/>
              <a:t>    V</a:t>
            </a:r>
            <a:r>
              <a:rPr lang="zh-CN" altLang="en-US" sz="2800" b="1" dirty="0"/>
              <a:t>操作可能会唤醒另一个正阻塞的进程。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5444" grpId="0" animBg="1"/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0" dirty="0"/>
              <a:t>进程挂起 </a:t>
            </a:r>
            <a:endParaRPr lang="en-US" altLang="zh-CN" b="0" dirty="0"/>
          </a:p>
          <a:p>
            <a:pPr marL="800100" lvl="2" indent="0">
              <a:buNone/>
            </a:pPr>
            <a:r>
              <a:rPr lang="en-US" altLang="zh-CN" b="0" dirty="0" err="1"/>
              <a:t>typedef</a:t>
            </a:r>
            <a:r>
              <a:rPr lang="en-US" altLang="zh-CN" b="0" dirty="0"/>
              <a:t> DWORD (WINAPI *</a:t>
            </a:r>
            <a:r>
              <a:rPr lang="en-US" altLang="zh-CN" b="1" dirty="0" err="1">
                <a:solidFill>
                  <a:srgbClr val="FF0000"/>
                </a:solidFill>
              </a:rPr>
              <a:t>NtSuspendProcess</a:t>
            </a:r>
            <a:r>
              <a:rPr lang="en-US" altLang="zh-CN" b="0" dirty="0"/>
              <a:t>)(HANDLE </a:t>
            </a:r>
            <a:r>
              <a:rPr lang="en-US" altLang="zh-CN" b="0" dirty="0" err="1"/>
              <a:t>ProcessHandle</a:t>
            </a:r>
            <a:r>
              <a:rPr lang="en-US" altLang="zh-CN" b="0" dirty="0"/>
              <a:t> ); </a:t>
            </a:r>
          </a:p>
          <a:p>
            <a:r>
              <a:rPr lang="zh-CN" altLang="en-US" b="0" dirty="0"/>
              <a:t>进程继续 </a:t>
            </a:r>
            <a:endParaRPr lang="en-US" altLang="zh-CN" b="0" dirty="0"/>
          </a:p>
          <a:p>
            <a:pPr marL="800100" lvl="2" indent="0">
              <a:buNone/>
            </a:pPr>
            <a:r>
              <a:rPr lang="en-US" altLang="zh-CN" b="0" dirty="0" err="1"/>
              <a:t>typedef</a:t>
            </a:r>
            <a:r>
              <a:rPr lang="en-US" altLang="zh-CN" b="0" dirty="0"/>
              <a:t> DWORD ( WINAPI *</a:t>
            </a:r>
            <a:r>
              <a:rPr lang="en-US" altLang="zh-CN" b="1" dirty="0" err="1">
                <a:solidFill>
                  <a:srgbClr val="FF0000"/>
                </a:solidFill>
              </a:rPr>
              <a:t>NtResumeProcess</a:t>
            </a:r>
            <a:r>
              <a:rPr lang="en-US" altLang="zh-CN" b="1" dirty="0">
                <a:solidFill>
                  <a:srgbClr val="FF0000"/>
                </a:solidFill>
              </a:rPr>
              <a:t> </a:t>
            </a:r>
            <a:r>
              <a:rPr lang="en-US" altLang="zh-CN" b="0" dirty="0"/>
              <a:t>)( HANDLE </a:t>
            </a:r>
            <a:r>
              <a:rPr lang="en-US" altLang="zh-CN" b="0" dirty="0" err="1"/>
              <a:t>hProcess</a:t>
            </a:r>
            <a:r>
              <a:rPr lang="en-US" altLang="zh-CN" b="0" dirty="0"/>
              <a:t> ) ;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99301230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/>
              <a:t>信号灯机制</a:t>
            </a:r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3"/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个临界资源：允许最多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个进程同时处于临界区</a:t>
            </a: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实现进程同步</a:t>
            </a: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（可能唤醒某个进程）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613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6133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6133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613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613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33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33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613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3380" grpId="0"/>
      <p:bldP spid="613381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  <a:ea typeface="宋体" pitchFamily="2" charset="-122"/>
              </a:rPr>
              <a:t>实现进程互斥</a:t>
            </a: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2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应用过程</a:t>
            </a:r>
            <a:endParaRPr lang="en-US" altLang="zh-CN" dirty="0">
              <a:latin typeface="宋体" pitchFamily="2" charset="-122"/>
            </a:endParaRPr>
          </a:p>
          <a:p>
            <a:pPr marL="800100" lvl="3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先设定合适的</a:t>
            </a:r>
            <a:r>
              <a:rPr lang="en-US" altLang="zh-CN" dirty="0">
                <a:latin typeface="宋体" pitchFamily="2" charset="-122"/>
              </a:rPr>
              <a:t>S</a:t>
            </a:r>
            <a:r>
              <a:rPr lang="zh-CN" altLang="en-US" dirty="0">
                <a:latin typeface="宋体" pitchFamily="2" charset="-122"/>
              </a:rPr>
              <a:t>初值  </a:t>
            </a:r>
          </a:p>
          <a:p>
            <a:endParaRPr kumimoji="1" lang="zh-CN" altLang="en-US" sz="2000" b="0" dirty="0">
              <a:latin typeface="宋体" pitchFamily="2" charset="-122"/>
            </a:endParaRP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723900" y="31845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3" name="Rectangle 5"/>
          <p:cNvSpPr>
            <a:spLocks noChangeArrowheads="1"/>
          </p:cNvSpPr>
          <p:nvPr/>
        </p:nvSpPr>
        <p:spPr bwMode="auto">
          <a:xfrm>
            <a:off x="723900" y="42989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4" name="Rectangle 6"/>
          <p:cNvSpPr>
            <a:spLocks noChangeArrowheads="1"/>
          </p:cNvSpPr>
          <p:nvPr/>
        </p:nvSpPr>
        <p:spPr bwMode="auto">
          <a:xfrm>
            <a:off x="3400425" y="27146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3400425" y="40862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6" name="Rectangle 8"/>
          <p:cNvSpPr>
            <a:spLocks noChangeArrowheads="1"/>
          </p:cNvSpPr>
          <p:nvPr/>
        </p:nvSpPr>
        <p:spPr bwMode="auto">
          <a:xfrm>
            <a:off x="7072313" y="36131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7" name="Rectangle 9"/>
          <p:cNvSpPr>
            <a:spLocks noChangeArrowheads="1"/>
          </p:cNvSpPr>
          <p:nvPr/>
        </p:nvSpPr>
        <p:spPr bwMode="auto">
          <a:xfrm>
            <a:off x="7072313" y="4487881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9138" y="1992331"/>
            <a:ext cx="8793162" cy="4008437"/>
            <a:chOff x="453" y="1706"/>
            <a:chExt cx="5539" cy="2525"/>
          </a:xfrm>
        </p:grpSpPr>
        <p:sp>
          <p:nvSpPr>
            <p:cNvPr id="616459" name="Rectangle 11"/>
            <p:cNvSpPr>
              <a:spLocks noChangeArrowheads="1"/>
            </p:cNvSpPr>
            <p:nvPr/>
          </p:nvSpPr>
          <p:spPr bwMode="auto">
            <a:xfrm>
              <a:off x="456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53" y="2659"/>
              <a:ext cx="1537" cy="498"/>
              <a:chOff x="836" y="2613"/>
              <a:chExt cx="1537" cy="498"/>
            </a:xfrm>
          </p:grpSpPr>
          <p:sp>
            <p:nvSpPr>
              <p:cNvPr id="616461" name="Rectangle 13"/>
              <p:cNvSpPr>
                <a:spLocks noChangeArrowheads="1"/>
              </p:cNvSpPr>
              <p:nvPr/>
            </p:nvSpPr>
            <p:spPr bwMode="auto">
              <a:xfrm>
                <a:off x="836" y="2613"/>
                <a:ext cx="1537" cy="498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2" name="Text Box 14"/>
              <p:cNvSpPr txBox="1">
                <a:spLocks noChangeArrowheads="1"/>
              </p:cNvSpPr>
              <p:nvPr/>
            </p:nvSpPr>
            <p:spPr bwMode="auto">
              <a:xfrm>
                <a:off x="1239" y="2703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3" name="Rectangle 15"/>
            <p:cNvSpPr>
              <a:spLocks noChangeArrowheads="1"/>
            </p:cNvSpPr>
            <p:nvPr/>
          </p:nvSpPr>
          <p:spPr bwMode="auto">
            <a:xfrm>
              <a:off x="2137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2134" y="2386"/>
              <a:ext cx="1537" cy="635"/>
              <a:chOff x="2736" y="2340"/>
              <a:chExt cx="1537" cy="635"/>
            </a:xfrm>
          </p:grpSpPr>
          <p:sp>
            <p:nvSpPr>
              <p:cNvPr id="616465" name="Rectangle 1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6" name="Text Box 18"/>
              <p:cNvSpPr txBox="1">
                <a:spLocks noChangeArrowheads="1"/>
              </p:cNvSpPr>
              <p:nvPr/>
            </p:nvSpPr>
            <p:spPr bwMode="auto">
              <a:xfrm>
                <a:off x="3115" y="2471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7" name="Text Box 19"/>
            <p:cNvSpPr txBox="1">
              <a:spLocks noChangeArrowheads="1"/>
            </p:cNvSpPr>
            <p:nvPr/>
          </p:nvSpPr>
          <p:spPr bwMode="auto">
            <a:xfrm>
              <a:off x="864" y="3927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16468" name="Text Box 20"/>
            <p:cNvSpPr txBox="1">
              <a:spLocks noChangeArrowheads="1"/>
            </p:cNvSpPr>
            <p:nvPr/>
          </p:nvSpPr>
          <p:spPr bwMode="auto">
            <a:xfrm>
              <a:off x="2535" y="3940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16469" name="Line 21"/>
            <p:cNvSpPr>
              <a:spLocks noChangeShapeType="1"/>
            </p:cNvSpPr>
            <p:nvPr/>
          </p:nvSpPr>
          <p:spPr bwMode="auto">
            <a:xfrm>
              <a:off x="1136" y="1934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0" name="Line 22"/>
            <p:cNvSpPr>
              <a:spLocks noChangeShapeType="1"/>
            </p:cNvSpPr>
            <p:nvPr/>
          </p:nvSpPr>
          <p:spPr bwMode="auto">
            <a:xfrm>
              <a:off x="2868" y="1843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1" name="Line 23"/>
            <p:cNvSpPr>
              <a:spLocks noChangeShapeType="1"/>
            </p:cNvSpPr>
            <p:nvPr/>
          </p:nvSpPr>
          <p:spPr bwMode="auto">
            <a:xfrm>
              <a:off x="2822" y="3340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2" name="Line 24"/>
            <p:cNvSpPr>
              <a:spLocks noChangeShapeType="1"/>
            </p:cNvSpPr>
            <p:nvPr/>
          </p:nvSpPr>
          <p:spPr bwMode="auto">
            <a:xfrm>
              <a:off x="1136" y="3476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3" name="Rectangle 25"/>
            <p:cNvSpPr>
              <a:spLocks noChangeArrowheads="1"/>
            </p:cNvSpPr>
            <p:nvPr/>
          </p:nvSpPr>
          <p:spPr bwMode="auto">
            <a:xfrm>
              <a:off x="4450" y="1709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447" y="2913"/>
              <a:ext cx="1537" cy="365"/>
              <a:chOff x="2736" y="2340"/>
              <a:chExt cx="1537" cy="635"/>
            </a:xfrm>
          </p:grpSpPr>
          <p:sp>
            <p:nvSpPr>
              <p:cNvPr id="616475" name="Rectangle 2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76" name="Text Box 28"/>
              <p:cNvSpPr txBox="1">
                <a:spLocks noChangeArrowheads="1"/>
              </p:cNvSpPr>
              <p:nvPr/>
            </p:nvSpPr>
            <p:spPr bwMode="auto">
              <a:xfrm>
                <a:off x="3115" y="2470"/>
                <a:ext cx="862" cy="50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77" name="Text Box 29"/>
            <p:cNvSpPr txBox="1">
              <a:spLocks noChangeArrowheads="1"/>
            </p:cNvSpPr>
            <p:nvPr/>
          </p:nvSpPr>
          <p:spPr bwMode="auto">
            <a:xfrm>
              <a:off x="4848" y="3943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6478" name="Line 30"/>
            <p:cNvSpPr>
              <a:spLocks noChangeShapeType="1"/>
            </p:cNvSpPr>
            <p:nvPr/>
          </p:nvSpPr>
          <p:spPr bwMode="auto">
            <a:xfrm>
              <a:off x="5181" y="2067"/>
              <a:ext cx="0" cy="649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9" name="Line 31"/>
            <p:cNvSpPr>
              <a:spLocks noChangeShapeType="1"/>
            </p:cNvSpPr>
            <p:nvPr/>
          </p:nvSpPr>
          <p:spPr bwMode="auto">
            <a:xfrm>
              <a:off x="5135" y="3521"/>
              <a:ext cx="0" cy="270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80" name="Text Box 32"/>
            <p:cNvSpPr txBox="1">
              <a:spLocks noChangeArrowheads="1"/>
            </p:cNvSpPr>
            <p:nvPr/>
          </p:nvSpPr>
          <p:spPr bwMode="auto">
            <a:xfrm>
              <a:off x="3834" y="2551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>
                  <a:latin typeface="Times New Roman" pitchFamily="18" charset="0"/>
                </a:rPr>
                <a:t>……</a:t>
              </a:r>
            </a:p>
          </p:txBody>
        </p:sp>
      </p:grp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8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  <a:ea typeface="宋体" pitchFamily="2" charset="-122"/>
              </a:rPr>
              <a:t>实现进程互斥的例子</a:t>
            </a:r>
            <a:endParaRPr lang="en-US" altLang="zh-CN" sz="3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63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03913"/>
          </a:xfrm>
        </p:spPr>
        <p:txBody>
          <a:bodyPr/>
          <a:lstStyle/>
          <a:p>
            <a:r>
              <a:rPr lang="zh-CN" altLang="en-US" sz="2400" dirty="0"/>
              <a:t>例子：</a:t>
            </a:r>
            <a:r>
              <a:rPr lang="en-US" altLang="zh-CN" sz="2400" dirty="0"/>
              <a:t>3</a:t>
            </a:r>
            <a:r>
              <a:rPr lang="zh-CN" altLang="en-US" sz="2400" dirty="0"/>
              <a:t>个进程</a:t>
            </a:r>
            <a:r>
              <a:rPr lang="en-US" altLang="zh-CN" sz="2400" dirty="0" err="1"/>
              <a:t>P</a:t>
            </a:r>
            <a:r>
              <a:rPr lang="en-US" altLang="zh-CN" sz="2400" baseline="-25000" dirty="0" err="1"/>
              <a:t>a</a:t>
            </a:r>
            <a:r>
              <a:rPr lang="en-US" altLang="zh-CN" sz="2400" dirty="0" err="1"/>
              <a:t>,P</a:t>
            </a:r>
            <a:r>
              <a:rPr lang="en-US" altLang="zh-CN" sz="2400" baseline="-25000" dirty="0" err="1"/>
              <a:t>b</a:t>
            </a:r>
            <a:r>
              <a:rPr lang="en-US" altLang="zh-CN" sz="2400" dirty="0" err="1"/>
              <a:t>,P</a:t>
            </a:r>
            <a:r>
              <a:rPr lang="en-US" altLang="zh-CN" sz="2400" baseline="-25000" dirty="0" err="1"/>
              <a:t>c</a:t>
            </a:r>
            <a:r>
              <a:rPr lang="en-US" altLang="zh-CN" sz="2400" baseline="-25000" dirty="0"/>
              <a:t> </a:t>
            </a:r>
            <a:r>
              <a:rPr lang="zh-CN" altLang="en-US" sz="2400" dirty="0"/>
              <a:t>。临界资源数量为</a:t>
            </a:r>
            <a:r>
              <a:rPr lang="en-US" altLang="zh-CN" sz="2400" dirty="0"/>
              <a:t>1</a:t>
            </a:r>
            <a:r>
              <a:rPr lang="zh-CN" altLang="en-US" sz="2400" dirty="0"/>
              <a:t>，</a:t>
            </a:r>
            <a:r>
              <a:rPr lang="en-US" altLang="zh-CN" sz="2400" dirty="0" err="1"/>
              <a:t>CS</a:t>
            </a:r>
            <a:r>
              <a:rPr lang="en-US" altLang="zh-CN" sz="2400" baseline="-25000" dirty="0" err="1"/>
              <a:t>a,b,c</a:t>
            </a:r>
            <a:r>
              <a:rPr lang="zh-CN" altLang="en-US" sz="2400" dirty="0"/>
              <a:t>是临界区。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sz="2400" dirty="0"/>
          </a:p>
          <a:p>
            <a:endParaRPr lang="zh-CN" altLang="en-US" sz="1000" dirty="0"/>
          </a:p>
          <a:p>
            <a:r>
              <a:rPr lang="zh-CN" altLang="en-US" sz="2400" dirty="0">
                <a:solidFill>
                  <a:srgbClr val="FF0000"/>
                </a:solidFill>
              </a:rPr>
              <a:t>分析：</a:t>
            </a:r>
            <a:r>
              <a:rPr lang="en-US" altLang="zh-CN" sz="2400" dirty="0" err="1">
                <a:solidFill>
                  <a:srgbClr val="FF0000"/>
                </a:solidFill>
              </a:rPr>
              <a:t>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a</a:t>
            </a:r>
            <a:r>
              <a:rPr lang="en-US" altLang="zh-CN" sz="2400" dirty="0" err="1">
                <a:solidFill>
                  <a:srgbClr val="FF0000"/>
                </a:solidFill>
              </a:rPr>
              <a:t>,P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b</a:t>
            </a:r>
            <a:r>
              <a:rPr lang="en-US" altLang="zh-CN" sz="2400" dirty="0" err="1">
                <a:solidFill>
                  <a:srgbClr val="FF0000"/>
                </a:solidFill>
              </a:rPr>
              <a:t>,P</a:t>
            </a:r>
            <a:r>
              <a:rPr lang="en-US" altLang="zh-CN" sz="2400" baseline="-25000" dirty="0" err="1">
                <a:solidFill>
                  <a:srgbClr val="FF0000"/>
                </a:solidFill>
              </a:rPr>
              <a:t>c</a:t>
            </a:r>
            <a:r>
              <a:rPr lang="en-US" altLang="zh-CN" sz="2400" baseline="-25000" dirty="0">
                <a:solidFill>
                  <a:srgbClr val="FF0000"/>
                </a:solidFill>
              </a:rPr>
              <a:t> </a:t>
            </a:r>
            <a:r>
              <a:rPr lang="zh-CN" altLang="en-US" sz="2400" dirty="0">
                <a:solidFill>
                  <a:srgbClr val="FF0000"/>
                </a:solidFill>
              </a:rPr>
              <a:t>三者互斥过程以及</a:t>
            </a:r>
            <a:r>
              <a:rPr lang="en-US" altLang="zh-CN" sz="2400" dirty="0" err="1">
                <a:solidFill>
                  <a:srgbClr val="FF0000"/>
                </a:solidFill>
              </a:rPr>
              <a:t>mutex</a:t>
            </a:r>
            <a:r>
              <a:rPr lang="zh-CN" altLang="en-US" sz="2400" dirty="0">
                <a:solidFill>
                  <a:srgbClr val="FF0000"/>
                </a:solidFill>
              </a:rPr>
              <a:t>值的变化？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  <p:sp>
        <p:nvSpPr>
          <p:cNvPr id="463876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936625" y="1268413"/>
            <a:ext cx="3600450" cy="44799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main(  )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{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/* </a:t>
            </a:r>
            <a:r>
              <a:rPr lang="zh-CN" altLang="en-US" sz="2400" b="1" dirty="0"/>
              <a:t>信号量</a:t>
            </a:r>
            <a:r>
              <a:rPr lang="en-US" altLang="zh-CN" sz="2400" b="1" dirty="0" err="1"/>
              <a:t>mutex</a:t>
            </a:r>
            <a:r>
              <a:rPr lang="zh-CN" altLang="en-US" sz="2400" b="1" dirty="0"/>
              <a:t> *</a:t>
            </a:r>
            <a:r>
              <a:rPr lang="en-US" altLang="zh-CN" sz="2400" b="1" dirty="0"/>
              <a:t>/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mutex</a:t>
            </a:r>
            <a:r>
              <a:rPr lang="en-US" altLang="zh-CN" sz="2400" b="1" dirty="0"/>
              <a:t> = </a:t>
            </a:r>
            <a:r>
              <a:rPr lang="en-US" altLang="zh-CN" sz="2400" b="1" dirty="0">
                <a:solidFill>
                  <a:srgbClr val="FF0000"/>
                </a:solidFill>
              </a:rPr>
              <a:t>1</a:t>
            </a:r>
            <a:r>
              <a:rPr lang="en-US" altLang="zh-CN" sz="2400" b="1" dirty="0"/>
              <a:t>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>
                <a:solidFill>
                  <a:srgbClr val="0000FF"/>
                </a:solidFill>
              </a:rPr>
              <a:t>cobegin</a:t>
            </a:r>
            <a:r>
              <a:rPr lang="en-US" altLang="zh-CN" sz="2400" b="1" dirty="0"/>
              <a:t> //</a:t>
            </a:r>
            <a:r>
              <a:rPr lang="zh-CN" altLang="en-US" sz="2400" b="1" dirty="0"/>
              <a:t>并发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>
                <a:solidFill>
                  <a:srgbClr val="FF3300"/>
                </a:solidFill>
              </a:rPr>
              <a:t>P</a:t>
            </a:r>
            <a:r>
              <a:rPr lang="en-US" altLang="zh-CN" sz="2400" b="1" baseline="-25000" dirty="0">
                <a:solidFill>
                  <a:srgbClr val="FF3300"/>
                </a:solidFill>
              </a:rPr>
              <a:t>a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    </a:t>
            </a:r>
            <a:r>
              <a:rPr lang="en-US" altLang="zh-CN" sz="2400" b="1" dirty="0" err="1">
                <a:solidFill>
                  <a:srgbClr val="FF3300"/>
                </a:solidFill>
              </a:rPr>
              <a:t>P</a:t>
            </a:r>
            <a:r>
              <a:rPr lang="en-US" altLang="zh-CN" sz="2400" b="1" baseline="-25000" dirty="0" err="1">
                <a:solidFill>
                  <a:srgbClr val="FF3300"/>
                </a:solidFill>
              </a:rPr>
              <a:t>b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>
                <a:solidFill>
                  <a:srgbClr val="FF3300"/>
                </a:solidFill>
              </a:rPr>
              <a:t>        P</a:t>
            </a:r>
            <a:r>
              <a:rPr lang="en-US" altLang="zh-CN" sz="2400" b="1" baseline="-25000" dirty="0">
                <a:solidFill>
                  <a:srgbClr val="FF3300"/>
                </a:solidFill>
              </a:rPr>
              <a:t>c</a:t>
            </a:r>
            <a:r>
              <a:rPr lang="en-US" altLang="zh-CN" sz="2400" b="1" dirty="0">
                <a:solidFill>
                  <a:srgbClr val="FF3300"/>
                </a:solidFill>
              </a:rPr>
              <a:t>(  );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    </a:t>
            </a:r>
            <a:r>
              <a:rPr lang="en-US" altLang="zh-CN" sz="2400" b="1" dirty="0" err="1">
                <a:solidFill>
                  <a:srgbClr val="0000FF"/>
                </a:solidFill>
              </a:rPr>
              <a:t>coend</a:t>
            </a:r>
            <a:r>
              <a:rPr lang="en-US" altLang="zh-CN" sz="2400" b="1" dirty="0"/>
              <a:t> //</a:t>
            </a:r>
            <a:r>
              <a:rPr lang="zh-CN" altLang="en-US" sz="2400" b="1" dirty="0"/>
              <a:t>并发结束</a:t>
            </a:r>
          </a:p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/>
              <a:t>}</a:t>
            </a:r>
          </a:p>
        </p:txBody>
      </p:sp>
      <p:sp>
        <p:nvSpPr>
          <p:cNvPr id="463877" name="Rectangle 5"/>
          <p:cNvSpPr>
            <a:spLocks noChangeArrowheads="1"/>
          </p:cNvSpPr>
          <p:nvPr/>
        </p:nvSpPr>
        <p:spPr bwMode="auto">
          <a:xfrm>
            <a:off x="4921250" y="1276350"/>
            <a:ext cx="3816350" cy="2232025"/>
          </a:xfrm>
          <a:prstGeom prst="rect">
            <a:avLst/>
          </a:prstGeom>
          <a:solidFill>
            <a:srgbClr val="EAEAEA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a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a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463878" name="Rectangle 6"/>
          <p:cNvSpPr>
            <a:spLocks noChangeArrowheads="1"/>
          </p:cNvSpPr>
          <p:nvPr/>
        </p:nvSpPr>
        <p:spPr bwMode="auto">
          <a:xfrm>
            <a:off x="4921250" y="3589338"/>
            <a:ext cx="3816350" cy="2159000"/>
          </a:xfrm>
          <a:prstGeom prst="rect">
            <a:avLst/>
          </a:prstGeom>
          <a:solidFill>
            <a:srgbClr val="CDE1FF"/>
          </a:solidFill>
          <a:ln w="9525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b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b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463879" name="Rectangle 7"/>
          <p:cNvSpPr>
            <a:spLocks noChangeArrowheads="1"/>
          </p:cNvSpPr>
          <p:nvPr/>
        </p:nvSpPr>
        <p:spPr bwMode="auto">
          <a:xfrm>
            <a:off x="7056438" y="2436813"/>
            <a:ext cx="2854325" cy="2087562"/>
          </a:xfrm>
          <a:prstGeom prst="rect">
            <a:avLst/>
          </a:prstGeom>
          <a:solidFill>
            <a:srgbClr val="969696"/>
          </a:solidFill>
          <a:ln w="9525">
            <a:solidFill>
              <a:srgbClr val="0000FF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0000"/>
                </a:solidFill>
              </a:rPr>
              <a:t>P</a:t>
            </a:r>
            <a:r>
              <a:rPr lang="en-US" altLang="zh-CN" b="1" baseline="-25000">
                <a:solidFill>
                  <a:srgbClr val="FF0000"/>
                </a:solidFill>
              </a:rPr>
              <a:t>c</a:t>
            </a:r>
            <a:r>
              <a:rPr lang="en-US" altLang="zh-CN" b="1">
                <a:solidFill>
                  <a:srgbClr val="FF0000"/>
                </a:solidFill>
              </a:rPr>
              <a:t>(  )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{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FF3300"/>
                </a:solidFill>
              </a:rPr>
              <a:t>    </a:t>
            </a:r>
            <a:r>
              <a:rPr lang="en-US" altLang="zh-CN" b="1">
                <a:solidFill>
                  <a:srgbClr val="0000FF"/>
                </a:solidFill>
              </a:rPr>
              <a:t>p(mutex 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       CS</a:t>
            </a:r>
            <a:r>
              <a:rPr lang="en-US" altLang="zh-CN" b="1" baseline="-25000"/>
              <a:t>c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>
                <a:solidFill>
                  <a:srgbClr val="0000FF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b="1"/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1111222" y="1752889"/>
            <a:ext cx="366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mutex</a:t>
            </a:r>
            <a:r>
              <a:rPr lang="zh-CN" altLang="en-US" sz="2400" b="1" dirty="0">
                <a:solidFill>
                  <a:srgbClr val="FF0000"/>
                </a:solidFill>
              </a:rPr>
              <a:t>初值 </a:t>
            </a:r>
            <a:r>
              <a:rPr lang="en-US" altLang="zh-CN" sz="2400" b="1" dirty="0">
                <a:solidFill>
                  <a:srgbClr val="FF0000"/>
                </a:solidFill>
              </a:rPr>
              <a:t>= 0</a:t>
            </a:r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1111222" y="1752889"/>
            <a:ext cx="36671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 err="1">
                <a:solidFill>
                  <a:srgbClr val="FF0000"/>
                </a:solidFill>
              </a:rPr>
              <a:t>mutex</a:t>
            </a:r>
            <a:r>
              <a:rPr lang="zh-CN" altLang="en-US" sz="2400" b="1" dirty="0">
                <a:solidFill>
                  <a:srgbClr val="FF0000"/>
                </a:solidFill>
              </a:rPr>
              <a:t>初值 </a:t>
            </a:r>
            <a:r>
              <a:rPr lang="en-US" altLang="zh-CN" sz="2400" b="1" dirty="0">
                <a:solidFill>
                  <a:srgbClr val="FF0000"/>
                </a:solidFill>
              </a:rPr>
              <a:t>= 2</a:t>
            </a:r>
            <a:r>
              <a:rPr lang="zh-CN" altLang="en-US" sz="2400" b="1" dirty="0">
                <a:solidFill>
                  <a:srgbClr val="FF0000"/>
                </a:solidFill>
              </a:rPr>
              <a:t>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4638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临界资源和临界区</a:t>
            </a:r>
            <a:endParaRPr lang="en-US" altLang="zh-CN" sz="2400" dirty="0"/>
          </a:p>
          <a:p>
            <a:r>
              <a:rPr lang="zh-CN" altLang="en-US" sz="2400" dirty="0"/>
              <a:t>锁机制</a:t>
            </a:r>
            <a:endParaRPr lang="en-US" altLang="zh-CN" sz="2400" dirty="0"/>
          </a:p>
          <a:p>
            <a:pPr lvl="1"/>
            <a:r>
              <a:rPr lang="zh-CN" altLang="en-US" sz="2400" dirty="0"/>
              <a:t>用锁机制解决临界区访问</a:t>
            </a:r>
            <a:endParaRPr lang="en-US" altLang="zh-CN" sz="2400" dirty="0"/>
          </a:p>
          <a:p>
            <a:pPr lvl="1"/>
            <a:r>
              <a:rPr lang="zh-CN" altLang="en-US" sz="2400" dirty="0"/>
              <a:t>上锁操作</a:t>
            </a:r>
            <a:r>
              <a:rPr lang="en-US" altLang="zh-CN" sz="2400" dirty="0"/>
              <a:t>Lock(S)</a:t>
            </a:r>
            <a:r>
              <a:rPr lang="zh-CN" altLang="en-US" sz="2400" dirty="0"/>
              <a:t>，开锁操作</a:t>
            </a:r>
            <a:r>
              <a:rPr lang="en-US" altLang="zh-CN" sz="2400" dirty="0"/>
              <a:t>Unlock(S)</a:t>
            </a:r>
          </a:p>
          <a:p>
            <a:r>
              <a:rPr lang="zh-CN" altLang="en-US" sz="2400" dirty="0"/>
              <a:t>临界区访问机制的四个设计原则</a:t>
            </a:r>
            <a:endParaRPr lang="en-US" altLang="zh-CN" sz="2400" dirty="0"/>
          </a:p>
          <a:p>
            <a:pPr lvl="1"/>
            <a:r>
              <a:rPr lang="zh-CN" altLang="en-US" sz="2400" dirty="0"/>
              <a:t>空闲让进 </a:t>
            </a:r>
            <a:r>
              <a:rPr lang="en-US" altLang="zh-CN" sz="2400" dirty="0"/>
              <a:t>| </a:t>
            </a:r>
            <a:r>
              <a:rPr lang="zh-CN" altLang="en-US" sz="2400" dirty="0"/>
              <a:t>忙则等待 </a:t>
            </a:r>
            <a:r>
              <a:rPr lang="en-US" altLang="zh-CN" sz="2400" dirty="0"/>
              <a:t>| </a:t>
            </a:r>
            <a:r>
              <a:rPr lang="zh-CN" altLang="en-US" sz="2400" dirty="0"/>
              <a:t>有限等待 </a:t>
            </a:r>
            <a:r>
              <a:rPr lang="en-US" altLang="zh-CN" sz="2400" dirty="0"/>
              <a:t>| </a:t>
            </a:r>
            <a:r>
              <a:rPr lang="zh-CN" altLang="en-US" sz="2400" dirty="0"/>
              <a:t>让权等待</a:t>
            </a:r>
            <a:endParaRPr lang="en-US" altLang="zh-CN" sz="2400" dirty="0"/>
          </a:p>
          <a:p>
            <a:r>
              <a:rPr lang="zh-CN" altLang="en-US" sz="2400" dirty="0"/>
              <a:t>进程的同步</a:t>
            </a:r>
            <a:r>
              <a:rPr lang="en-US" altLang="zh-CN" sz="2400" dirty="0"/>
              <a:t>/</a:t>
            </a:r>
            <a:r>
              <a:rPr lang="zh-CN" altLang="en-US" sz="2400" dirty="0"/>
              <a:t>互斥关系</a:t>
            </a:r>
            <a:endParaRPr lang="en-US" altLang="zh-CN" sz="2400" dirty="0"/>
          </a:p>
          <a:p>
            <a:r>
              <a:rPr lang="zh-CN" altLang="en-US" sz="2400" dirty="0"/>
              <a:t>信号灯和</a:t>
            </a:r>
            <a:r>
              <a:rPr lang="en-US" altLang="zh-CN" sz="2400" dirty="0"/>
              <a:t>P-V</a:t>
            </a:r>
            <a:r>
              <a:rPr lang="zh-CN" altLang="en-US" sz="2400" dirty="0"/>
              <a:t>操作</a:t>
            </a:r>
            <a:endParaRPr lang="en-US" altLang="zh-CN" sz="2400" dirty="0"/>
          </a:p>
          <a:p>
            <a:pPr lvl="1"/>
            <a:r>
              <a:rPr lang="en-US" altLang="zh-CN" sz="2400" dirty="0"/>
              <a:t>P(S,Q), V(S,Q)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</p:spTree>
    <p:extLst>
      <p:ext uri="{BB962C8B-B14F-4D97-AF65-F5344CB8AC3E}">
        <p14:creationId xmlns:p14="http://schemas.microsoft.com/office/powerpoint/2010/main" val="1784894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  <a:r>
              <a:rPr lang="en-US" altLang="zh-CN" dirty="0"/>
              <a:t>——</a:t>
            </a:r>
            <a:endParaRPr lang="zh-CN" altLang="en-US" dirty="0">
              <a:latin typeface="宋体" pitchFamily="2" charset="-122"/>
            </a:endParaRPr>
          </a:p>
        </p:txBody>
      </p:sp>
      <p:sp>
        <p:nvSpPr>
          <p:cNvPr id="446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endParaRPr lang="zh-CN" altLang="en-US" sz="24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715" y="1412776"/>
            <a:ext cx="9574782" cy="3617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148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4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2"/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（可能唤醒某个进程）</a:t>
            </a:r>
          </a:p>
        </p:txBody>
      </p:sp>
    </p:spTree>
    <p:extLst>
      <p:ext uri="{BB962C8B-B14F-4D97-AF65-F5344CB8AC3E}">
        <p14:creationId xmlns:p14="http://schemas.microsoft.com/office/powerpoint/2010/main" val="1333264148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4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16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342900" lvl="2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信号灯应用于互斥（临界区访问）进程的过程</a:t>
            </a:r>
            <a:endParaRPr lang="en-US" altLang="zh-CN" dirty="0">
              <a:latin typeface="宋体" pitchFamily="2" charset="-122"/>
            </a:endParaRPr>
          </a:p>
          <a:p>
            <a:pPr marL="800100" lvl="3" indent="-342900"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先设定合适的</a:t>
            </a:r>
            <a:r>
              <a:rPr lang="en-US" altLang="zh-CN" dirty="0">
                <a:latin typeface="宋体" pitchFamily="2" charset="-122"/>
              </a:rPr>
              <a:t>S</a:t>
            </a:r>
            <a:r>
              <a:rPr lang="zh-CN" altLang="en-US" dirty="0">
                <a:latin typeface="宋体" pitchFamily="2" charset="-122"/>
              </a:rPr>
              <a:t>初值  </a:t>
            </a:r>
          </a:p>
          <a:p>
            <a:endParaRPr kumimoji="1" lang="zh-CN" altLang="en-US" sz="2000" b="0" dirty="0">
              <a:latin typeface="宋体" pitchFamily="2" charset="-122"/>
            </a:endParaRPr>
          </a:p>
        </p:txBody>
      </p:sp>
      <p:sp>
        <p:nvSpPr>
          <p:cNvPr id="616452" name="Rectangle 4"/>
          <p:cNvSpPr>
            <a:spLocks noChangeArrowheads="1"/>
          </p:cNvSpPr>
          <p:nvPr/>
        </p:nvSpPr>
        <p:spPr bwMode="auto">
          <a:xfrm>
            <a:off x="723900" y="31845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3" name="Rectangle 5"/>
          <p:cNvSpPr>
            <a:spLocks noChangeArrowheads="1"/>
          </p:cNvSpPr>
          <p:nvPr/>
        </p:nvSpPr>
        <p:spPr bwMode="auto">
          <a:xfrm>
            <a:off x="723900" y="42989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4" name="Rectangle 6"/>
          <p:cNvSpPr>
            <a:spLocks noChangeArrowheads="1"/>
          </p:cNvSpPr>
          <p:nvPr/>
        </p:nvSpPr>
        <p:spPr bwMode="auto">
          <a:xfrm>
            <a:off x="3400425" y="27146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5" name="Rectangle 7"/>
          <p:cNvSpPr>
            <a:spLocks noChangeArrowheads="1"/>
          </p:cNvSpPr>
          <p:nvPr/>
        </p:nvSpPr>
        <p:spPr bwMode="auto">
          <a:xfrm>
            <a:off x="3400425" y="4086243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6" name="Rectangle 8"/>
          <p:cNvSpPr>
            <a:spLocks noChangeArrowheads="1"/>
          </p:cNvSpPr>
          <p:nvPr/>
        </p:nvSpPr>
        <p:spPr bwMode="auto">
          <a:xfrm>
            <a:off x="7072313" y="3613168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P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sp>
        <p:nvSpPr>
          <p:cNvPr id="616457" name="Rectangle 9"/>
          <p:cNvSpPr>
            <a:spLocks noChangeArrowheads="1"/>
          </p:cNvSpPr>
          <p:nvPr/>
        </p:nvSpPr>
        <p:spPr bwMode="auto">
          <a:xfrm>
            <a:off x="7072313" y="4487881"/>
            <a:ext cx="2447925" cy="342900"/>
          </a:xfrm>
          <a:prstGeom prst="rect">
            <a:avLst/>
          </a:prstGeom>
          <a:solidFill>
            <a:srgbClr val="FF3300"/>
          </a:solidFill>
          <a:ln w="12700" algn="ctr">
            <a:solidFill>
              <a:srgbClr val="FF3300"/>
            </a:solidFill>
            <a:prstDash val="sysDot"/>
            <a:miter lim="800000"/>
            <a:headEnd/>
            <a:tailEnd/>
          </a:ln>
          <a:effectLst/>
        </p:spPr>
        <p:txBody>
          <a:bodyPr lIns="0" tIns="0" rIns="0" bIns="0"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/>
              <a:t>V</a:t>
            </a:r>
            <a:r>
              <a:rPr lang="zh-CN" altLang="en-US"/>
              <a:t>（</a:t>
            </a:r>
            <a:r>
              <a:rPr lang="en-US" altLang="zh-CN">
                <a:effectLst>
                  <a:outerShdw blurRad="38100" dist="38100" dir="2700000" algn="tl">
                    <a:srgbClr val="FFFFFF"/>
                  </a:outerShdw>
                </a:effectLst>
              </a:rPr>
              <a:t>S</a:t>
            </a:r>
            <a:r>
              <a:rPr lang="en-US" altLang="zh-CN"/>
              <a:t> , q</a:t>
            </a:r>
            <a:r>
              <a:rPr lang="zh-CN" altLang="en-US"/>
              <a:t>）</a:t>
            </a:r>
          </a:p>
        </p:txBody>
      </p:sp>
      <p:grpSp>
        <p:nvGrpSpPr>
          <p:cNvPr id="2" name="Group 10"/>
          <p:cNvGrpSpPr>
            <a:grpSpLocks/>
          </p:cNvGrpSpPr>
          <p:nvPr/>
        </p:nvGrpSpPr>
        <p:grpSpPr bwMode="auto">
          <a:xfrm>
            <a:off x="719138" y="1992331"/>
            <a:ext cx="8793162" cy="4008437"/>
            <a:chOff x="453" y="1706"/>
            <a:chExt cx="5539" cy="2525"/>
          </a:xfrm>
        </p:grpSpPr>
        <p:sp>
          <p:nvSpPr>
            <p:cNvPr id="616459" name="Rectangle 11"/>
            <p:cNvSpPr>
              <a:spLocks noChangeArrowheads="1"/>
            </p:cNvSpPr>
            <p:nvPr/>
          </p:nvSpPr>
          <p:spPr bwMode="auto">
            <a:xfrm>
              <a:off x="456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3" name="Group 12"/>
            <p:cNvGrpSpPr>
              <a:grpSpLocks/>
            </p:cNvGrpSpPr>
            <p:nvPr/>
          </p:nvGrpSpPr>
          <p:grpSpPr bwMode="auto">
            <a:xfrm>
              <a:off x="453" y="2659"/>
              <a:ext cx="1537" cy="498"/>
              <a:chOff x="836" y="2613"/>
              <a:chExt cx="1537" cy="498"/>
            </a:xfrm>
          </p:grpSpPr>
          <p:sp>
            <p:nvSpPr>
              <p:cNvPr id="616461" name="Rectangle 13"/>
              <p:cNvSpPr>
                <a:spLocks noChangeArrowheads="1"/>
              </p:cNvSpPr>
              <p:nvPr/>
            </p:nvSpPr>
            <p:spPr bwMode="auto">
              <a:xfrm>
                <a:off x="836" y="2613"/>
                <a:ext cx="1537" cy="498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2" name="Text Box 14"/>
              <p:cNvSpPr txBox="1">
                <a:spLocks noChangeArrowheads="1"/>
              </p:cNvSpPr>
              <p:nvPr/>
            </p:nvSpPr>
            <p:spPr bwMode="auto">
              <a:xfrm>
                <a:off x="1239" y="2703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3" name="Rectangle 15"/>
            <p:cNvSpPr>
              <a:spLocks noChangeArrowheads="1"/>
            </p:cNvSpPr>
            <p:nvPr/>
          </p:nvSpPr>
          <p:spPr bwMode="auto">
            <a:xfrm>
              <a:off x="2137" y="1706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4" name="Group 16"/>
            <p:cNvGrpSpPr>
              <a:grpSpLocks/>
            </p:cNvGrpSpPr>
            <p:nvPr/>
          </p:nvGrpSpPr>
          <p:grpSpPr bwMode="auto">
            <a:xfrm>
              <a:off x="2134" y="2386"/>
              <a:ext cx="1537" cy="635"/>
              <a:chOff x="2736" y="2340"/>
              <a:chExt cx="1537" cy="635"/>
            </a:xfrm>
          </p:grpSpPr>
          <p:sp>
            <p:nvSpPr>
              <p:cNvPr id="616465" name="Rectangle 1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66" name="Text Box 18"/>
              <p:cNvSpPr txBox="1">
                <a:spLocks noChangeArrowheads="1"/>
              </p:cNvSpPr>
              <p:nvPr/>
            </p:nvSpPr>
            <p:spPr bwMode="auto">
              <a:xfrm>
                <a:off x="3115" y="2471"/>
                <a:ext cx="862" cy="288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67" name="Text Box 19"/>
            <p:cNvSpPr txBox="1">
              <a:spLocks noChangeArrowheads="1"/>
            </p:cNvSpPr>
            <p:nvPr/>
          </p:nvSpPr>
          <p:spPr bwMode="auto">
            <a:xfrm>
              <a:off x="864" y="3927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616468" name="Text Box 20"/>
            <p:cNvSpPr txBox="1">
              <a:spLocks noChangeArrowheads="1"/>
            </p:cNvSpPr>
            <p:nvPr/>
          </p:nvSpPr>
          <p:spPr bwMode="auto">
            <a:xfrm>
              <a:off x="2535" y="3940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616469" name="Line 21"/>
            <p:cNvSpPr>
              <a:spLocks noChangeShapeType="1"/>
            </p:cNvSpPr>
            <p:nvPr/>
          </p:nvSpPr>
          <p:spPr bwMode="auto">
            <a:xfrm>
              <a:off x="1136" y="1934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0" name="Line 22"/>
            <p:cNvSpPr>
              <a:spLocks noChangeShapeType="1"/>
            </p:cNvSpPr>
            <p:nvPr/>
          </p:nvSpPr>
          <p:spPr bwMode="auto">
            <a:xfrm>
              <a:off x="2868" y="1843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1" name="Line 23"/>
            <p:cNvSpPr>
              <a:spLocks noChangeShapeType="1"/>
            </p:cNvSpPr>
            <p:nvPr/>
          </p:nvSpPr>
          <p:spPr bwMode="auto">
            <a:xfrm>
              <a:off x="2822" y="3340"/>
              <a:ext cx="0" cy="451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2" name="Line 24"/>
            <p:cNvSpPr>
              <a:spLocks noChangeShapeType="1"/>
            </p:cNvSpPr>
            <p:nvPr/>
          </p:nvSpPr>
          <p:spPr bwMode="auto">
            <a:xfrm>
              <a:off x="1136" y="3476"/>
              <a:ext cx="0" cy="283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3" name="Rectangle 25"/>
            <p:cNvSpPr>
              <a:spLocks noChangeArrowheads="1"/>
            </p:cNvSpPr>
            <p:nvPr/>
          </p:nvSpPr>
          <p:spPr bwMode="auto">
            <a:xfrm>
              <a:off x="4450" y="1709"/>
              <a:ext cx="1542" cy="2177"/>
            </a:xfrm>
            <a:prstGeom prst="rect">
              <a:avLst/>
            </a:prstGeom>
            <a:noFill/>
            <a:ln w="28575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grpSp>
          <p:nvGrpSpPr>
            <p:cNvPr id="5" name="Group 26"/>
            <p:cNvGrpSpPr>
              <a:grpSpLocks/>
            </p:cNvGrpSpPr>
            <p:nvPr/>
          </p:nvGrpSpPr>
          <p:grpSpPr bwMode="auto">
            <a:xfrm>
              <a:off x="4447" y="2913"/>
              <a:ext cx="1537" cy="365"/>
              <a:chOff x="2736" y="2340"/>
              <a:chExt cx="1537" cy="635"/>
            </a:xfrm>
          </p:grpSpPr>
          <p:sp>
            <p:nvSpPr>
              <p:cNvPr id="616475" name="Rectangle 27"/>
              <p:cNvSpPr>
                <a:spLocks noChangeArrowheads="1"/>
              </p:cNvSpPr>
              <p:nvPr/>
            </p:nvSpPr>
            <p:spPr bwMode="auto">
              <a:xfrm>
                <a:off x="2736" y="2340"/>
                <a:ext cx="1537" cy="635"/>
              </a:xfrm>
              <a:prstGeom prst="rect">
                <a:avLst/>
              </a:prstGeom>
              <a:solidFill>
                <a:srgbClr val="CC99FF"/>
              </a:solidFill>
              <a:ln w="9525" algn="ctr">
                <a:solidFill>
                  <a:srgbClr val="CC99FF"/>
                </a:solidFill>
                <a:miter lim="800000"/>
                <a:headEnd/>
                <a:tailEnd/>
              </a:ln>
              <a:effectLst/>
            </p:spPr>
            <p:txBody>
              <a:bodyPr anchor="ctr">
                <a:spAutoFit/>
              </a:bodyPr>
              <a:lstStyle/>
              <a:p>
                <a:endParaRPr lang="zh-CN" altLang="en-US"/>
              </a:p>
            </p:txBody>
          </p:sp>
          <p:sp>
            <p:nvSpPr>
              <p:cNvPr id="616476" name="Text Box 28"/>
              <p:cNvSpPr txBox="1">
                <a:spLocks noChangeArrowheads="1"/>
              </p:cNvSpPr>
              <p:nvPr/>
            </p:nvSpPr>
            <p:spPr bwMode="auto">
              <a:xfrm>
                <a:off x="3115" y="2470"/>
                <a:ext cx="862" cy="502"/>
              </a:xfrm>
              <a:prstGeom prst="rect">
                <a:avLst/>
              </a:prstGeom>
              <a:noFill/>
              <a:ln w="9525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buFontTx/>
                  <a:buNone/>
                </a:pPr>
                <a:r>
                  <a:rPr kumimoji="1" lang="zh-CN" altLang="en-US" sz="2400">
                    <a:latin typeface="Times New Roman" pitchFamily="18" charset="0"/>
                  </a:rPr>
                  <a:t>临界区</a:t>
                </a:r>
              </a:p>
            </p:txBody>
          </p:sp>
        </p:grpSp>
        <p:sp>
          <p:nvSpPr>
            <p:cNvPr id="616477" name="Text Box 29"/>
            <p:cNvSpPr txBox="1">
              <a:spLocks noChangeArrowheads="1"/>
            </p:cNvSpPr>
            <p:nvPr/>
          </p:nvSpPr>
          <p:spPr bwMode="auto">
            <a:xfrm>
              <a:off x="4848" y="3943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zh-CN" altLang="en-US" sz="2400">
                  <a:latin typeface="Times New Roman" pitchFamily="18" charset="0"/>
                </a:rPr>
                <a:t>进程</a:t>
              </a:r>
              <a:r>
                <a:rPr kumimoji="1" lang="en-US" altLang="zh-CN" sz="2400">
                  <a:latin typeface="Times New Roman" pitchFamily="18" charset="0"/>
                </a:rPr>
                <a:t>N</a:t>
              </a:r>
            </a:p>
          </p:txBody>
        </p:sp>
        <p:sp>
          <p:nvSpPr>
            <p:cNvPr id="616478" name="Line 30"/>
            <p:cNvSpPr>
              <a:spLocks noChangeShapeType="1"/>
            </p:cNvSpPr>
            <p:nvPr/>
          </p:nvSpPr>
          <p:spPr bwMode="auto">
            <a:xfrm>
              <a:off x="5181" y="2067"/>
              <a:ext cx="0" cy="649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79" name="Line 31"/>
            <p:cNvSpPr>
              <a:spLocks noChangeShapeType="1"/>
            </p:cNvSpPr>
            <p:nvPr/>
          </p:nvSpPr>
          <p:spPr bwMode="auto">
            <a:xfrm>
              <a:off x="5135" y="3521"/>
              <a:ext cx="0" cy="270"/>
            </a:xfrm>
            <a:prstGeom prst="line">
              <a:avLst/>
            </a:prstGeom>
            <a:noFill/>
            <a:ln w="57150">
              <a:solidFill>
                <a:srgbClr val="040408"/>
              </a:solidFill>
              <a:round/>
              <a:headEnd/>
              <a:tailEnd type="triangle" w="med" len="med"/>
            </a:ln>
            <a:effectLst/>
          </p:spPr>
          <p:txBody>
            <a:bodyPr>
              <a:spAutoFit/>
            </a:bodyPr>
            <a:lstStyle/>
            <a:p>
              <a:endParaRPr lang="zh-CN" altLang="en-US"/>
            </a:p>
          </p:txBody>
        </p:sp>
        <p:sp>
          <p:nvSpPr>
            <p:cNvPr id="616480" name="Text Box 32"/>
            <p:cNvSpPr txBox="1">
              <a:spLocks noChangeArrowheads="1"/>
            </p:cNvSpPr>
            <p:nvPr/>
          </p:nvSpPr>
          <p:spPr bwMode="auto">
            <a:xfrm>
              <a:off x="3834" y="2551"/>
              <a:ext cx="726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>
                  <a:latin typeface="Times New Roman" pitchFamily="18" charset="0"/>
                </a:rPr>
                <a:t>……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18210095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33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dirty="0"/>
              <a:t>上节课回顾</a:t>
            </a:r>
            <a:r>
              <a:rPr lang="en-US" altLang="zh-CN" sz="3600" dirty="0"/>
              <a:t>——</a:t>
            </a:r>
            <a:endParaRPr lang="zh-CN" altLang="en-US" sz="3600" dirty="0"/>
          </a:p>
        </p:txBody>
      </p:sp>
      <p:sp>
        <p:nvSpPr>
          <p:cNvPr id="6133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15438" cy="5616575"/>
          </a:xfrm>
        </p:spPr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信号灯</a:t>
            </a:r>
            <a:r>
              <a:rPr lang="en-US" altLang="zh-CN" dirty="0">
                <a:latin typeface="宋体" pitchFamily="2" charset="-122"/>
              </a:rPr>
              <a:t>P-V</a:t>
            </a:r>
            <a:r>
              <a:rPr lang="zh-CN" altLang="en-US" dirty="0">
                <a:latin typeface="宋体" pitchFamily="2" charset="-122"/>
              </a:rPr>
              <a:t>操作的应用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实现进程互斥</a:t>
            </a:r>
          </a:p>
          <a:p>
            <a:pPr lvl="2"/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实质是实现对临界区的互斥访问</a:t>
            </a:r>
          </a:p>
          <a:p>
            <a:pPr lvl="3"/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个临界资源：允许最多</a:t>
            </a: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个进程处于临界区</a:t>
            </a:r>
          </a:p>
          <a:p>
            <a:pPr lvl="3"/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个临界资源：允许最多</a:t>
            </a:r>
            <a:r>
              <a:rPr lang="en-US" altLang="zh-CN" sz="2400" b="1" dirty="0">
                <a:solidFill>
                  <a:schemeClr val="hlink"/>
                </a:solidFill>
                <a:latin typeface="宋体" pitchFamily="2" charset="-122"/>
              </a:rPr>
              <a:t>M</a:t>
            </a:r>
            <a:r>
              <a:rPr lang="zh-CN" altLang="en-US" sz="2400" b="1" dirty="0">
                <a:solidFill>
                  <a:schemeClr val="hlink"/>
                </a:solidFill>
                <a:latin typeface="宋体" pitchFamily="2" charset="-122"/>
              </a:rPr>
              <a:t>个进程同时处于临界区</a:t>
            </a:r>
          </a:p>
          <a:p>
            <a:pPr lvl="2"/>
            <a:r>
              <a:rPr lang="zh-CN" altLang="en-US" sz="2400" dirty="0">
                <a:latin typeface="宋体" pitchFamily="2" charset="-122"/>
              </a:rPr>
              <a:t>应用过程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进入临界区之前先执行</a:t>
            </a:r>
            <a:r>
              <a:rPr lang="en-US" altLang="zh-CN" sz="2400" dirty="0"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zh-CN" altLang="en-US" sz="2400" dirty="0">
                <a:latin typeface="宋体" pitchFamily="2" charset="-122"/>
              </a:rPr>
              <a:t>离开临界区之后再执行</a:t>
            </a:r>
            <a:r>
              <a:rPr lang="en-US" altLang="zh-CN" sz="2400" dirty="0"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操作；</a:t>
            </a:r>
          </a:p>
          <a:p>
            <a:pPr lvl="3"/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的初值设置要合理。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实现进程同步</a:t>
            </a:r>
          </a:p>
        </p:txBody>
      </p:sp>
      <p:sp>
        <p:nvSpPr>
          <p:cNvPr id="613380" name="Rectangle 4"/>
          <p:cNvSpPr>
            <a:spLocks noChangeArrowheads="1"/>
          </p:cNvSpPr>
          <p:nvPr/>
        </p:nvSpPr>
        <p:spPr bwMode="auto">
          <a:xfrm>
            <a:off x="6045200" y="3475038"/>
            <a:ext cx="324802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buFontTx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（可能阻塞当前进程）</a:t>
            </a:r>
          </a:p>
        </p:txBody>
      </p:sp>
      <p:sp>
        <p:nvSpPr>
          <p:cNvPr id="613381" name="Rectangle 5"/>
          <p:cNvSpPr>
            <a:spLocks noChangeArrowheads="1"/>
          </p:cNvSpPr>
          <p:nvPr/>
        </p:nvSpPr>
        <p:spPr bwMode="auto">
          <a:xfrm>
            <a:off x="5961063" y="3908425"/>
            <a:ext cx="333216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（可能唤醒某个进程）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968304" y="4365625"/>
            <a:ext cx="3830216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84138">
              <a:buFontTx/>
              <a:buNone/>
            </a:pP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(S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初值为临界资源的数量</a:t>
            </a:r>
            <a:r>
              <a:rPr lang="en-US" altLang="zh-CN" sz="2400" b="1" dirty="0">
                <a:solidFill>
                  <a:srgbClr val="FF0000"/>
                </a:solidFill>
                <a:latin typeface="宋体" pitchFamily="2" charset="-122"/>
              </a:rPr>
              <a:t>)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graphicFrame>
        <p:nvGraphicFramePr>
          <p:cNvPr id="7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53126261"/>
              </p:ext>
            </p:extLst>
          </p:nvPr>
        </p:nvGraphicFramePr>
        <p:xfrm>
          <a:off x="199373" y="6270625"/>
          <a:ext cx="826175" cy="561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81" name="演示文稿" r:id="rId4" imgW="5038366" imgH="3427530" progId="PowerPoint.Show.12">
                  <p:embed/>
                </p:oleObj>
              </mc:Choice>
              <mc:Fallback>
                <p:oleObj name="演示文稿" r:id="rId4" imgW="5038366" imgH="342753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99373" y="6270625"/>
                        <a:ext cx="826175" cy="561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142828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3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7773988" cy="646331"/>
          </a:xfrm>
        </p:spPr>
        <p:txBody>
          <a:bodyPr/>
          <a:lstStyle/>
          <a:p>
            <a:r>
              <a:rPr lang="zh-CN" altLang="en-US" sz="3600" dirty="0">
                <a:latin typeface="宋体" pitchFamily="2" charset="-122"/>
              </a:rPr>
              <a:t>利用信号灯</a:t>
            </a:r>
            <a:r>
              <a:rPr lang="en-US" altLang="zh-CN" sz="3600" dirty="0">
                <a:latin typeface="宋体" pitchFamily="2" charset="-122"/>
              </a:rPr>
              <a:t>P-V</a:t>
            </a:r>
            <a:r>
              <a:rPr lang="zh-CN" altLang="en-US" sz="3600" dirty="0">
                <a:latin typeface="宋体" pitchFamily="2" charset="-122"/>
              </a:rPr>
              <a:t>操作实现同步</a:t>
            </a:r>
          </a:p>
        </p:txBody>
      </p:sp>
      <p:sp>
        <p:nvSpPr>
          <p:cNvPr id="6144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7784" y="765175"/>
            <a:ext cx="9649071" cy="5184775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同步机制实质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运行条件不满足时，能让进程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暂停</a:t>
            </a:r>
            <a:endParaRPr lang="en-US" altLang="zh-CN" sz="2400" b="1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运行条件满足时，能让进程立即</a:t>
            </a:r>
            <a:r>
              <a:rPr lang="zh-CN" altLang="en-US" sz="2400" b="1" dirty="0">
                <a:solidFill>
                  <a:srgbClr val="FF0000"/>
                </a:solidFill>
                <a:latin typeface="宋体" pitchFamily="2" charset="-122"/>
              </a:rPr>
              <a:t>继续</a:t>
            </a:r>
            <a:endParaRPr lang="en-US" altLang="zh-CN" sz="2400" b="1" dirty="0">
              <a:solidFill>
                <a:srgbClr val="FF0000"/>
              </a:solidFill>
              <a:latin typeface="宋体" pitchFamily="2" charset="-122"/>
            </a:endParaRPr>
          </a:p>
          <a:p>
            <a:r>
              <a:rPr lang="en-US" altLang="zh-CN" sz="2400" dirty="0">
                <a:latin typeface="宋体" pitchFamily="2" charset="-122"/>
              </a:rPr>
              <a:t>P-V</a:t>
            </a:r>
            <a:r>
              <a:rPr lang="zh-CN" altLang="en-US" sz="2400" dirty="0">
                <a:latin typeface="宋体" pitchFamily="2" charset="-122"/>
              </a:rPr>
              <a:t>操作应用于进程同步的基本思路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暂停当前进程：在关键操作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之前</a:t>
            </a:r>
            <a:r>
              <a:rPr lang="zh-CN" altLang="en-US" sz="2400" dirty="0">
                <a:latin typeface="宋体" pitchFamily="2" charset="-122"/>
              </a:rPr>
              <a:t>执行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P</a:t>
            </a:r>
            <a:r>
              <a:rPr lang="zh-CN" altLang="en-US" sz="2400" dirty="0">
                <a:latin typeface="宋体" pitchFamily="2" charset="-122"/>
              </a:rPr>
              <a:t>操作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必要时可暂停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继续进程：在关键操作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之后</a:t>
            </a:r>
            <a:r>
              <a:rPr lang="zh-CN" altLang="en-US" sz="2400" dirty="0">
                <a:latin typeface="宋体" pitchFamily="2" charset="-122"/>
              </a:rPr>
              <a:t>执行</a:t>
            </a:r>
            <a:r>
              <a:rPr lang="en-US" altLang="zh-CN" sz="2400" dirty="0">
                <a:solidFill>
                  <a:srgbClr val="0000FF"/>
                </a:solidFill>
                <a:latin typeface="宋体" pitchFamily="2" charset="-122"/>
              </a:rPr>
              <a:t>V</a:t>
            </a:r>
            <a:r>
              <a:rPr lang="zh-CN" altLang="en-US" sz="2400" dirty="0">
                <a:latin typeface="宋体" pitchFamily="2" charset="-122"/>
              </a:rPr>
              <a:t>操作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必要时唤醒合作进程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定义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有意义</a:t>
            </a:r>
            <a:r>
              <a:rPr lang="zh-CN" altLang="en-US" sz="2400" dirty="0">
                <a:latin typeface="宋体" pitchFamily="2" charset="-122"/>
              </a:rPr>
              <a:t>的信号量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S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，</a:t>
            </a:r>
            <a:r>
              <a:rPr lang="zh-CN" altLang="en-US" sz="2400" dirty="0">
                <a:latin typeface="宋体" pitchFamily="2" charset="-122"/>
              </a:rPr>
              <a:t>并设置合适的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初值</a:t>
            </a:r>
            <a:r>
              <a:rPr lang="zh-CN" altLang="en-US" sz="2400" dirty="0">
                <a:latin typeface="宋体" pitchFamily="2" charset="-122"/>
              </a:rPr>
              <a:t>。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信号量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能明确地表示“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运行条件</a:t>
            </a:r>
            <a:r>
              <a:rPr lang="zh-CN" altLang="en-US" sz="2400" dirty="0">
                <a:latin typeface="宋体" pitchFamily="2" charset="-122"/>
              </a:rPr>
              <a:t>”，</a:t>
            </a:r>
            <a:endParaRPr lang="en-US" altLang="zh-CN" sz="2400" dirty="0">
              <a:latin typeface="宋体" pitchFamily="2" charset="-122"/>
            </a:endParaRPr>
          </a:p>
          <a:p>
            <a:pPr lvl="2"/>
            <a:r>
              <a:rPr lang="zh-CN" altLang="en-US" sz="2400" dirty="0">
                <a:latin typeface="宋体" pitchFamily="2" charset="-122"/>
              </a:rPr>
              <a:t>不合理的初值不仅达不到同步的目的，还会发生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死锁</a:t>
            </a:r>
            <a:r>
              <a:rPr lang="zh-CN" altLang="en-US" sz="2400" dirty="0">
                <a:latin typeface="宋体" pitchFamily="2" charset="-122"/>
              </a:rPr>
              <a:t>。</a:t>
            </a:r>
            <a:endParaRPr lang="en-US" altLang="zh-CN" sz="2400" dirty="0"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4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4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4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4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144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144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144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144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6144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144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6144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  <a:latin typeface="宋体" pitchFamily="2" charset="-122"/>
              </a:rPr>
              <a:t>实现进程同步的</a:t>
            </a:r>
            <a:r>
              <a:rPr lang="zh-CN" altLang="en-US" dirty="0">
                <a:solidFill>
                  <a:schemeClr val="tx1"/>
                </a:solidFill>
              </a:rPr>
              <a:t>例子：司机</a:t>
            </a:r>
            <a:r>
              <a:rPr lang="en-US" altLang="zh-CN" dirty="0">
                <a:solidFill>
                  <a:schemeClr val="tx1"/>
                </a:solidFill>
              </a:rPr>
              <a:t>vs</a:t>
            </a:r>
            <a:r>
              <a:rPr lang="zh-CN" altLang="en-US" dirty="0">
                <a:solidFill>
                  <a:schemeClr val="tx1"/>
                </a:solidFill>
              </a:rPr>
              <a:t>售票员</a:t>
            </a:r>
          </a:p>
        </p:txBody>
      </p:sp>
      <p:sp>
        <p:nvSpPr>
          <p:cNvPr id="461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司机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起步；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行驶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停车；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售票员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关门；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售票；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开门；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同步要求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只有</a:t>
            </a:r>
            <a:r>
              <a:rPr lang="zh-CN" altLang="en-US" dirty="0">
                <a:solidFill>
                  <a:srgbClr val="0000FF"/>
                </a:solidFill>
              </a:rPr>
              <a:t>售票员</a:t>
            </a:r>
            <a:r>
              <a:rPr lang="zh-CN" altLang="en-US" dirty="0">
                <a:solidFill>
                  <a:srgbClr val="FF0000"/>
                </a:solidFill>
              </a:rPr>
              <a:t>关门</a:t>
            </a:r>
            <a:r>
              <a:rPr lang="zh-CN" altLang="en-US" dirty="0"/>
              <a:t>后，</a:t>
            </a:r>
            <a:r>
              <a:rPr lang="zh-CN" altLang="en-US" dirty="0">
                <a:solidFill>
                  <a:schemeClr val="hlink"/>
                </a:solidFill>
              </a:rPr>
              <a:t>司机</a:t>
            </a:r>
            <a:r>
              <a:rPr lang="zh-CN" altLang="en-US" dirty="0"/>
              <a:t>才能</a:t>
            </a:r>
            <a:r>
              <a:rPr lang="zh-CN" altLang="en-US" dirty="0">
                <a:solidFill>
                  <a:srgbClr val="FF0000"/>
                </a:solidFill>
              </a:rPr>
              <a:t>起步</a:t>
            </a:r>
            <a:r>
              <a:rPr lang="zh-CN" altLang="en-US" dirty="0"/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只有</a:t>
            </a:r>
            <a:r>
              <a:rPr lang="zh-CN" altLang="en-US" dirty="0">
                <a:solidFill>
                  <a:schemeClr val="hlink"/>
                </a:solidFill>
              </a:rPr>
              <a:t>司机</a:t>
            </a:r>
            <a:r>
              <a:rPr lang="zh-CN" altLang="en-US" dirty="0">
                <a:solidFill>
                  <a:srgbClr val="FF0000"/>
                </a:solidFill>
              </a:rPr>
              <a:t>停车</a:t>
            </a:r>
            <a:r>
              <a:rPr lang="zh-CN" altLang="en-US" dirty="0"/>
              <a:t>后，</a:t>
            </a:r>
            <a:r>
              <a:rPr lang="zh-CN" altLang="en-US" dirty="0">
                <a:solidFill>
                  <a:srgbClr val="0000FF"/>
                </a:solidFill>
              </a:rPr>
              <a:t>售票员</a:t>
            </a:r>
            <a:r>
              <a:rPr lang="zh-CN" altLang="en-US" dirty="0"/>
              <a:t>才能</a:t>
            </a:r>
            <a:r>
              <a:rPr lang="zh-CN" altLang="en-US" dirty="0">
                <a:solidFill>
                  <a:srgbClr val="FF0000"/>
                </a:solidFill>
              </a:rPr>
              <a:t>开门</a:t>
            </a:r>
            <a:r>
              <a:rPr lang="zh-CN" altLang="en-US" dirty="0"/>
              <a:t>。</a:t>
            </a:r>
          </a:p>
        </p:txBody>
      </p:sp>
      <p:pic>
        <p:nvPicPr>
          <p:cNvPr id="461829" name="Picture 5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60813" y="981075"/>
            <a:ext cx="5400675" cy="3708400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182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46182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182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7" dur="500" fill="hold"/>
                                        <p:tgtEl>
                                          <p:spTgt spid="4618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8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9" dur="500" fill="hold"/>
                                        <p:tgtEl>
                                          <p:spTgt spid="4618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0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1" dur="500" fill="hold"/>
                                        <p:tgtEl>
                                          <p:spTgt spid="4618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22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500" fill="hold"/>
                                        <p:tgtEl>
                                          <p:spTgt spid="4618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4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支持</a:t>
            </a:r>
            <a:r>
              <a:rPr lang="zh-CN" altLang="en-US" dirty="0">
                <a:solidFill>
                  <a:srgbClr val="FF0000"/>
                </a:solidFill>
              </a:rPr>
              <a:t>挂起</a:t>
            </a:r>
            <a:r>
              <a:rPr lang="en-US" altLang="zh-CN" dirty="0"/>
              <a:t>(suspend)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解挂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en-US" altLang="zh-CN" dirty="0"/>
              <a:t>resume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操作</a:t>
            </a:r>
            <a:r>
              <a:rPr lang="zh-CN" altLang="en-US" dirty="0"/>
              <a:t>的进程状态</a:t>
            </a:r>
          </a:p>
        </p:txBody>
      </p:sp>
      <p:sp>
        <p:nvSpPr>
          <p:cNvPr id="318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8468" name="Oval 4"/>
          <p:cNvSpPr>
            <a:spLocks noChangeArrowheads="1"/>
          </p:cNvSpPr>
          <p:nvPr/>
        </p:nvSpPr>
        <p:spPr bwMode="auto">
          <a:xfrm>
            <a:off x="2233613" y="3136900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69" name="Oval 5"/>
          <p:cNvSpPr>
            <a:spLocks noChangeArrowheads="1"/>
          </p:cNvSpPr>
          <p:nvPr/>
        </p:nvSpPr>
        <p:spPr bwMode="auto">
          <a:xfrm>
            <a:off x="4208463" y="1484313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70" name="Oval 6"/>
          <p:cNvSpPr>
            <a:spLocks noChangeArrowheads="1"/>
          </p:cNvSpPr>
          <p:nvPr/>
        </p:nvSpPr>
        <p:spPr bwMode="auto">
          <a:xfrm>
            <a:off x="6265863" y="3190875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71" name="Text Box 7"/>
          <p:cNvSpPr txBox="1">
            <a:spLocks noChangeArrowheads="1"/>
          </p:cNvSpPr>
          <p:nvPr/>
        </p:nvSpPr>
        <p:spPr bwMode="auto">
          <a:xfrm>
            <a:off x="4411663" y="1771650"/>
            <a:ext cx="7239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运行</a:t>
            </a:r>
          </a:p>
        </p:txBody>
      </p:sp>
      <p:sp>
        <p:nvSpPr>
          <p:cNvPr id="318472" name="Text Box 8"/>
          <p:cNvSpPr txBox="1">
            <a:spLocks noChangeArrowheads="1"/>
          </p:cNvSpPr>
          <p:nvPr/>
        </p:nvSpPr>
        <p:spPr bwMode="auto">
          <a:xfrm>
            <a:off x="2430463" y="3381375"/>
            <a:ext cx="719137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活跃</a:t>
            </a:r>
          </a:p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就绪</a:t>
            </a:r>
          </a:p>
        </p:txBody>
      </p:sp>
      <p:sp>
        <p:nvSpPr>
          <p:cNvPr id="318473" name="Text Box 9"/>
          <p:cNvSpPr txBox="1">
            <a:spLocks noChangeArrowheads="1"/>
          </p:cNvSpPr>
          <p:nvPr/>
        </p:nvSpPr>
        <p:spPr bwMode="auto">
          <a:xfrm>
            <a:off x="6492875" y="3333750"/>
            <a:ext cx="720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活跃阻塞</a:t>
            </a:r>
          </a:p>
        </p:txBody>
      </p:sp>
      <p:sp>
        <p:nvSpPr>
          <p:cNvPr id="318474" name="Line 10"/>
          <p:cNvSpPr>
            <a:spLocks noChangeShapeType="1"/>
          </p:cNvSpPr>
          <p:nvPr/>
        </p:nvSpPr>
        <p:spPr bwMode="auto">
          <a:xfrm flipV="1">
            <a:off x="3216275" y="2289175"/>
            <a:ext cx="1146175" cy="89693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5" name="Line 11"/>
          <p:cNvSpPr>
            <a:spLocks noChangeShapeType="1"/>
          </p:cNvSpPr>
          <p:nvPr/>
        </p:nvSpPr>
        <p:spPr bwMode="auto">
          <a:xfrm flipH="1">
            <a:off x="3281363" y="2405063"/>
            <a:ext cx="1182687" cy="912812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6" name="Line 12"/>
          <p:cNvSpPr>
            <a:spLocks noChangeShapeType="1"/>
          </p:cNvSpPr>
          <p:nvPr/>
        </p:nvSpPr>
        <p:spPr bwMode="auto">
          <a:xfrm flipH="1" flipV="1">
            <a:off x="3346450" y="3643313"/>
            <a:ext cx="294957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7" name="Line 13"/>
          <p:cNvSpPr>
            <a:spLocks noChangeShapeType="1"/>
          </p:cNvSpPr>
          <p:nvPr/>
        </p:nvSpPr>
        <p:spPr bwMode="auto">
          <a:xfrm>
            <a:off x="5105400" y="2266950"/>
            <a:ext cx="1387475" cy="9842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78" name="Text Box 14"/>
          <p:cNvSpPr txBox="1">
            <a:spLocks noChangeArrowheads="1"/>
          </p:cNvSpPr>
          <p:nvPr/>
        </p:nvSpPr>
        <p:spPr bwMode="auto">
          <a:xfrm>
            <a:off x="3430588" y="2497138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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79" name="Text Box 15"/>
          <p:cNvSpPr txBox="1">
            <a:spLocks noChangeArrowheads="1"/>
          </p:cNvSpPr>
          <p:nvPr/>
        </p:nvSpPr>
        <p:spPr bwMode="auto">
          <a:xfrm>
            <a:off x="3805238" y="2760663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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0" name="Text Box 16"/>
          <p:cNvSpPr txBox="1">
            <a:spLocks noChangeArrowheads="1"/>
          </p:cNvSpPr>
          <p:nvPr/>
        </p:nvSpPr>
        <p:spPr bwMode="auto">
          <a:xfrm>
            <a:off x="5659438" y="2400300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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1" name="Text Box 17"/>
          <p:cNvSpPr txBox="1">
            <a:spLocks noChangeArrowheads="1"/>
          </p:cNvSpPr>
          <p:nvPr/>
        </p:nvSpPr>
        <p:spPr bwMode="auto">
          <a:xfrm>
            <a:off x="4700588" y="3317875"/>
            <a:ext cx="411162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  <a:sym typeface="Wingdings 2" pitchFamily="18" charset="2"/>
              </a:rPr>
              <a:t></a:t>
            </a:r>
            <a:endParaRPr kumimoji="1" lang="zh-CN" altLang="en-US">
              <a:latin typeface="Times New Roman" pitchFamily="18" charset="0"/>
            </a:endParaRPr>
          </a:p>
        </p:txBody>
      </p:sp>
      <p:sp>
        <p:nvSpPr>
          <p:cNvPr id="318482" name="Oval 18"/>
          <p:cNvSpPr>
            <a:spLocks noChangeArrowheads="1"/>
          </p:cNvSpPr>
          <p:nvPr/>
        </p:nvSpPr>
        <p:spPr bwMode="auto">
          <a:xfrm>
            <a:off x="3216275" y="4772025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83" name="Oval 19"/>
          <p:cNvSpPr>
            <a:spLocks noChangeArrowheads="1"/>
          </p:cNvSpPr>
          <p:nvPr/>
        </p:nvSpPr>
        <p:spPr bwMode="auto">
          <a:xfrm>
            <a:off x="5413375" y="4826000"/>
            <a:ext cx="1079500" cy="977900"/>
          </a:xfrm>
          <a:prstGeom prst="ellipse">
            <a:avLst/>
          </a:prstGeom>
          <a:solidFill>
            <a:srgbClr val="CCFFCC"/>
          </a:solidFill>
          <a:ln w="38100">
            <a:round/>
            <a:headEnd/>
            <a:tailEnd/>
          </a:ln>
          <a:effectLst/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CCFFCC"/>
            </a:extrusionClr>
          </a:sp3d>
        </p:spPr>
        <p:txBody>
          <a:bodyPr wrap="none" anchor="ctr">
            <a:flatTx/>
          </a:bodyPr>
          <a:lstStyle/>
          <a:p>
            <a:endParaRPr lang="zh-CN" altLang="en-US"/>
          </a:p>
        </p:txBody>
      </p:sp>
      <p:sp>
        <p:nvSpPr>
          <p:cNvPr id="318484" name="Text Box 20"/>
          <p:cNvSpPr txBox="1">
            <a:spLocks noChangeArrowheads="1"/>
          </p:cNvSpPr>
          <p:nvPr/>
        </p:nvSpPr>
        <p:spPr bwMode="auto">
          <a:xfrm>
            <a:off x="3479800" y="5084763"/>
            <a:ext cx="719138" cy="581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静止</a:t>
            </a:r>
          </a:p>
          <a:p>
            <a:pPr>
              <a:lnSpc>
                <a:spcPct val="55000"/>
              </a:lnSpc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就绪</a:t>
            </a:r>
          </a:p>
        </p:txBody>
      </p:sp>
      <p:sp>
        <p:nvSpPr>
          <p:cNvPr id="318485" name="Text Box 21"/>
          <p:cNvSpPr txBox="1">
            <a:spLocks noChangeArrowheads="1"/>
          </p:cNvSpPr>
          <p:nvPr/>
        </p:nvSpPr>
        <p:spPr bwMode="auto">
          <a:xfrm>
            <a:off x="5640388" y="5018088"/>
            <a:ext cx="720725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>
                <a:latin typeface="Times New Roman" pitchFamily="18" charset="0"/>
              </a:rPr>
              <a:t>静止阻塞</a:t>
            </a:r>
          </a:p>
        </p:txBody>
      </p:sp>
      <p:sp>
        <p:nvSpPr>
          <p:cNvPr id="318486" name="Line 22"/>
          <p:cNvSpPr>
            <a:spLocks noChangeShapeType="1"/>
          </p:cNvSpPr>
          <p:nvPr/>
        </p:nvSpPr>
        <p:spPr bwMode="auto">
          <a:xfrm flipH="1">
            <a:off x="3937000" y="2465388"/>
            <a:ext cx="723900" cy="2160587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7" name="Line 23"/>
          <p:cNvSpPr>
            <a:spLocks noChangeShapeType="1"/>
          </p:cNvSpPr>
          <p:nvPr/>
        </p:nvSpPr>
        <p:spPr bwMode="auto">
          <a:xfrm flipH="1">
            <a:off x="6296025" y="4102100"/>
            <a:ext cx="328613" cy="655638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8" name="Line 24"/>
          <p:cNvSpPr>
            <a:spLocks noChangeShapeType="1"/>
          </p:cNvSpPr>
          <p:nvPr/>
        </p:nvSpPr>
        <p:spPr bwMode="auto">
          <a:xfrm>
            <a:off x="3019425" y="4056063"/>
            <a:ext cx="458788" cy="7858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89" name="Line 25"/>
          <p:cNvSpPr>
            <a:spLocks noChangeShapeType="1"/>
          </p:cNvSpPr>
          <p:nvPr/>
        </p:nvSpPr>
        <p:spPr bwMode="auto">
          <a:xfrm flipV="1">
            <a:off x="6146800" y="4046538"/>
            <a:ext cx="327025" cy="633412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0" name="Line 26"/>
          <p:cNvSpPr>
            <a:spLocks noChangeShapeType="1"/>
          </p:cNvSpPr>
          <p:nvPr/>
        </p:nvSpPr>
        <p:spPr bwMode="auto">
          <a:xfrm flipH="1" flipV="1">
            <a:off x="3151188" y="3970338"/>
            <a:ext cx="457200" cy="720725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1" name="Text Box 27"/>
          <p:cNvSpPr txBox="1">
            <a:spLocks noChangeArrowheads="1"/>
          </p:cNvSpPr>
          <p:nvPr/>
        </p:nvSpPr>
        <p:spPr bwMode="auto">
          <a:xfrm>
            <a:off x="2932113" y="4233863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5</a:t>
            </a:r>
          </a:p>
        </p:txBody>
      </p:sp>
      <p:sp>
        <p:nvSpPr>
          <p:cNvPr id="318492" name="Text Box 28"/>
          <p:cNvSpPr txBox="1">
            <a:spLocks noChangeArrowheads="1"/>
          </p:cNvSpPr>
          <p:nvPr/>
        </p:nvSpPr>
        <p:spPr bwMode="auto">
          <a:xfrm>
            <a:off x="3392488" y="410210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6</a:t>
            </a:r>
          </a:p>
        </p:txBody>
      </p:sp>
      <p:sp>
        <p:nvSpPr>
          <p:cNvPr id="318493" name="Text Box 29"/>
          <p:cNvSpPr txBox="1">
            <a:spLocks noChangeArrowheads="1"/>
          </p:cNvSpPr>
          <p:nvPr/>
        </p:nvSpPr>
        <p:spPr bwMode="auto">
          <a:xfrm>
            <a:off x="4068763" y="40020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7</a:t>
            </a:r>
          </a:p>
        </p:txBody>
      </p:sp>
      <p:sp>
        <p:nvSpPr>
          <p:cNvPr id="318494" name="Text Box 30"/>
          <p:cNvSpPr txBox="1">
            <a:spLocks noChangeArrowheads="1"/>
          </p:cNvSpPr>
          <p:nvPr/>
        </p:nvSpPr>
        <p:spPr bwMode="auto">
          <a:xfrm>
            <a:off x="6078538" y="4167188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8</a:t>
            </a:r>
          </a:p>
        </p:txBody>
      </p:sp>
      <p:sp>
        <p:nvSpPr>
          <p:cNvPr id="318495" name="Text Box 31"/>
          <p:cNvSpPr txBox="1">
            <a:spLocks noChangeArrowheads="1"/>
          </p:cNvSpPr>
          <p:nvPr/>
        </p:nvSpPr>
        <p:spPr bwMode="auto">
          <a:xfrm>
            <a:off x="6405563" y="4298950"/>
            <a:ext cx="311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9</a:t>
            </a:r>
          </a:p>
        </p:txBody>
      </p:sp>
      <p:sp>
        <p:nvSpPr>
          <p:cNvPr id="318496" name="Line 32"/>
          <p:cNvSpPr>
            <a:spLocks noChangeShapeType="1"/>
          </p:cNvSpPr>
          <p:nvPr/>
        </p:nvSpPr>
        <p:spPr bwMode="auto">
          <a:xfrm flipH="1" flipV="1">
            <a:off x="4395788" y="5280025"/>
            <a:ext cx="981075" cy="0"/>
          </a:xfrm>
          <a:prstGeom prst="line">
            <a:avLst/>
          </a:prstGeom>
          <a:noFill/>
          <a:ln w="38100">
            <a:solidFill>
              <a:srgbClr val="FF3300"/>
            </a:solidFill>
            <a:round/>
            <a:headEnd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8497" name="Text Box 33"/>
          <p:cNvSpPr txBox="1">
            <a:spLocks noChangeArrowheads="1"/>
          </p:cNvSpPr>
          <p:nvPr/>
        </p:nvSpPr>
        <p:spPr bwMode="auto">
          <a:xfrm>
            <a:off x="4722813" y="4986338"/>
            <a:ext cx="43815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kumimoji="1" lang="en-US" altLang="zh-CN">
                <a:latin typeface="Times New Roman" pitchFamily="18" charset="0"/>
              </a:rPr>
              <a:t>10</a:t>
            </a:r>
          </a:p>
        </p:txBody>
      </p:sp>
      <p:sp>
        <p:nvSpPr>
          <p:cNvPr id="318498" name="Oval 34"/>
          <p:cNvSpPr>
            <a:spLocks noChangeArrowheads="1"/>
          </p:cNvSpPr>
          <p:nvPr/>
        </p:nvSpPr>
        <p:spPr bwMode="auto">
          <a:xfrm>
            <a:off x="3241675" y="4797425"/>
            <a:ext cx="1079500" cy="935038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18499" name="Oval 35"/>
          <p:cNvSpPr>
            <a:spLocks noChangeArrowheads="1"/>
          </p:cNvSpPr>
          <p:nvPr/>
        </p:nvSpPr>
        <p:spPr bwMode="auto">
          <a:xfrm>
            <a:off x="5427663" y="4845050"/>
            <a:ext cx="1079500" cy="935038"/>
          </a:xfrm>
          <a:prstGeom prst="ellipse">
            <a:avLst/>
          </a:prstGeom>
          <a:noFill/>
          <a:ln w="25400" algn="ctr">
            <a:solidFill>
              <a:srgbClr val="FF33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62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S1</a:t>
            </a:r>
            <a:r>
              <a:rPr lang="en-US" altLang="zh-CN" dirty="0"/>
              <a:t> = 0;   /* </a:t>
            </a:r>
            <a:r>
              <a:rPr lang="zh-CN" altLang="en-US" dirty="0">
                <a:solidFill>
                  <a:srgbClr val="FF0000"/>
                </a:solidFill>
              </a:rPr>
              <a:t>门是否关好？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：没有， </a:t>
            </a:r>
            <a:r>
              <a:rPr lang="en-US" altLang="zh-CN" dirty="0"/>
              <a:t>1</a:t>
            </a:r>
            <a:r>
              <a:rPr lang="zh-CN" altLang="en-US" dirty="0"/>
              <a:t>：关好*</a:t>
            </a:r>
            <a:r>
              <a:rPr lang="en-US" altLang="zh-CN" dirty="0"/>
              <a:t>/</a:t>
            </a:r>
          </a:p>
          <a:p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S2</a:t>
            </a:r>
            <a:r>
              <a:rPr lang="en-US" altLang="zh-CN" dirty="0"/>
              <a:t> = 0;  /*  </a:t>
            </a:r>
            <a:r>
              <a:rPr lang="zh-CN" altLang="en-US" dirty="0">
                <a:solidFill>
                  <a:srgbClr val="FF0000"/>
                </a:solidFill>
              </a:rPr>
              <a:t>车是否停稳？</a:t>
            </a:r>
            <a:r>
              <a:rPr lang="zh-CN" altLang="en-US" dirty="0"/>
              <a:t> </a:t>
            </a:r>
            <a:r>
              <a:rPr lang="en-US" altLang="zh-CN" dirty="0"/>
              <a:t>0</a:t>
            </a:r>
            <a:r>
              <a:rPr lang="zh-CN" altLang="en-US" dirty="0"/>
              <a:t>：没有， </a:t>
            </a:r>
            <a:r>
              <a:rPr lang="en-US" altLang="zh-CN" dirty="0"/>
              <a:t>1</a:t>
            </a:r>
            <a:r>
              <a:rPr lang="zh-CN" altLang="en-US" dirty="0"/>
              <a:t>：停稳 *</a:t>
            </a:r>
            <a:r>
              <a:rPr lang="en-US" altLang="zh-CN" dirty="0"/>
              <a:t>/</a:t>
            </a:r>
            <a:endParaRPr lang="zh-CN" altLang="en-US" dirty="0"/>
          </a:p>
        </p:txBody>
      </p:sp>
      <p:sp>
        <p:nvSpPr>
          <p:cNvPr id="462852" name="Rectangle 4"/>
          <p:cNvSpPr>
            <a:spLocks noChangeArrowheads="1"/>
          </p:cNvSpPr>
          <p:nvPr/>
        </p:nvSpPr>
        <p:spPr bwMode="auto">
          <a:xfrm>
            <a:off x="1501775" y="2203450"/>
            <a:ext cx="3106738" cy="331311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lIns="12700" tIns="12700" rIns="12700" bIns="12700"/>
          <a:lstStyle/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itchFamily="2" charset="-122"/>
              </a:rPr>
              <a:t>司机进程：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while (true)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{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宋体" pitchFamily="2" charset="-122"/>
              </a:rPr>
              <a:t>P(S1);</a:t>
            </a:r>
            <a:r>
              <a:rPr kumimoji="1" lang="en-US" altLang="zh-CN" sz="2800">
                <a:latin typeface="宋体" pitchFamily="2" charset="-122"/>
              </a:rPr>
              <a:t> 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宋体" pitchFamily="2" charset="-122"/>
              </a:rPr>
              <a:t>起步</a:t>
            </a:r>
            <a:r>
              <a:rPr kumimoji="1" lang="zh-CN" altLang="en-US" sz="2800">
                <a:latin typeface="宋体" pitchFamily="2" charset="-122"/>
              </a:rPr>
              <a:t>；</a:t>
            </a:r>
            <a:endParaRPr kumimoji="1" lang="en-US" altLang="zh-CN" sz="2800">
              <a:latin typeface="宋体" pitchFamily="2" charset="-122"/>
            </a:endParaRP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latin typeface="宋体" pitchFamily="2" charset="-122"/>
              </a:rPr>
              <a:t>行驶；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>
                <a:solidFill>
                  <a:srgbClr val="0000FF"/>
                </a:solidFill>
                <a:latin typeface="宋体" pitchFamily="2" charset="-122"/>
              </a:rPr>
              <a:t>停车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solidFill>
                  <a:schemeClr val="bg1"/>
                </a:solidFill>
                <a:latin typeface="宋体" pitchFamily="2" charset="-122"/>
              </a:rPr>
              <a:t>V(S2);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>
                <a:latin typeface="宋体" pitchFamily="2" charset="-122"/>
              </a:rPr>
              <a:t>}</a:t>
            </a:r>
          </a:p>
        </p:txBody>
      </p:sp>
      <p:sp>
        <p:nvSpPr>
          <p:cNvPr id="462853" name="Rectangle 5"/>
          <p:cNvSpPr>
            <a:spLocks noChangeArrowheads="1"/>
          </p:cNvSpPr>
          <p:nvPr/>
        </p:nvSpPr>
        <p:spPr bwMode="auto">
          <a:xfrm>
            <a:off x="5129213" y="2203450"/>
            <a:ext cx="3224212" cy="3313113"/>
          </a:xfrm>
          <a:prstGeom prst="rect">
            <a:avLst/>
          </a:prstGeom>
          <a:noFill/>
          <a:ln w="19050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lIns="12700" tIns="12700" rIns="12700" bIns="12700"/>
          <a:lstStyle/>
          <a:p>
            <a:pPr algn="just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售票员进程：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while (true)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{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  </a:t>
            </a:r>
            <a:r>
              <a:rPr kumimoji="1" lang="zh-CN" altLang="en-US" sz="2800" dirty="0">
                <a:solidFill>
                  <a:srgbClr val="0000FF"/>
                </a:solidFill>
                <a:latin typeface="宋体" pitchFamily="2" charset="-122"/>
              </a:rPr>
              <a:t>关门</a:t>
            </a:r>
            <a:r>
              <a:rPr kumimoji="1" lang="zh-CN" altLang="en-US" sz="2800" dirty="0">
                <a:latin typeface="宋体" pitchFamily="2" charset="-122"/>
              </a:rPr>
              <a:t>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600" dirty="0">
                <a:solidFill>
                  <a:schemeClr val="bg1"/>
                </a:solidFill>
                <a:latin typeface="宋体" pitchFamily="2" charset="-122"/>
              </a:rPr>
              <a:t>V(S1);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latin typeface="宋体" pitchFamily="2" charset="-122"/>
              </a:rPr>
              <a:t>售票；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3200" dirty="0">
                <a:solidFill>
                  <a:schemeClr val="bg1"/>
                </a:solidFill>
                <a:latin typeface="宋体" pitchFamily="2" charset="-122"/>
              </a:rPr>
              <a:t>P(S2);</a:t>
            </a:r>
          </a:p>
          <a:p>
            <a:pPr lvl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zh-CN" altLang="en-US" sz="2800" dirty="0">
                <a:solidFill>
                  <a:srgbClr val="0000FF"/>
                </a:solidFill>
                <a:latin typeface="宋体" pitchFamily="2" charset="-122"/>
              </a:rPr>
              <a:t>开门</a:t>
            </a:r>
            <a:r>
              <a:rPr kumimoji="1" lang="en-US" altLang="zh-CN" sz="2800" dirty="0">
                <a:latin typeface="宋体" pitchFamily="2" charset="-122"/>
              </a:rPr>
              <a:t>;</a:t>
            </a:r>
          </a:p>
          <a:p>
            <a:pPr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kumimoji="1" lang="en-US" altLang="zh-CN" sz="2800" dirty="0">
                <a:latin typeface="宋体" pitchFamily="2" charset="-122"/>
              </a:rPr>
              <a:t>}</a:t>
            </a:r>
          </a:p>
        </p:txBody>
      </p:sp>
      <p:sp>
        <p:nvSpPr>
          <p:cNvPr id="462854" name="Text Box 6"/>
          <p:cNvSpPr txBox="1">
            <a:spLocks noChangeArrowheads="1"/>
          </p:cNvSpPr>
          <p:nvPr/>
        </p:nvSpPr>
        <p:spPr bwMode="auto">
          <a:xfrm>
            <a:off x="1905000" y="3133725"/>
            <a:ext cx="1871663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P(S1)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5" name="Text Box 7"/>
          <p:cNvSpPr txBox="1">
            <a:spLocks noChangeArrowheads="1"/>
          </p:cNvSpPr>
          <p:nvPr/>
        </p:nvSpPr>
        <p:spPr bwMode="auto">
          <a:xfrm>
            <a:off x="5473700" y="4303434"/>
            <a:ext cx="1871663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FF3300"/>
                </a:solidFill>
                <a:latin typeface="Times New Roman" pitchFamily="18" charset="0"/>
              </a:rPr>
              <a:t>P(S2)</a:t>
            </a:r>
            <a:r>
              <a:rPr kumimoji="1" lang="zh-CN" altLang="en-US" sz="2400" dirty="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6" name="Text Box 8"/>
          <p:cNvSpPr txBox="1">
            <a:spLocks noChangeArrowheads="1"/>
          </p:cNvSpPr>
          <p:nvPr/>
        </p:nvSpPr>
        <p:spPr bwMode="auto">
          <a:xfrm>
            <a:off x="1849438" y="4579938"/>
            <a:ext cx="1871662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V(S2)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7" name="Text Box 9"/>
          <p:cNvSpPr txBox="1">
            <a:spLocks noChangeArrowheads="1"/>
          </p:cNvSpPr>
          <p:nvPr/>
        </p:nvSpPr>
        <p:spPr bwMode="auto">
          <a:xfrm>
            <a:off x="5402263" y="3578225"/>
            <a:ext cx="1871662" cy="4572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 dirty="0">
                <a:solidFill>
                  <a:srgbClr val="FF3300"/>
                </a:solidFill>
                <a:latin typeface="Times New Roman" pitchFamily="18" charset="0"/>
              </a:rPr>
              <a:t> V(S1)</a:t>
            </a:r>
            <a:r>
              <a:rPr kumimoji="1" lang="zh-CN" altLang="en-US" sz="2400" dirty="0">
                <a:solidFill>
                  <a:srgbClr val="FF3300"/>
                </a:solidFill>
                <a:latin typeface="Times New Roman" pitchFamily="18" charset="0"/>
              </a:rPr>
              <a:t>；</a:t>
            </a:r>
          </a:p>
        </p:txBody>
      </p:sp>
      <p:sp>
        <p:nvSpPr>
          <p:cNvPr id="462858" name="Line 10"/>
          <p:cNvSpPr>
            <a:spLocks noChangeShapeType="1"/>
          </p:cNvSpPr>
          <p:nvPr/>
        </p:nvSpPr>
        <p:spPr bwMode="auto">
          <a:xfrm flipH="1">
            <a:off x="3024188" y="3429000"/>
            <a:ext cx="2449512" cy="287338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462859" name="Line 11"/>
          <p:cNvSpPr>
            <a:spLocks noChangeShapeType="1"/>
          </p:cNvSpPr>
          <p:nvPr/>
        </p:nvSpPr>
        <p:spPr bwMode="auto">
          <a:xfrm>
            <a:off x="2808288" y="4437063"/>
            <a:ext cx="2665412" cy="431800"/>
          </a:xfrm>
          <a:prstGeom prst="line">
            <a:avLst/>
          </a:prstGeom>
          <a:noFill/>
          <a:ln w="19050">
            <a:solidFill>
              <a:schemeClr val="hlink"/>
            </a:solidFill>
            <a:prstDash val="dash"/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12296" y="5643578"/>
            <a:ext cx="8748496" cy="904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zh-CN" altLang="en-US" sz="2400" b="1" dirty="0">
                <a:solidFill>
                  <a:srgbClr val="FF0000"/>
                </a:solidFill>
              </a:rPr>
              <a:t>司机和售票员二个进程的同步过程？它们何时被阻塞， 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en-US" altLang="zh-CN" sz="2400" b="1" dirty="0">
                <a:solidFill>
                  <a:srgbClr val="FF0000"/>
                </a:solidFill>
              </a:rPr>
              <a:t>            </a:t>
            </a:r>
            <a:r>
              <a:rPr lang="zh-CN" altLang="en-US" sz="2400" b="1" dirty="0">
                <a:solidFill>
                  <a:srgbClr val="FF0000"/>
                </a:solidFill>
              </a:rPr>
              <a:t>何时被唤醒？</a:t>
            </a:r>
            <a:r>
              <a:rPr lang="en-US" altLang="zh-CN" sz="2400" b="1" dirty="0">
                <a:solidFill>
                  <a:srgbClr val="FF0000"/>
                </a:solidFill>
              </a:rPr>
              <a:t>S1,S2</a:t>
            </a:r>
            <a:r>
              <a:rPr lang="zh-CN" altLang="en-US" sz="2400" b="1" dirty="0">
                <a:solidFill>
                  <a:srgbClr val="FF0000"/>
                </a:solidFill>
              </a:rPr>
              <a:t>值的变化？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5400000">
            <a:off x="1647008" y="3178966"/>
            <a:ext cx="358776" cy="1588"/>
          </a:xfrm>
          <a:prstGeom prst="straightConnector1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628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628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628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4628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628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628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2854" grpId="0" animBg="1"/>
      <p:bldP spid="462855" grpId="0" animBg="1"/>
      <p:bldP spid="462856" grpId="0" animBg="1"/>
      <p:bldP spid="462857" grpId="0" animBg="1"/>
      <p:bldP spid="462858" grpId="0" animBg="1"/>
      <p:bldP spid="462859" grpId="0" animBg="1"/>
      <p:bldP spid="12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73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 sz="3600"/>
              <a:t>进程流图</a:t>
            </a:r>
          </a:p>
        </p:txBody>
      </p:sp>
      <p:sp>
        <p:nvSpPr>
          <p:cNvPr id="4577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P</a:t>
            </a:r>
            <a:r>
              <a:rPr lang="en-US" altLang="zh-CN" baseline="-25000" dirty="0"/>
              <a:t>1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en-US" altLang="zh-CN" baseline="-25000" dirty="0"/>
              <a:t>2</a:t>
            </a:r>
            <a:r>
              <a:rPr lang="zh-CN" altLang="en-US" dirty="0"/>
              <a:t>，</a:t>
            </a:r>
            <a:r>
              <a:rPr lang="en-US" altLang="zh-CN" dirty="0"/>
              <a:t>P</a:t>
            </a:r>
            <a:r>
              <a:rPr lang="en-US" altLang="zh-CN" baseline="-25000" dirty="0"/>
              <a:t>3</a:t>
            </a:r>
            <a:r>
              <a:rPr lang="zh-CN" altLang="en-US" dirty="0"/>
              <a:t>是协作进程。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>
                <a:solidFill>
                  <a:srgbClr val="FF3300"/>
                </a:solidFill>
              </a:rPr>
              <a:t>int</a:t>
            </a:r>
            <a:r>
              <a:rPr lang="en-US" altLang="zh-CN" dirty="0">
                <a:solidFill>
                  <a:srgbClr val="FF3300"/>
                </a:solidFill>
              </a:rPr>
              <a:t> S</a:t>
            </a:r>
            <a:r>
              <a:rPr lang="en-US" altLang="zh-CN" baseline="-25000" dirty="0">
                <a:solidFill>
                  <a:srgbClr val="FF3300"/>
                </a:solidFill>
              </a:rPr>
              <a:t>2</a:t>
            </a:r>
            <a:r>
              <a:rPr lang="en-US" altLang="zh-CN" dirty="0">
                <a:solidFill>
                  <a:srgbClr val="FF3300"/>
                </a:solidFill>
              </a:rPr>
              <a:t> = 0;   /* P</a:t>
            </a:r>
            <a:r>
              <a:rPr lang="en-US" altLang="zh-CN" baseline="-25000" dirty="0">
                <a:solidFill>
                  <a:srgbClr val="FF3300"/>
                </a:solidFill>
              </a:rPr>
              <a:t>2</a:t>
            </a:r>
            <a:r>
              <a:rPr lang="zh-CN" altLang="en-US" dirty="0">
                <a:solidFill>
                  <a:srgbClr val="FF3300"/>
                </a:solidFill>
              </a:rPr>
              <a:t>进程能否执行，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能，</a:t>
            </a:r>
            <a:r>
              <a:rPr lang="en-US" altLang="zh-CN" dirty="0">
                <a:solidFill>
                  <a:srgbClr val="FF3300"/>
                </a:solidFill>
              </a:rPr>
              <a:t>0</a:t>
            </a:r>
            <a:r>
              <a:rPr lang="zh-CN" altLang="en-US" dirty="0">
                <a:solidFill>
                  <a:srgbClr val="FF3300"/>
                </a:solidFill>
              </a:rPr>
              <a:t>不能 *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>
                <a:solidFill>
                  <a:srgbClr val="FF3300"/>
                </a:solidFill>
              </a:rPr>
              <a:t>int</a:t>
            </a:r>
            <a:r>
              <a:rPr lang="en-US" altLang="zh-CN" dirty="0">
                <a:solidFill>
                  <a:srgbClr val="FF3300"/>
                </a:solidFill>
              </a:rPr>
              <a:t> S</a:t>
            </a:r>
            <a:r>
              <a:rPr lang="en-US" altLang="zh-CN" baseline="-25000" dirty="0">
                <a:solidFill>
                  <a:srgbClr val="FF3300"/>
                </a:solidFill>
              </a:rPr>
              <a:t>3</a:t>
            </a:r>
            <a:r>
              <a:rPr lang="en-US" altLang="zh-CN" dirty="0">
                <a:solidFill>
                  <a:srgbClr val="FF3300"/>
                </a:solidFill>
              </a:rPr>
              <a:t> = 0;   /* P</a:t>
            </a:r>
            <a:r>
              <a:rPr lang="en-US" altLang="zh-CN" baseline="-25000" dirty="0">
                <a:solidFill>
                  <a:srgbClr val="FF3300"/>
                </a:solidFill>
              </a:rPr>
              <a:t>3</a:t>
            </a:r>
            <a:r>
              <a:rPr lang="zh-CN" altLang="en-US" dirty="0">
                <a:solidFill>
                  <a:srgbClr val="FF3300"/>
                </a:solidFill>
              </a:rPr>
              <a:t>进程能否执行，</a:t>
            </a:r>
            <a:r>
              <a:rPr lang="en-US" altLang="zh-CN" dirty="0">
                <a:solidFill>
                  <a:srgbClr val="FF3300"/>
                </a:solidFill>
              </a:rPr>
              <a:t>1</a:t>
            </a:r>
            <a:r>
              <a:rPr lang="zh-CN" altLang="en-US" dirty="0">
                <a:solidFill>
                  <a:srgbClr val="FF3300"/>
                </a:solidFill>
              </a:rPr>
              <a:t>能，</a:t>
            </a:r>
            <a:r>
              <a:rPr lang="en-US" altLang="zh-CN" dirty="0">
                <a:solidFill>
                  <a:srgbClr val="FF3300"/>
                </a:solidFill>
              </a:rPr>
              <a:t>0</a:t>
            </a:r>
            <a:r>
              <a:rPr lang="zh-CN" altLang="en-US" dirty="0">
                <a:solidFill>
                  <a:srgbClr val="FF3300"/>
                </a:solidFill>
              </a:rPr>
              <a:t>不能*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endParaRPr lang="zh-CN" altLang="en-US" dirty="0"/>
          </a:p>
        </p:txBody>
      </p:sp>
      <p:sp>
        <p:nvSpPr>
          <p:cNvPr id="457732" name="Rectangle 4"/>
          <p:cNvSpPr>
            <a:spLocks noChangeArrowheads="1"/>
          </p:cNvSpPr>
          <p:nvPr/>
        </p:nvSpPr>
        <p:spPr bwMode="auto">
          <a:xfrm>
            <a:off x="3452813" y="2781300"/>
            <a:ext cx="1801812" cy="3168650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1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>
                <a:latin typeface="Times New Roman" pitchFamily="18" charset="0"/>
              </a:rPr>
              <a:t>…</a:t>
            </a:r>
            <a:r>
              <a:rPr lang="zh-CN" altLang="en-US">
                <a:latin typeface="Times New Roman" pitchFamily="18" charset="0"/>
              </a:rPr>
              <a:t>功能</a:t>
            </a:r>
            <a:r>
              <a:rPr lang="en-US" altLang="zh-CN">
                <a:latin typeface="Times New Roman" pitchFamily="18" charset="0"/>
              </a:rPr>
              <a:t>1…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sp>
        <p:nvSpPr>
          <p:cNvPr id="457733" name="Rectangle 5"/>
          <p:cNvSpPr>
            <a:spLocks noChangeArrowheads="1"/>
          </p:cNvSpPr>
          <p:nvPr/>
        </p:nvSpPr>
        <p:spPr bwMode="auto">
          <a:xfrm>
            <a:off x="5468938" y="2781300"/>
            <a:ext cx="1730375" cy="2736850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2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/>
              <a:t>…</a:t>
            </a:r>
            <a:r>
              <a:rPr lang="zh-CN" altLang="en-US"/>
              <a:t>功能</a:t>
            </a:r>
            <a:r>
              <a:rPr lang="en-US" altLang="zh-CN"/>
              <a:t>2…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sp>
        <p:nvSpPr>
          <p:cNvPr id="457734" name="Rectangle 6"/>
          <p:cNvSpPr>
            <a:spLocks noChangeArrowheads="1"/>
          </p:cNvSpPr>
          <p:nvPr/>
        </p:nvSpPr>
        <p:spPr bwMode="auto">
          <a:xfrm>
            <a:off x="7413625" y="2781300"/>
            <a:ext cx="1730375" cy="2592388"/>
          </a:xfrm>
          <a:prstGeom prst="rect">
            <a:avLst/>
          </a:prstGeom>
          <a:noFill/>
          <a:ln w="127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P</a:t>
            </a:r>
            <a:r>
              <a:rPr lang="en-US" altLang="zh-CN" sz="2400" baseline="-25000">
                <a:latin typeface="Times New Roman" pitchFamily="18" charset="0"/>
              </a:rPr>
              <a:t>3</a:t>
            </a:r>
            <a:r>
              <a:rPr lang="en-US" altLang="zh-CN" sz="2400">
                <a:latin typeface="Times New Roman" pitchFamily="18" charset="0"/>
              </a:rPr>
              <a:t>( 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     </a:t>
            </a:r>
            <a:r>
              <a:rPr lang="en-US" altLang="zh-CN"/>
              <a:t>…</a:t>
            </a:r>
            <a:r>
              <a:rPr lang="zh-CN" altLang="en-US"/>
              <a:t>功能</a:t>
            </a:r>
            <a:r>
              <a:rPr lang="en-US" altLang="zh-CN"/>
              <a:t>3…</a:t>
            </a:r>
            <a:endParaRPr lang="en-US" altLang="zh-CN" sz="240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sz="2400">
                <a:latin typeface="Times New Roman" pitchFamily="18" charset="0"/>
              </a:rPr>
              <a:t>}</a:t>
            </a:r>
          </a:p>
        </p:txBody>
      </p:sp>
      <p:grpSp>
        <p:nvGrpSpPr>
          <p:cNvPr id="457735" name="Group 7"/>
          <p:cNvGrpSpPr>
            <a:grpSpLocks/>
          </p:cNvGrpSpPr>
          <p:nvPr/>
        </p:nvGrpSpPr>
        <p:grpSpPr bwMode="auto">
          <a:xfrm>
            <a:off x="936625" y="2565400"/>
            <a:ext cx="1727200" cy="3457575"/>
            <a:chOff x="4332" y="1842"/>
            <a:chExt cx="865" cy="1679"/>
          </a:xfrm>
        </p:grpSpPr>
        <p:sp>
          <p:nvSpPr>
            <p:cNvPr id="457736" name="Oval 8"/>
            <p:cNvSpPr>
              <a:spLocks noChangeArrowheads="1"/>
            </p:cNvSpPr>
            <p:nvPr/>
          </p:nvSpPr>
          <p:spPr bwMode="auto">
            <a:xfrm>
              <a:off x="4730" y="1842"/>
              <a:ext cx="227" cy="227"/>
            </a:xfrm>
            <a:prstGeom prst="ellipse">
              <a:avLst/>
            </a:prstGeom>
            <a:solidFill>
              <a:srgbClr val="969696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457737" name="Oval 9"/>
            <p:cNvSpPr>
              <a:spLocks noChangeArrowheads="1"/>
            </p:cNvSpPr>
            <p:nvPr/>
          </p:nvSpPr>
          <p:spPr bwMode="auto">
            <a:xfrm>
              <a:off x="4739" y="3294"/>
              <a:ext cx="227" cy="227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grpSp>
          <p:nvGrpSpPr>
            <p:cNvPr id="457738" name="Group 10"/>
            <p:cNvGrpSpPr>
              <a:grpSpLocks/>
            </p:cNvGrpSpPr>
            <p:nvPr/>
          </p:nvGrpSpPr>
          <p:grpSpPr bwMode="auto">
            <a:xfrm>
              <a:off x="4332" y="2567"/>
              <a:ext cx="865" cy="727"/>
              <a:chOff x="4737" y="2204"/>
              <a:chExt cx="865" cy="727"/>
            </a:xfrm>
          </p:grpSpPr>
          <p:sp>
            <p:nvSpPr>
              <p:cNvPr id="457739" name="Freeform 11"/>
              <p:cNvSpPr>
                <a:spLocks/>
              </p:cNvSpPr>
              <p:nvPr/>
            </p:nvSpPr>
            <p:spPr bwMode="auto">
              <a:xfrm>
                <a:off x="5054" y="2204"/>
                <a:ext cx="182" cy="727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7740" name="Freeform 12"/>
              <p:cNvSpPr>
                <a:spLocks/>
              </p:cNvSpPr>
              <p:nvPr/>
            </p:nvSpPr>
            <p:spPr bwMode="auto">
              <a:xfrm flipH="1">
                <a:off x="5268" y="2205"/>
                <a:ext cx="226" cy="726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457741" name="Text Box 13"/>
              <p:cNvSpPr txBox="1">
                <a:spLocks noChangeArrowheads="1"/>
              </p:cNvSpPr>
              <p:nvPr/>
            </p:nvSpPr>
            <p:spPr bwMode="auto">
              <a:xfrm>
                <a:off x="4737" y="2401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457742" name="Text Box 14"/>
              <p:cNvSpPr txBox="1">
                <a:spLocks noChangeArrowheads="1"/>
              </p:cNvSpPr>
              <p:nvPr/>
            </p:nvSpPr>
            <p:spPr bwMode="auto">
              <a:xfrm>
                <a:off x="5194" y="2409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457743" name="Text Box 15"/>
            <p:cNvSpPr txBox="1">
              <a:spLocks noChangeArrowheads="1"/>
            </p:cNvSpPr>
            <p:nvPr/>
          </p:nvSpPr>
          <p:spPr bwMode="auto">
            <a:xfrm>
              <a:off x="4542" y="2137"/>
              <a:ext cx="408" cy="2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P</a:t>
              </a:r>
              <a:r>
                <a:rPr lang="en-US" altLang="zh-CN" sz="240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457744" name="Line 16"/>
            <p:cNvSpPr>
              <a:spLocks noChangeShapeType="1"/>
            </p:cNvSpPr>
            <p:nvPr/>
          </p:nvSpPr>
          <p:spPr bwMode="auto">
            <a:xfrm>
              <a:off x="4830" y="2069"/>
              <a:ext cx="0" cy="4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57745" name="Oval 17"/>
            <p:cNvSpPr>
              <a:spLocks noChangeArrowheads="1"/>
            </p:cNvSpPr>
            <p:nvPr/>
          </p:nvSpPr>
          <p:spPr bwMode="auto">
            <a:xfrm>
              <a:off x="4809" y="2523"/>
              <a:ext cx="45" cy="4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57746" name="Rectangle 18"/>
          <p:cNvSpPr>
            <a:spLocks noChangeArrowheads="1"/>
          </p:cNvSpPr>
          <p:nvPr/>
        </p:nvSpPr>
        <p:spPr bwMode="auto">
          <a:xfrm>
            <a:off x="5829300" y="4005263"/>
            <a:ext cx="9636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P(S2);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7" name="Rectangle 19"/>
          <p:cNvSpPr>
            <a:spLocks noChangeArrowheads="1"/>
          </p:cNvSpPr>
          <p:nvPr/>
        </p:nvSpPr>
        <p:spPr bwMode="auto">
          <a:xfrm>
            <a:off x="7773988" y="4005263"/>
            <a:ext cx="963612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P(S3);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8" name="Rectangle 20"/>
          <p:cNvSpPr>
            <a:spLocks noChangeArrowheads="1"/>
          </p:cNvSpPr>
          <p:nvPr/>
        </p:nvSpPr>
        <p:spPr bwMode="auto">
          <a:xfrm>
            <a:off x="3813175" y="4437063"/>
            <a:ext cx="101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V(S2);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457749" name="Rectangle 21"/>
          <p:cNvSpPr>
            <a:spLocks noChangeArrowheads="1"/>
          </p:cNvSpPr>
          <p:nvPr/>
        </p:nvSpPr>
        <p:spPr bwMode="auto">
          <a:xfrm>
            <a:off x="3813175" y="5013325"/>
            <a:ext cx="10144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>
                <a:solidFill>
                  <a:srgbClr val="FF3300"/>
                </a:solidFill>
                <a:latin typeface="Times New Roman" pitchFamily="18" charset="0"/>
              </a:rPr>
              <a:t>V(S3);</a:t>
            </a:r>
            <a:endParaRPr lang="zh-CN" altLang="en-US" sz="2400">
              <a:solidFill>
                <a:srgbClr val="FF3300"/>
              </a:solidFill>
              <a:latin typeface="Times New Roman" pitchFamily="18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468280" y="5955589"/>
            <a:ext cx="946946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FF0000"/>
                </a:solidFill>
              </a:rPr>
              <a:t> P1,P2,P3</a:t>
            </a:r>
            <a:r>
              <a:rPr lang="zh-CN" altLang="en-US" sz="2400" b="1" dirty="0">
                <a:solidFill>
                  <a:srgbClr val="FF0000"/>
                </a:solidFill>
              </a:rPr>
              <a:t>三者的同步过程？何时被阻塞或唤醒？</a:t>
            </a:r>
            <a:r>
              <a:rPr lang="en-US" altLang="zh-CN" sz="2400" b="1" dirty="0">
                <a:solidFill>
                  <a:srgbClr val="FF0000"/>
                </a:solidFill>
              </a:rPr>
              <a:t>S2,S3</a:t>
            </a:r>
            <a:r>
              <a:rPr lang="zh-CN" altLang="en-US" sz="2400" b="1" dirty="0">
                <a:solidFill>
                  <a:srgbClr val="FF0000"/>
                </a:solidFill>
              </a:rPr>
              <a:t>的变化？</a:t>
            </a:r>
            <a:endParaRPr lang="en-US" altLang="zh-CN" sz="24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57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577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77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577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577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577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7746" grpId="0"/>
      <p:bldP spid="457747" grpId="0"/>
      <p:bldP spid="457748" grpId="0"/>
      <p:bldP spid="457749" grpId="0"/>
      <p:bldP spid="22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7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 sz="3600"/>
              <a:t>进程流图</a:t>
            </a:r>
          </a:p>
        </p:txBody>
      </p:sp>
      <p:sp>
        <p:nvSpPr>
          <p:cNvPr id="458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</a:pPr>
            <a:r>
              <a:rPr lang="zh-CN" altLang="en-US" sz="3200">
                <a:latin typeface="宋体" pitchFamily="2" charset="-122"/>
              </a:rPr>
              <a:t>计算：</a:t>
            </a:r>
            <a:r>
              <a:rPr lang="en-US" altLang="zh-CN" sz="3200">
                <a:latin typeface="宋体" pitchFamily="2" charset="-122"/>
              </a:rPr>
              <a:t>(a+b)*(c+d)–e/f </a:t>
            </a:r>
            <a:r>
              <a:rPr lang="en-US" altLang="zh-CN" sz="3200">
                <a:solidFill>
                  <a:srgbClr val="FF0000"/>
                </a:solidFill>
                <a:latin typeface="宋体" pitchFamily="2" charset="-122"/>
              </a:rPr>
              <a:t>= </a:t>
            </a:r>
            <a:r>
              <a:rPr lang="zh-CN" altLang="en-US" sz="3200">
                <a:solidFill>
                  <a:srgbClr val="FF0000"/>
                </a:solidFill>
                <a:latin typeface="宋体" pitchFamily="2" charset="-122"/>
              </a:rPr>
              <a:t>？</a:t>
            </a:r>
          </a:p>
          <a:p>
            <a:pPr>
              <a:lnSpc>
                <a:spcPct val="13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  int t1,t2,t3,t4,t5;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t1 = a + b;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t2 = c + d;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t3 = e / f;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t4 = t1 * t2;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90000"/>
              <a:buFont typeface="Wingdings" pitchFamily="2" charset="2"/>
              <a:buNone/>
            </a:pPr>
            <a:r>
              <a:rPr lang="en-US" altLang="zh-CN">
                <a:latin typeface="宋体" pitchFamily="2" charset="-122"/>
              </a:rPr>
              <a:t> </a:t>
            </a:r>
            <a:r>
              <a:rPr lang="en-US" altLang="zh-CN">
                <a:solidFill>
                  <a:srgbClr val="FF0000"/>
                </a:solidFill>
                <a:latin typeface="宋体" pitchFamily="2" charset="-122"/>
              </a:rPr>
              <a:t>t5 </a:t>
            </a:r>
            <a:r>
              <a:rPr lang="en-US" altLang="zh-CN">
                <a:latin typeface="宋体" pitchFamily="2" charset="-122"/>
              </a:rPr>
              <a:t>= t4 - t3;</a:t>
            </a:r>
            <a:endParaRPr lang="zh-CN" altLang="en-US"/>
          </a:p>
        </p:txBody>
      </p:sp>
      <p:grpSp>
        <p:nvGrpSpPr>
          <p:cNvPr id="458776" name="Group 24"/>
          <p:cNvGrpSpPr>
            <a:grpSpLocks/>
          </p:cNvGrpSpPr>
          <p:nvPr/>
        </p:nvGrpSpPr>
        <p:grpSpPr bwMode="auto">
          <a:xfrm>
            <a:off x="5832475" y="836613"/>
            <a:ext cx="3668713" cy="5472112"/>
            <a:chOff x="3810" y="527"/>
            <a:chExt cx="2311" cy="3447"/>
          </a:xfrm>
        </p:grpSpPr>
        <p:sp>
          <p:nvSpPr>
            <p:cNvPr id="458757" name="Line 5"/>
            <p:cNvSpPr>
              <a:spLocks noChangeShapeType="1"/>
            </p:cNvSpPr>
            <p:nvPr/>
          </p:nvSpPr>
          <p:spPr bwMode="auto">
            <a:xfrm>
              <a:off x="4824" y="2990"/>
              <a:ext cx="0" cy="541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8" tIns="44450" rIns="90488" bIns="44450"/>
            <a:lstStyle/>
            <a:p>
              <a:endParaRPr lang="zh-CN" altLang="en-US"/>
            </a:p>
          </p:txBody>
        </p:sp>
        <p:sp>
          <p:nvSpPr>
            <p:cNvPr id="458758" name="Text Box 6"/>
            <p:cNvSpPr txBox="1">
              <a:spLocks noChangeArrowheads="1"/>
            </p:cNvSpPr>
            <p:nvPr/>
          </p:nvSpPr>
          <p:spPr bwMode="auto">
            <a:xfrm>
              <a:off x="4489" y="1615"/>
              <a:ext cx="725" cy="275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t2=c+d</a:t>
              </a:r>
            </a:p>
          </p:txBody>
        </p:sp>
        <p:sp>
          <p:nvSpPr>
            <p:cNvPr id="458759" name="Arc 7"/>
            <p:cNvSpPr>
              <a:spLocks/>
            </p:cNvSpPr>
            <p:nvPr/>
          </p:nvSpPr>
          <p:spPr bwMode="auto">
            <a:xfrm rot="11135089" flipH="1">
              <a:off x="4820" y="1843"/>
              <a:ext cx="974" cy="1181"/>
            </a:xfrm>
            <a:custGeom>
              <a:avLst/>
              <a:gdLst>
                <a:gd name="G0" fmla="+- 0 0 0"/>
                <a:gd name="G1" fmla="+- 21582 0 0"/>
                <a:gd name="G2" fmla="+- 21600 0 0"/>
                <a:gd name="T0" fmla="*/ 876 w 21524"/>
                <a:gd name="T1" fmla="*/ 0 h 21582"/>
                <a:gd name="T2" fmla="*/ 21524 w 21524"/>
                <a:gd name="T3" fmla="*/ 19767 h 21582"/>
                <a:gd name="T4" fmla="*/ 0 w 21524"/>
                <a:gd name="T5" fmla="*/ 21582 h 2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524" h="21582" fill="none" extrusionOk="0">
                  <a:moveTo>
                    <a:pt x="876" y="-1"/>
                  </a:moveTo>
                  <a:cubicBezTo>
                    <a:pt x="11757" y="441"/>
                    <a:pt x="20608" y="8914"/>
                    <a:pt x="21523" y="19767"/>
                  </a:cubicBezTo>
                </a:path>
                <a:path w="21524" h="21582" stroke="0" extrusionOk="0">
                  <a:moveTo>
                    <a:pt x="876" y="-1"/>
                  </a:moveTo>
                  <a:cubicBezTo>
                    <a:pt x="11757" y="441"/>
                    <a:pt x="20608" y="8914"/>
                    <a:pt x="21523" y="19767"/>
                  </a:cubicBezTo>
                  <a:lnTo>
                    <a:pt x="0" y="21582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rot="10800000" wrap="none" lIns="90488" tIns="44450" rIns="90488" bIns="44450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zh-CN" altLang="en-US" sz="2400">
                <a:latin typeface="Times New Roman" pitchFamily="18" charset="0"/>
              </a:endParaRPr>
            </a:p>
          </p:txBody>
        </p:sp>
        <p:sp>
          <p:nvSpPr>
            <p:cNvPr id="458760" name="Arc 8"/>
            <p:cNvSpPr>
              <a:spLocks/>
            </p:cNvSpPr>
            <p:nvPr/>
          </p:nvSpPr>
          <p:spPr bwMode="auto">
            <a:xfrm rot="21935090">
              <a:off x="4886" y="1028"/>
              <a:ext cx="990" cy="917"/>
            </a:xfrm>
            <a:custGeom>
              <a:avLst/>
              <a:gdLst>
                <a:gd name="G0" fmla="+- 0 0 0"/>
                <a:gd name="G1" fmla="+- 21600 0 0"/>
                <a:gd name="G2" fmla="+- 21600 0 0"/>
                <a:gd name="T0" fmla="*/ 0 w 21600"/>
                <a:gd name="T1" fmla="*/ 0 h 21600"/>
                <a:gd name="T2" fmla="*/ 21600 w 21600"/>
                <a:gd name="T3" fmla="*/ 21600 h 21600"/>
                <a:gd name="T4" fmla="*/ 0 w 21600"/>
                <a:gd name="T5" fmla="*/ 216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1600" h="21600" fill="none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</a:path>
                <a:path w="21600" h="21600" stroke="0" extrusionOk="0">
                  <a:moveTo>
                    <a:pt x="-1" y="0"/>
                  </a:moveTo>
                  <a:cubicBezTo>
                    <a:pt x="11929" y="0"/>
                    <a:pt x="21600" y="9670"/>
                    <a:pt x="21600" y="21600"/>
                  </a:cubicBezTo>
                  <a:lnTo>
                    <a:pt x="0" y="21600"/>
                  </a:lnTo>
                  <a:close/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endParaRPr lang="zh-CN" altLang="en-US"/>
            </a:p>
          </p:txBody>
        </p:sp>
        <p:sp>
          <p:nvSpPr>
            <p:cNvPr id="458762" name="Oval 10"/>
            <p:cNvSpPr>
              <a:spLocks noChangeArrowheads="1"/>
            </p:cNvSpPr>
            <p:nvPr/>
          </p:nvSpPr>
          <p:spPr bwMode="auto">
            <a:xfrm>
              <a:off x="4672" y="527"/>
              <a:ext cx="381" cy="443"/>
            </a:xfrm>
            <a:prstGeom prst="ellipse">
              <a:avLst/>
            </a:prstGeom>
            <a:solidFill>
              <a:srgbClr val="C0C0C0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342900" indent="-342900" algn="ctr">
                <a:lnSpc>
                  <a:spcPct val="120000"/>
                </a:lnSpc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kumimoji="1" lang="en-US" altLang="zh-CN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grpSp>
          <p:nvGrpSpPr>
            <p:cNvPr id="458763" name="Group 11"/>
            <p:cNvGrpSpPr>
              <a:grpSpLocks/>
            </p:cNvGrpSpPr>
            <p:nvPr/>
          </p:nvGrpSpPr>
          <p:grpSpPr bwMode="auto">
            <a:xfrm>
              <a:off x="4442" y="980"/>
              <a:ext cx="383" cy="1378"/>
              <a:chOff x="3243" y="1389"/>
              <a:chExt cx="772" cy="1269"/>
            </a:xfrm>
          </p:grpSpPr>
          <p:sp>
            <p:nvSpPr>
              <p:cNvPr id="458764" name="Arc 12"/>
              <p:cNvSpPr>
                <a:spLocks/>
              </p:cNvSpPr>
              <p:nvPr/>
            </p:nvSpPr>
            <p:spPr bwMode="auto">
              <a:xfrm flipH="1">
                <a:off x="3243" y="1389"/>
                <a:ext cx="772" cy="77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4"/>
                  <a:gd name="T1" fmla="*/ 0 h 21600"/>
                  <a:gd name="T2" fmla="*/ 21524 w 21524"/>
                  <a:gd name="T3" fmla="*/ 19785 h 21600"/>
                  <a:gd name="T4" fmla="*/ 0 w 2152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4" h="21600" fill="none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</a:path>
                  <a:path w="21524" h="21600" stroke="0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  <p:sp>
            <p:nvSpPr>
              <p:cNvPr id="458765" name="Arc 13"/>
              <p:cNvSpPr>
                <a:spLocks/>
              </p:cNvSpPr>
              <p:nvPr/>
            </p:nvSpPr>
            <p:spPr bwMode="auto">
              <a:xfrm rot="10800000">
                <a:off x="3243" y="2069"/>
                <a:ext cx="771" cy="58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</p:grpSp>
        <p:grpSp>
          <p:nvGrpSpPr>
            <p:cNvPr id="458766" name="Group 14"/>
            <p:cNvGrpSpPr>
              <a:grpSpLocks/>
            </p:cNvGrpSpPr>
            <p:nvPr/>
          </p:nvGrpSpPr>
          <p:grpSpPr bwMode="auto">
            <a:xfrm>
              <a:off x="4824" y="970"/>
              <a:ext cx="382" cy="1378"/>
              <a:chOff x="4014" y="1389"/>
              <a:chExt cx="454" cy="1269"/>
            </a:xfrm>
          </p:grpSpPr>
          <p:sp>
            <p:nvSpPr>
              <p:cNvPr id="458767" name="Arc 15"/>
              <p:cNvSpPr>
                <a:spLocks/>
              </p:cNvSpPr>
              <p:nvPr/>
            </p:nvSpPr>
            <p:spPr bwMode="auto">
              <a:xfrm rot="10800000" flipH="1">
                <a:off x="4014" y="1887"/>
                <a:ext cx="454" cy="771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524"/>
                  <a:gd name="T1" fmla="*/ 0 h 21600"/>
                  <a:gd name="T2" fmla="*/ 21524 w 21524"/>
                  <a:gd name="T3" fmla="*/ 19785 h 21600"/>
                  <a:gd name="T4" fmla="*/ 0 w 21524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524" h="21600" fill="none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</a:path>
                  <a:path w="21524" h="21600" stroke="0" extrusionOk="0">
                    <a:moveTo>
                      <a:pt x="-1" y="0"/>
                    </a:moveTo>
                    <a:cubicBezTo>
                      <a:pt x="11225" y="0"/>
                      <a:pt x="20580" y="8598"/>
                      <a:pt x="21523" y="19785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 type="triangle" w="med" len="med"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  <p:sp>
            <p:nvSpPr>
              <p:cNvPr id="458768" name="Arc 16"/>
              <p:cNvSpPr>
                <a:spLocks/>
              </p:cNvSpPr>
              <p:nvPr/>
            </p:nvSpPr>
            <p:spPr bwMode="auto">
              <a:xfrm rot="21600000">
                <a:off x="4014" y="1389"/>
                <a:ext cx="453" cy="589"/>
              </a:xfrm>
              <a:custGeom>
                <a:avLst/>
                <a:gdLst>
                  <a:gd name="G0" fmla="+- 0 0 0"/>
                  <a:gd name="G1" fmla="+- 21600 0 0"/>
                  <a:gd name="G2" fmla="+- 21600 0 0"/>
                  <a:gd name="T0" fmla="*/ 0 w 21600"/>
                  <a:gd name="T1" fmla="*/ 0 h 21600"/>
                  <a:gd name="T2" fmla="*/ 21600 w 21600"/>
                  <a:gd name="T3" fmla="*/ 21600 h 21600"/>
                  <a:gd name="T4" fmla="*/ 0 w 21600"/>
                  <a:gd name="T5" fmla="*/ 21600 h 216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28575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lIns="90488" tIns="44450" rIns="90488" bIns="44450" anchor="ctr"/>
              <a:lstStyle/>
              <a:p>
                <a:endParaRPr lang="zh-CN" altLang="en-US"/>
              </a:p>
            </p:txBody>
          </p:sp>
        </p:grpSp>
        <p:sp>
          <p:nvSpPr>
            <p:cNvPr id="458769" name="Line 17"/>
            <p:cNvSpPr>
              <a:spLocks noChangeShapeType="1"/>
            </p:cNvSpPr>
            <p:nvPr/>
          </p:nvSpPr>
          <p:spPr bwMode="auto">
            <a:xfrm>
              <a:off x="4824" y="2349"/>
              <a:ext cx="0" cy="59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lIns="90488" tIns="44450" rIns="90488" bIns="44450"/>
            <a:lstStyle/>
            <a:p>
              <a:endParaRPr lang="zh-CN" altLang="en-US"/>
            </a:p>
          </p:txBody>
        </p:sp>
        <p:sp>
          <p:nvSpPr>
            <p:cNvPr id="458770" name="Oval 18"/>
            <p:cNvSpPr>
              <a:spLocks noChangeArrowheads="1"/>
            </p:cNvSpPr>
            <p:nvPr/>
          </p:nvSpPr>
          <p:spPr bwMode="auto">
            <a:xfrm>
              <a:off x="4633" y="3531"/>
              <a:ext cx="381" cy="443"/>
            </a:xfrm>
            <a:prstGeom prst="ellipse">
              <a:avLst/>
            </a:prstGeom>
            <a:solidFill>
              <a:srgbClr val="CDE1FF"/>
            </a:solidFill>
            <a:ln w="28575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lIns="90488" tIns="44450" rIns="90488" bIns="44450" anchor="ctr"/>
            <a:lstStyle/>
            <a:p>
              <a:pPr marL="342900" indent="-342900" algn="ctr">
                <a:lnSpc>
                  <a:spcPct val="120000"/>
                </a:lnSpc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endParaRPr kumimoji="1" lang="en-US" altLang="zh-CN" sz="2400" b="1">
                <a:solidFill>
                  <a:schemeClr val="tx2"/>
                </a:solidFill>
                <a:latin typeface="黑体" pitchFamily="49" charset="-122"/>
                <a:ea typeface="黑体" pitchFamily="49" charset="-122"/>
              </a:endParaRPr>
            </a:p>
          </p:txBody>
        </p:sp>
        <p:sp>
          <p:nvSpPr>
            <p:cNvPr id="458771" name="Text Box 19"/>
            <p:cNvSpPr txBox="1">
              <a:spLocks noChangeArrowheads="1"/>
            </p:cNvSpPr>
            <p:nvPr/>
          </p:nvSpPr>
          <p:spPr bwMode="auto">
            <a:xfrm>
              <a:off x="3810" y="1116"/>
              <a:ext cx="724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t1=a+b</a:t>
              </a:r>
            </a:p>
          </p:txBody>
        </p:sp>
        <p:sp>
          <p:nvSpPr>
            <p:cNvPr id="458772" name="Text Box 20"/>
            <p:cNvSpPr txBox="1">
              <a:spLocks noChangeArrowheads="1"/>
            </p:cNvSpPr>
            <p:nvPr/>
          </p:nvSpPr>
          <p:spPr bwMode="auto">
            <a:xfrm>
              <a:off x="5397" y="886"/>
              <a:ext cx="724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t3=e/f</a:t>
              </a:r>
            </a:p>
          </p:txBody>
        </p:sp>
        <p:sp>
          <p:nvSpPr>
            <p:cNvPr id="458773" name="Text Box 21"/>
            <p:cNvSpPr txBox="1">
              <a:spLocks noChangeArrowheads="1"/>
            </p:cNvSpPr>
            <p:nvPr/>
          </p:nvSpPr>
          <p:spPr bwMode="auto">
            <a:xfrm>
              <a:off x="3854" y="2473"/>
              <a:ext cx="1029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t4=t1×t2</a:t>
              </a:r>
            </a:p>
          </p:txBody>
        </p:sp>
        <p:sp>
          <p:nvSpPr>
            <p:cNvPr id="458774" name="Text Box 22"/>
            <p:cNvSpPr txBox="1">
              <a:spLocks noChangeArrowheads="1"/>
            </p:cNvSpPr>
            <p:nvPr/>
          </p:nvSpPr>
          <p:spPr bwMode="auto">
            <a:xfrm>
              <a:off x="3861" y="3137"/>
              <a:ext cx="991" cy="276"/>
            </a:xfrm>
            <a:prstGeom prst="rect">
              <a:avLst/>
            </a:prstGeom>
            <a:noFill/>
            <a:ln w="57150" algn="ctr">
              <a:noFill/>
              <a:miter lim="800000"/>
              <a:headEnd/>
              <a:tailEnd/>
            </a:ln>
            <a:effectLst/>
          </p:spPr>
          <p:txBody>
            <a:bodyPr lIns="0" tIns="0" rIns="0" bIns="0">
              <a:spAutoFit/>
            </a:bodyPr>
            <a:lstStyle/>
            <a:p>
              <a:pPr marL="342900" indent="-342900" algn="ctr">
                <a:lnSpc>
                  <a:spcPct val="120000"/>
                </a:lnSpc>
                <a:spcBef>
                  <a:spcPct val="50000"/>
                </a:spcBef>
                <a:buClr>
                  <a:schemeClr val="accent2"/>
                </a:buClr>
                <a:buSzPct val="80000"/>
                <a:buFont typeface="Wingdings" pitchFamily="2" charset="2"/>
                <a:buNone/>
              </a:pPr>
              <a:r>
                <a:rPr kumimoji="1" lang="en-US" altLang="zh-CN" sz="2400" b="1">
                  <a:latin typeface="黑体" pitchFamily="49" charset="-122"/>
                  <a:ea typeface="黑体" pitchFamily="49" charset="-122"/>
                </a:rPr>
                <a:t>t5=t4-t3</a:t>
              </a:r>
            </a:p>
          </p:txBody>
        </p:sp>
      </p:grpSp>
      <p:sp>
        <p:nvSpPr>
          <p:cNvPr id="458775" name="Rectangle 23"/>
          <p:cNvSpPr>
            <a:spLocks noChangeArrowheads="1"/>
          </p:cNvSpPr>
          <p:nvPr/>
        </p:nvSpPr>
        <p:spPr bwMode="auto">
          <a:xfrm>
            <a:off x="971550" y="1557338"/>
            <a:ext cx="3671888" cy="3240087"/>
          </a:xfrm>
          <a:prstGeom prst="rect">
            <a:avLst/>
          </a:prstGeom>
          <a:solidFill>
            <a:srgbClr val="993366">
              <a:alpha val="39999"/>
            </a:srgbClr>
          </a:solidFill>
          <a:ln w="9525" algn="ctr">
            <a:solidFill>
              <a:srgbClr val="993366"/>
            </a:solidFill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587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4587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587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587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587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587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4587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87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4587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8775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56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16575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共享缓冲区的输入和输出</a:t>
            </a:r>
          </a:p>
          <a:p>
            <a:pPr lvl="1" algn="just">
              <a:lnSpc>
                <a:spcPct val="145000"/>
              </a:lnSpc>
            </a:pPr>
            <a:r>
              <a:rPr lang="zh-CN" altLang="en-US" sz="2400" dirty="0">
                <a:latin typeface="宋体" pitchFamily="2" charset="-122"/>
              </a:rPr>
              <a:t>进程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和进程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共享一个缓冲区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</a:p>
          <a:p>
            <a:pPr lvl="1" algn="just">
              <a:lnSpc>
                <a:spcPct val="14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 </a:t>
            </a:r>
            <a:r>
              <a:rPr lang="zh-CN" altLang="en-US" sz="2400" dirty="0">
                <a:latin typeface="宋体" pitchFamily="2" charset="-122"/>
              </a:rPr>
              <a:t>；</a:t>
            </a:r>
          </a:p>
          <a:p>
            <a:pPr lvl="1" algn="just">
              <a:lnSpc>
                <a:spcPct val="145000"/>
              </a:lnSpc>
            </a:pP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从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中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数据</a:t>
            </a:r>
            <a:endParaRPr lang="en-US" altLang="zh-CN" sz="2400" dirty="0">
              <a:latin typeface="宋体" pitchFamily="2" charset="-122"/>
            </a:endParaRPr>
          </a:p>
          <a:p>
            <a:pPr algn="just">
              <a:lnSpc>
                <a:spcPct val="145000"/>
              </a:lnSpc>
            </a:pPr>
            <a:r>
              <a:rPr lang="zh-CN" altLang="en-US" sz="2400" dirty="0">
                <a:solidFill>
                  <a:schemeClr val="hlink"/>
                </a:solidFill>
                <a:latin typeface="宋体" pitchFamily="2" charset="-122"/>
              </a:rPr>
              <a:t>同步要求 （输出数据不重复不遗漏）</a:t>
            </a:r>
          </a:p>
          <a:p>
            <a:pPr lvl="1" algn="just">
              <a:lnSpc>
                <a:spcPct val="145000"/>
              </a:lnSpc>
              <a:buSzPct val="95000"/>
            </a:pPr>
            <a:r>
              <a:rPr lang="zh-CN" altLang="en-US" sz="2400" dirty="0">
                <a:latin typeface="宋体" pitchFamily="2" charset="-122"/>
              </a:rPr>
              <a:t>只有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后，</a:t>
            </a:r>
            <a:r>
              <a:rPr lang="en-US" altLang="zh-CN" sz="2400" dirty="0"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2" algn="just">
              <a:lnSpc>
                <a:spcPct val="145000"/>
              </a:lnSpc>
              <a:buClr>
                <a:srgbClr val="33CC33"/>
              </a:buClr>
            </a:pPr>
            <a:r>
              <a:rPr lang="zh-CN" altLang="en-US" sz="2400" dirty="0">
                <a:latin typeface="宋体" pitchFamily="2" charset="-122"/>
              </a:rPr>
              <a:t>仅当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有数据</a:t>
            </a:r>
            <a:r>
              <a:rPr lang="en-US" altLang="zh-CN" sz="2400" dirty="0">
                <a:latin typeface="宋体" pitchFamily="2" charset="-122"/>
              </a:rPr>
              <a:t>,OUTPUT</a:t>
            </a:r>
            <a:r>
              <a:rPr lang="zh-CN" altLang="en-US" sz="2400" dirty="0">
                <a:latin typeface="宋体" pitchFamily="2" charset="-122"/>
              </a:rPr>
              <a:t>才能被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，否则必须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 algn="just">
              <a:lnSpc>
                <a:spcPct val="145000"/>
              </a:lnSpc>
              <a:buSzPct val="95000"/>
            </a:pPr>
            <a:r>
              <a:rPr lang="zh-CN" altLang="en-US" sz="2400" dirty="0">
                <a:latin typeface="宋体" pitchFamily="2" charset="-122"/>
              </a:rPr>
              <a:t>只有</a:t>
            </a:r>
            <a:r>
              <a:rPr lang="en-US" altLang="zh-CN" sz="2400" dirty="0">
                <a:latin typeface="宋体" pitchFamily="2" charset="-122"/>
              </a:rPr>
              <a:t>OUTPUT</a:t>
            </a:r>
            <a:r>
              <a:rPr lang="zh-CN" altLang="en-US" sz="2400" dirty="0">
                <a:latin typeface="宋体" pitchFamily="2" charset="-122"/>
              </a:rPr>
              <a:t>把数据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读出</a:t>
            </a:r>
            <a:r>
              <a:rPr lang="zh-CN" altLang="en-US" sz="2400" dirty="0">
                <a:latin typeface="宋体" pitchFamily="2" charset="-122"/>
              </a:rPr>
              <a:t>后，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zh-CN" altLang="en-US" sz="2400" dirty="0">
                <a:latin typeface="宋体" pitchFamily="2" charset="-122"/>
              </a:rPr>
              <a:t>新数据。</a:t>
            </a:r>
          </a:p>
          <a:p>
            <a:pPr lvl="2" algn="just">
              <a:lnSpc>
                <a:spcPct val="145000"/>
              </a:lnSpc>
              <a:buClr>
                <a:srgbClr val="33CC33"/>
              </a:buClr>
            </a:pPr>
            <a:r>
              <a:rPr lang="zh-CN" altLang="en-US" sz="2400" dirty="0">
                <a:latin typeface="宋体" pitchFamily="2" charset="-122"/>
              </a:rPr>
              <a:t>仅当</a:t>
            </a:r>
            <a:r>
              <a:rPr lang="en-US" altLang="zh-CN" sz="2400" dirty="0">
                <a:latin typeface="宋体" pitchFamily="2" charset="-122"/>
              </a:rPr>
              <a:t>Buffer</a:t>
            </a:r>
            <a:r>
              <a:rPr lang="zh-CN" altLang="en-US" sz="2400" dirty="0">
                <a:latin typeface="宋体" pitchFamily="2" charset="-122"/>
              </a:rPr>
              <a:t>为空时，</a:t>
            </a:r>
            <a:r>
              <a:rPr lang="en-US" altLang="zh-CN" sz="2400" dirty="0">
                <a:latin typeface="宋体" pitchFamily="2" charset="-122"/>
              </a:rPr>
              <a:t>INPUT</a:t>
            </a:r>
            <a:r>
              <a:rPr lang="zh-CN" altLang="en-US" sz="2400" dirty="0">
                <a:latin typeface="宋体" pitchFamily="2" charset="-122"/>
              </a:rPr>
              <a:t>才能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输入</a:t>
            </a:r>
            <a:r>
              <a:rPr lang="zh-CN" altLang="en-US" sz="2400" dirty="0">
                <a:latin typeface="宋体" pitchFamily="2" charset="-122"/>
              </a:rPr>
              <a:t>，否则必须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等待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</p:txBody>
      </p:sp>
      <p:grpSp>
        <p:nvGrpSpPr>
          <p:cNvPr id="455684" name="Group 4"/>
          <p:cNvGrpSpPr>
            <a:grpSpLocks/>
          </p:cNvGrpSpPr>
          <p:nvPr/>
        </p:nvGrpSpPr>
        <p:grpSpPr bwMode="auto">
          <a:xfrm>
            <a:off x="5399088" y="1844675"/>
            <a:ext cx="4178300" cy="1871663"/>
            <a:chOff x="1247" y="1842"/>
            <a:chExt cx="3221" cy="1089"/>
          </a:xfrm>
        </p:grpSpPr>
        <p:sp>
          <p:nvSpPr>
            <p:cNvPr id="455685" name="Rectangle 5"/>
            <p:cNvSpPr>
              <a:spLocks noChangeArrowheads="1"/>
            </p:cNvSpPr>
            <p:nvPr/>
          </p:nvSpPr>
          <p:spPr bwMode="auto">
            <a:xfrm>
              <a:off x="2154" y="2568"/>
              <a:ext cx="1361" cy="363"/>
            </a:xfrm>
            <a:prstGeom prst="rect">
              <a:avLst/>
            </a:prstGeom>
            <a:noFill/>
            <a:ln w="38100" algn="ctr">
              <a:solidFill>
                <a:schemeClr val="tx1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Buffer</a:t>
              </a:r>
            </a:p>
          </p:txBody>
        </p:sp>
        <p:grpSp>
          <p:nvGrpSpPr>
            <p:cNvPr id="455686" name="Group 6"/>
            <p:cNvGrpSpPr>
              <a:grpSpLocks/>
            </p:cNvGrpSpPr>
            <p:nvPr/>
          </p:nvGrpSpPr>
          <p:grpSpPr bwMode="auto">
            <a:xfrm>
              <a:off x="1247" y="1842"/>
              <a:ext cx="1270" cy="726"/>
              <a:chOff x="1247" y="1842"/>
              <a:chExt cx="1270" cy="726"/>
            </a:xfrm>
          </p:grpSpPr>
          <p:sp>
            <p:nvSpPr>
              <p:cNvPr id="455687" name="Oval 7"/>
              <p:cNvSpPr>
                <a:spLocks noChangeArrowheads="1"/>
              </p:cNvSpPr>
              <p:nvPr/>
            </p:nvSpPr>
            <p:spPr bwMode="auto">
              <a:xfrm>
                <a:off x="1247" y="1842"/>
                <a:ext cx="681" cy="499"/>
              </a:xfrm>
              <a:prstGeom prst="ellipse">
                <a:avLst/>
              </a:prstGeom>
              <a:noFill/>
              <a:ln w="381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>
                    <a:latin typeface="Times New Roman" pitchFamily="18" charset="0"/>
                  </a:rPr>
                  <a:t>INPUT</a:t>
                </a:r>
              </a:p>
            </p:txBody>
          </p:sp>
          <p:sp>
            <p:nvSpPr>
              <p:cNvPr id="455688" name="Line 8"/>
              <p:cNvSpPr>
                <a:spLocks noChangeShapeType="1"/>
              </p:cNvSpPr>
              <p:nvPr/>
            </p:nvSpPr>
            <p:spPr bwMode="auto">
              <a:xfrm>
                <a:off x="1882" y="2205"/>
                <a:ext cx="635" cy="363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455689" name="Oval 9"/>
            <p:cNvSpPr>
              <a:spLocks noChangeArrowheads="1"/>
            </p:cNvSpPr>
            <p:nvPr/>
          </p:nvSpPr>
          <p:spPr bwMode="auto">
            <a:xfrm flipH="1">
              <a:off x="3787" y="1842"/>
              <a:ext cx="681" cy="499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1800" b="1">
                  <a:latin typeface="Times New Roman" pitchFamily="18" charset="0"/>
                </a:rPr>
                <a:t>OUTPUT</a:t>
              </a:r>
            </a:p>
          </p:txBody>
        </p:sp>
        <p:sp>
          <p:nvSpPr>
            <p:cNvPr id="455690" name="Line 10"/>
            <p:cNvSpPr>
              <a:spLocks noChangeShapeType="1"/>
            </p:cNvSpPr>
            <p:nvPr/>
          </p:nvSpPr>
          <p:spPr bwMode="auto">
            <a:xfrm flipH="1">
              <a:off x="3198" y="2205"/>
              <a:ext cx="635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 type="triangle" w="med" len="med"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4540246" y="78579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：缓冲区只能存放</a:t>
            </a:r>
            <a:r>
              <a:rPr lang="en-US" altLang="zh-CN" sz="2400" dirty="0"/>
              <a:t>1</a:t>
            </a:r>
            <a:r>
              <a:rPr lang="zh-CN" altLang="en-US" sz="2400" dirty="0"/>
              <a:t>个数据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56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4556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556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556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556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1960" y="1628800"/>
            <a:ext cx="2197088" cy="2197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zh-CN" altLang="en-US" dirty="0"/>
              <a:t>编程任务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04825" y="765175"/>
            <a:ext cx="9360023" cy="5360988"/>
          </a:xfrm>
        </p:spPr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环境下编写一个网络程序，不断地从网络实时地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并</a:t>
            </a:r>
            <a:r>
              <a:rPr lang="zh-CN" altLang="en-US" sz="2400" dirty="0">
                <a:solidFill>
                  <a:srgbClr val="FF0000"/>
                </a:solidFill>
              </a:rPr>
              <a:t>处理这些数据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pPr lvl="1"/>
            <a:endParaRPr lang="en-US" altLang="zh-CN" sz="2400" dirty="0"/>
          </a:p>
          <a:p>
            <a:r>
              <a:rPr lang="zh-CN" altLang="en-US" sz="2400" dirty="0"/>
              <a:t>思路</a:t>
            </a:r>
            <a:endParaRPr lang="en-US" altLang="zh-CN" sz="2400" dirty="0"/>
          </a:p>
          <a:p>
            <a:pPr lvl="1"/>
            <a:r>
              <a:rPr lang="zh-CN" altLang="en-US" sz="2400" dirty="0"/>
              <a:t>程序包含</a:t>
            </a:r>
            <a:r>
              <a:rPr lang="en-US" altLang="zh-CN" sz="2400" dirty="0"/>
              <a:t>2</a:t>
            </a:r>
            <a:r>
              <a:rPr lang="zh-CN" altLang="en-US" sz="2400" dirty="0"/>
              <a:t>个线程，分别负责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处理数据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/>
            <a:r>
              <a:rPr lang="zh-CN" altLang="en-US" sz="2400" dirty="0"/>
              <a:t>设计一个共享变量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/>
              <a:t>用于存放数据</a:t>
            </a:r>
            <a:endParaRPr lang="en-US" altLang="zh-CN" sz="2400" dirty="0"/>
          </a:p>
          <a:p>
            <a:pPr lvl="2"/>
            <a:r>
              <a:rPr lang="en-US" altLang="zh-CN" sz="2400" dirty="0" err="1"/>
              <a:t>threadA_Receive</a:t>
            </a:r>
            <a:r>
              <a:rPr lang="en-US" altLang="zh-CN" sz="2400" dirty="0"/>
              <a:t>( ) </a:t>
            </a:r>
            <a:r>
              <a:rPr lang="zh-CN" altLang="en-US" sz="2400" dirty="0"/>
              <a:t>：不断</a:t>
            </a:r>
            <a:r>
              <a:rPr lang="zh-CN" altLang="en-US" sz="2400" dirty="0">
                <a:solidFill>
                  <a:srgbClr val="FF0000"/>
                </a:solidFill>
              </a:rPr>
              <a:t>接收数据</a:t>
            </a:r>
            <a:r>
              <a:rPr lang="zh-CN" altLang="en-US" sz="2400" dirty="0"/>
              <a:t>更新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/>
              <a:t>变量。</a:t>
            </a:r>
            <a:endParaRPr lang="en-US" altLang="zh-CN" sz="2400" dirty="0"/>
          </a:p>
          <a:p>
            <a:pPr lvl="2"/>
            <a:r>
              <a:rPr lang="en-US" altLang="zh-CN" sz="2400" dirty="0" err="1"/>
              <a:t>threadB_Handle</a:t>
            </a:r>
            <a:r>
              <a:rPr lang="en-US" altLang="zh-CN" sz="2400" dirty="0"/>
              <a:t>( ) </a:t>
            </a:r>
            <a:r>
              <a:rPr lang="zh-CN" altLang="en-US" sz="2400" dirty="0"/>
              <a:t>：不断</a:t>
            </a:r>
            <a:r>
              <a:rPr lang="zh-CN" altLang="en-US" sz="2400" dirty="0">
                <a:solidFill>
                  <a:srgbClr val="FF0000"/>
                </a:solidFill>
              </a:rPr>
              <a:t>处理</a:t>
            </a:r>
            <a:r>
              <a:rPr lang="en-US" altLang="zh-CN" sz="2400" dirty="0" err="1">
                <a:solidFill>
                  <a:srgbClr val="FF0000"/>
                </a:solidFill>
              </a:rPr>
              <a:t>DataBuffer</a:t>
            </a:r>
            <a:r>
              <a:rPr lang="zh-CN" altLang="en-US" sz="2400" dirty="0">
                <a:solidFill>
                  <a:srgbClr val="FF0000"/>
                </a:solidFill>
              </a:rPr>
              <a:t>变量。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2"/>
            <a:r>
              <a:rPr lang="zh-CN" altLang="en-US" sz="2000" dirty="0"/>
              <a:t>同步要求：数据处理不遗漏（接收不能太快）且不重复（处理不能太快）</a:t>
            </a:r>
            <a:endParaRPr lang="en-US" altLang="zh-CN" sz="2000" dirty="0"/>
          </a:p>
          <a:p>
            <a:pPr lvl="3"/>
            <a:r>
              <a:rPr lang="zh-CN" altLang="en-US" sz="2400" dirty="0"/>
              <a:t>接收数据和处理数据</a:t>
            </a:r>
            <a:r>
              <a:rPr lang="zh-CN" altLang="en-US" sz="2400" dirty="0">
                <a:solidFill>
                  <a:srgbClr val="FF0000"/>
                </a:solidFill>
              </a:rPr>
              <a:t>轮流</a:t>
            </a:r>
            <a:r>
              <a:rPr lang="zh-CN" altLang="en-US" sz="2400" dirty="0"/>
              <a:t>进行。</a:t>
            </a:r>
          </a:p>
        </p:txBody>
      </p:sp>
      <p:sp>
        <p:nvSpPr>
          <p:cNvPr id="4" name="Rectangle 5"/>
          <p:cNvSpPr>
            <a:spLocks noChangeArrowheads="1"/>
          </p:cNvSpPr>
          <p:nvPr/>
        </p:nvSpPr>
        <p:spPr bwMode="auto">
          <a:xfrm>
            <a:off x="4126810" y="2913968"/>
            <a:ext cx="1765497" cy="623888"/>
          </a:xfrm>
          <a:prstGeom prst="rect">
            <a:avLst/>
          </a:prstGeom>
          <a:solidFill>
            <a:schemeClr val="bg1">
              <a:lumMod val="75000"/>
            </a:schemeClr>
          </a:solidFill>
          <a:ln w="381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数据缓冲区</a:t>
            </a:r>
            <a:endParaRPr lang="en-US" altLang="zh-CN" dirty="0">
              <a:latin typeface="Times New Roman" pitchFamily="18" charset="0"/>
            </a:endParaRPr>
          </a:p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en-US" altLang="zh-CN" dirty="0" err="1">
                <a:latin typeface="Times New Roman" pitchFamily="18" charset="0"/>
              </a:rPr>
              <a:t>DataBuffer</a:t>
            </a:r>
            <a:endParaRPr lang="en-US" altLang="zh-CN" dirty="0">
              <a:latin typeface="Times New Roman" pitchFamily="18" charset="0"/>
            </a:endParaRPr>
          </a:p>
        </p:txBody>
      </p:sp>
      <p:grpSp>
        <p:nvGrpSpPr>
          <p:cNvPr id="5" name="Group 6"/>
          <p:cNvGrpSpPr>
            <a:grpSpLocks/>
          </p:cNvGrpSpPr>
          <p:nvPr/>
        </p:nvGrpSpPr>
        <p:grpSpPr bwMode="auto">
          <a:xfrm>
            <a:off x="2950244" y="1666192"/>
            <a:ext cx="1657828" cy="1199651"/>
            <a:chOff x="1247" y="1842"/>
            <a:chExt cx="1278" cy="698"/>
          </a:xfrm>
        </p:grpSpPr>
        <p:sp>
          <p:nvSpPr>
            <p:cNvPr id="6" name="Oval 7"/>
            <p:cNvSpPr>
              <a:spLocks noChangeArrowheads="1"/>
            </p:cNvSpPr>
            <p:nvPr/>
          </p:nvSpPr>
          <p:spPr bwMode="auto">
            <a:xfrm>
              <a:off x="1247" y="1842"/>
              <a:ext cx="681" cy="499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ts val="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接收</a:t>
              </a:r>
              <a:endParaRPr lang="en-US" altLang="zh-CN" dirty="0">
                <a:latin typeface="Times New Roman" pitchFamily="18" charset="0"/>
              </a:endParaRPr>
            </a:p>
            <a:p>
              <a:pPr algn="ctr" eaLnBrk="0" hangingPunct="0">
                <a:spcBef>
                  <a:spcPts val="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线程</a:t>
              </a:r>
              <a:endParaRPr lang="en-US" altLang="zh-CN" dirty="0">
                <a:latin typeface="Times New Roman" pitchFamily="18" charset="0"/>
              </a:endParaRPr>
            </a:p>
          </p:txBody>
        </p:sp>
        <p:sp>
          <p:nvSpPr>
            <p:cNvPr id="7" name="Line 8"/>
            <p:cNvSpPr>
              <a:spLocks noChangeShapeType="1"/>
            </p:cNvSpPr>
            <p:nvPr/>
          </p:nvSpPr>
          <p:spPr bwMode="auto">
            <a:xfrm>
              <a:off x="1937" y="2177"/>
              <a:ext cx="588" cy="363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8" name="Oval 9"/>
          <p:cNvSpPr>
            <a:spLocks noChangeArrowheads="1"/>
          </p:cNvSpPr>
          <p:nvPr/>
        </p:nvSpPr>
        <p:spPr bwMode="auto">
          <a:xfrm flipH="1">
            <a:off x="6245147" y="1666193"/>
            <a:ext cx="883397" cy="857631"/>
          </a:xfrm>
          <a:prstGeom prst="ellipse">
            <a:avLst/>
          </a:prstGeom>
          <a:solidFill>
            <a:schemeClr val="accent2">
              <a:lumMod val="20000"/>
              <a:lumOff val="80000"/>
            </a:schemeClr>
          </a:solidFill>
          <a:ln w="38100" algn="ctr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sz="1800" b="1" dirty="0">
                <a:latin typeface="Times New Roman" pitchFamily="18" charset="0"/>
              </a:rPr>
              <a:t>处理</a:t>
            </a:r>
            <a:endParaRPr lang="en-US" altLang="zh-CN" sz="1800" b="1" dirty="0">
              <a:latin typeface="Times New Roman" pitchFamily="18" charset="0"/>
            </a:endParaRPr>
          </a:p>
          <a:p>
            <a:pPr algn="ctr" eaLnBrk="0" hangingPunct="0">
              <a:spcBef>
                <a:spcPts val="0"/>
              </a:spcBef>
              <a:buFontTx/>
              <a:buNone/>
            </a:pPr>
            <a:r>
              <a:rPr lang="zh-CN" altLang="en-US" sz="1800" b="1" dirty="0">
                <a:latin typeface="Times New Roman" pitchFamily="18" charset="0"/>
              </a:rPr>
              <a:t>线程</a:t>
            </a:r>
            <a:endParaRPr lang="en-US" altLang="zh-CN" sz="1800" b="1" dirty="0">
              <a:latin typeface="Times New Roman" pitchFamily="18" charset="0"/>
            </a:endParaRPr>
          </a:p>
        </p:txBody>
      </p:sp>
      <p:sp>
        <p:nvSpPr>
          <p:cNvPr id="9" name="Line 10"/>
          <p:cNvSpPr>
            <a:spLocks noChangeShapeType="1"/>
          </p:cNvSpPr>
          <p:nvPr/>
        </p:nvSpPr>
        <p:spPr bwMode="auto">
          <a:xfrm flipH="1">
            <a:off x="5400352" y="2242257"/>
            <a:ext cx="823726" cy="62388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triangle" w="med" len="med"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椭圆 12"/>
          <p:cNvSpPr/>
          <p:nvPr/>
        </p:nvSpPr>
        <p:spPr bwMode="auto">
          <a:xfrm>
            <a:off x="9828967" y="6653390"/>
            <a:ext cx="179897" cy="159985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142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9130" y="3191953"/>
            <a:ext cx="7126224" cy="340309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1527" y="764704"/>
            <a:ext cx="7075170" cy="2344097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两个线程的程序框架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grpSp>
        <p:nvGrpSpPr>
          <p:cNvPr id="4" name="组合 3"/>
          <p:cNvGrpSpPr/>
          <p:nvPr/>
        </p:nvGrpSpPr>
        <p:grpSpPr>
          <a:xfrm>
            <a:off x="6903542" y="2092786"/>
            <a:ext cx="2817884" cy="400110"/>
            <a:chOff x="6687518" y="1804754"/>
            <a:chExt cx="2817884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8136656" y="1804754"/>
              <a:ext cx="13687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zh-CN" altLang="en-US" dirty="0">
                  <a:solidFill>
                    <a:srgbClr val="FF0000"/>
                  </a:solidFill>
                </a:rPr>
                <a:t>接收数据</a:t>
              </a:r>
            </a:p>
          </p:txBody>
        </p:sp>
        <p:cxnSp>
          <p:nvCxnSpPr>
            <p:cNvPr id="7" name="直接箭头连接符 6"/>
            <p:cNvCxnSpPr/>
            <p:nvPr/>
          </p:nvCxnSpPr>
          <p:spPr bwMode="auto">
            <a:xfrm flipH="1">
              <a:off x="6687518" y="2004809"/>
              <a:ext cx="144913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" name="组合 9"/>
          <p:cNvGrpSpPr/>
          <p:nvPr/>
        </p:nvGrpSpPr>
        <p:grpSpPr>
          <a:xfrm>
            <a:off x="5616376" y="4653136"/>
            <a:ext cx="4104456" cy="1008112"/>
            <a:chOff x="5616376" y="4797152"/>
            <a:chExt cx="4104456" cy="1008112"/>
          </a:xfrm>
        </p:grpSpPr>
        <p:grpSp>
          <p:nvGrpSpPr>
            <p:cNvPr id="15" name="组合 14"/>
            <p:cNvGrpSpPr/>
            <p:nvPr/>
          </p:nvGrpSpPr>
          <p:grpSpPr>
            <a:xfrm>
              <a:off x="6039446" y="4797152"/>
              <a:ext cx="3681386" cy="400110"/>
              <a:chOff x="5832400" y="4365104"/>
              <a:chExt cx="3681386" cy="400110"/>
            </a:xfrm>
          </p:grpSpPr>
          <p:sp>
            <p:nvSpPr>
              <p:cNvPr id="13" name="TextBox 12"/>
              <p:cNvSpPr txBox="1"/>
              <p:nvPr/>
            </p:nvSpPr>
            <p:spPr>
              <a:xfrm>
                <a:off x="7632600" y="4365104"/>
                <a:ext cx="188118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None/>
                </a:pPr>
                <a:r>
                  <a:rPr lang="zh-CN" altLang="en-US" dirty="0">
                    <a:solidFill>
                      <a:srgbClr val="FF0000"/>
                    </a:solidFill>
                  </a:rPr>
                  <a:t>分析处理数据</a:t>
                </a:r>
              </a:p>
            </p:txBody>
          </p:sp>
          <p:cxnSp>
            <p:nvCxnSpPr>
              <p:cNvPr id="14" name="直接箭头连接符 13"/>
              <p:cNvCxnSpPr/>
              <p:nvPr/>
            </p:nvCxnSpPr>
            <p:spPr bwMode="auto">
              <a:xfrm flipH="1">
                <a:off x="5832400" y="4565159"/>
                <a:ext cx="1728192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arrow"/>
              </a:ln>
              <a:effectLst/>
            </p:spPr>
          </p:cxnSp>
        </p:grpSp>
        <p:sp>
          <p:nvSpPr>
            <p:cNvPr id="6" name="右大括号 5"/>
            <p:cNvSpPr/>
            <p:nvPr/>
          </p:nvSpPr>
          <p:spPr bwMode="auto">
            <a:xfrm>
              <a:off x="5616376" y="4835378"/>
              <a:ext cx="287460" cy="969886"/>
            </a:xfrm>
            <a:prstGeom prst="rightBrace">
              <a:avLst>
                <a:gd name="adj1" fmla="val 17169"/>
                <a:gd name="adj2" fmla="val 21529"/>
              </a:avLst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2808064" y="1942959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P(S1)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571258" y="4385157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P(S2)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2571258" y="5875814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V(S1)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2808064" y="2431921"/>
            <a:ext cx="720080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1200" dirty="0">
                <a:solidFill>
                  <a:srgbClr val="FF0000"/>
                </a:solidFill>
              </a:rPr>
              <a:t>V(S2)</a:t>
            </a:r>
            <a:endParaRPr lang="zh-CN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59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25" grpId="0" animBg="1"/>
      <p:bldP spid="26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7958"/>
            <a:ext cx="7773988" cy="579438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int S1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0;  /*</a:t>
            </a:r>
            <a:r>
              <a:rPr lang="zh-CN" altLang="en-US" sz="2400">
                <a:latin typeface="宋体" pitchFamily="2" charset="-122"/>
              </a:rPr>
              <a:t>缓冲区中有无数据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：没数据，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：有数据 </a:t>
            </a:r>
            <a:r>
              <a:rPr lang="zh-CN" altLang="en-US" sz="2400">
                <a:latin typeface="宋体" pitchFamily="2" charset="-122"/>
              </a:rPr>
              <a:t>*</a:t>
            </a:r>
            <a:r>
              <a:rPr lang="en-US" altLang="zh-CN" sz="2400">
                <a:latin typeface="宋体" pitchFamily="2" charset="-122"/>
              </a:rPr>
              <a:t>/</a:t>
            </a:r>
          </a:p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int 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S2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1;  /*</a:t>
            </a:r>
            <a:r>
              <a:rPr lang="zh-CN" altLang="en-US" sz="2400">
                <a:latin typeface="宋体" pitchFamily="2" charset="-122"/>
              </a:rPr>
              <a:t>缓冲区中有无空位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</a:rPr>
              <a:t>0</a:t>
            </a:r>
            <a:r>
              <a:rPr lang="zh-CN" altLang="en-US" sz="2400">
                <a:latin typeface="宋体" pitchFamily="2" charset="-122"/>
              </a:rPr>
              <a:t>：没空位，</a:t>
            </a:r>
            <a:r>
              <a:rPr lang="en-US" altLang="zh-CN" sz="2400">
                <a:latin typeface="宋体" pitchFamily="2" charset="-122"/>
              </a:rPr>
              <a:t>1</a:t>
            </a:r>
            <a:r>
              <a:rPr lang="zh-CN" altLang="en-US" sz="2400">
                <a:latin typeface="宋体" pitchFamily="2" charset="-122"/>
              </a:rPr>
              <a:t>：有空位 *</a:t>
            </a:r>
            <a:r>
              <a:rPr lang="en-US" altLang="zh-CN" sz="2400">
                <a:latin typeface="宋体" pitchFamily="2" charset="-122"/>
              </a:rPr>
              <a:t>/</a:t>
            </a:r>
            <a:endParaRPr lang="zh-CN" altLang="en-US" sz="2400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5111750" y="2239963"/>
            <a:ext cx="3529013" cy="4030662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OUTPUT(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</a:t>
            </a:r>
            <a:r>
              <a:rPr lang="zh-CN" altLang="en-US">
                <a:solidFill>
                  <a:schemeClr val="hlink"/>
                </a:solidFill>
              </a:rPr>
              <a:t>还有数据待读出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P(S1);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 从缓冲区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读出</a:t>
            </a:r>
            <a:r>
              <a:rPr lang="zh-CN" altLang="en-US">
                <a:latin typeface="Times New Roman" pitchFamily="18" charset="0"/>
              </a:rPr>
              <a:t>数据；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V(S2);</a:t>
            </a:r>
            <a:r>
              <a:rPr lang="zh-CN" altLang="en-US">
                <a:latin typeface="Times New Roman" pitchFamily="18" charset="0"/>
              </a:rPr>
              <a:t>         </a:t>
            </a:r>
            <a:endParaRPr lang="en-US" altLang="zh-CN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456709" name="Rectangle 5"/>
          <p:cNvSpPr>
            <a:spLocks noChangeArrowheads="1"/>
          </p:cNvSpPr>
          <p:nvPr/>
        </p:nvSpPr>
        <p:spPr bwMode="auto">
          <a:xfrm>
            <a:off x="1117600" y="2205038"/>
            <a:ext cx="3671888" cy="4032250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INPUT(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 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还有数据待输入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         </a:t>
            </a:r>
            <a:endParaRPr lang="zh-CN" altLang="en-US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</a:t>
            </a:r>
            <a:r>
              <a:rPr lang="en-US" altLang="zh-CN">
                <a:latin typeface="Times New Roman" pitchFamily="18" charset="0"/>
              </a:rPr>
              <a:t>P(S2);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输入</a:t>
            </a:r>
            <a:r>
              <a:rPr lang="zh-CN" altLang="en-US">
                <a:latin typeface="Times New Roman" pitchFamily="18" charset="0"/>
              </a:rPr>
              <a:t>新数据到缓冲区；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</a:p>
        </p:txBody>
      </p:sp>
      <p:sp>
        <p:nvSpPr>
          <p:cNvPr id="456710" name="Freeform 6"/>
          <p:cNvSpPr>
            <a:spLocks/>
          </p:cNvSpPr>
          <p:nvPr/>
        </p:nvSpPr>
        <p:spPr bwMode="auto">
          <a:xfrm>
            <a:off x="2773363" y="4078288"/>
            <a:ext cx="3024187" cy="1008062"/>
          </a:xfrm>
          <a:custGeom>
            <a:avLst/>
            <a:gdLst/>
            <a:ahLst/>
            <a:cxnLst>
              <a:cxn ang="0">
                <a:pos x="0" y="38"/>
              </a:cxn>
              <a:cxn ang="0">
                <a:pos x="1043" y="38"/>
              </a:cxn>
              <a:cxn ang="0">
                <a:pos x="1996" y="265"/>
              </a:cxn>
            </a:cxnLst>
            <a:rect l="0" t="0" r="r" b="b"/>
            <a:pathLst>
              <a:path w="1996" h="265">
                <a:moveTo>
                  <a:pt x="0" y="38"/>
                </a:moveTo>
                <a:cubicBezTo>
                  <a:pt x="355" y="19"/>
                  <a:pt x="710" y="0"/>
                  <a:pt x="1043" y="38"/>
                </a:cubicBezTo>
                <a:cubicBezTo>
                  <a:pt x="1376" y="76"/>
                  <a:pt x="1686" y="170"/>
                  <a:pt x="1996" y="265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6711" name="Freeform 7"/>
          <p:cNvSpPr>
            <a:spLocks/>
          </p:cNvSpPr>
          <p:nvPr/>
        </p:nvSpPr>
        <p:spPr bwMode="auto">
          <a:xfrm>
            <a:off x="2701925" y="4294188"/>
            <a:ext cx="3095625" cy="1079500"/>
          </a:xfrm>
          <a:custGeom>
            <a:avLst/>
            <a:gdLst/>
            <a:ahLst/>
            <a:cxnLst>
              <a:cxn ang="0">
                <a:pos x="0" y="725"/>
              </a:cxn>
              <a:cxn ang="0">
                <a:pos x="998" y="725"/>
              </a:cxn>
              <a:cxn ang="0">
                <a:pos x="1905" y="0"/>
              </a:cxn>
            </a:cxnLst>
            <a:rect l="0" t="0" r="r" b="b"/>
            <a:pathLst>
              <a:path w="1905" h="846">
                <a:moveTo>
                  <a:pt x="0" y="725"/>
                </a:moveTo>
                <a:cubicBezTo>
                  <a:pt x="340" y="785"/>
                  <a:pt x="681" y="846"/>
                  <a:pt x="998" y="725"/>
                </a:cubicBezTo>
                <a:cubicBezTo>
                  <a:pt x="1315" y="604"/>
                  <a:pt x="1610" y="302"/>
                  <a:pt x="1905" y="0"/>
                </a:cubicBezTo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56712" name="Rectangle 8"/>
          <p:cNvSpPr>
            <a:spLocks noChangeArrowheads="1"/>
          </p:cNvSpPr>
          <p:nvPr/>
        </p:nvSpPr>
        <p:spPr bwMode="auto">
          <a:xfrm>
            <a:off x="1765300" y="4005263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3" name="Rectangle 9"/>
          <p:cNvSpPr>
            <a:spLocks noChangeArrowheads="1"/>
          </p:cNvSpPr>
          <p:nvPr/>
        </p:nvSpPr>
        <p:spPr bwMode="auto">
          <a:xfrm>
            <a:off x="1765300" y="49418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4" name="Rectangle 10"/>
          <p:cNvSpPr>
            <a:spLocks noChangeArrowheads="1"/>
          </p:cNvSpPr>
          <p:nvPr/>
        </p:nvSpPr>
        <p:spPr bwMode="auto">
          <a:xfrm>
            <a:off x="5868988" y="40782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456715" name="Rectangle 11"/>
          <p:cNvSpPr>
            <a:spLocks noChangeArrowheads="1"/>
          </p:cNvSpPr>
          <p:nvPr/>
        </p:nvSpPr>
        <p:spPr bwMode="auto">
          <a:xfrm>
            <a:off x="5868988" y="4941888"/>
            <a:ext cx="863600" cy="431800"/>
          </a:xfrm>
          <a:prstGeom prst="rect">
            <a:avLst/>
          </a:prstGeom>
          <a:solidFill>
            <a:schemeClr val="bg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574923" y="5838363"/>
            <a:ext cx="8713861" cy="830997"/>
          </a:xfrm>
          <a:prstGeom prst="rect">
            <a:avLst/>
          </a:prstGeom>
          <a:solidFill>
            <a:srgbClr val="CDE1FF">
              <a:alpha val="69000"/>
            </a:srgbClr>
          </a:solidFill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分析：</a:t>
            </a:r>
            <a:r>
              <a:rPr lang="en-US" altLang="zh-CN" sz="2400" b="1" dirty="0">
                <a:solidFill>
                  <a:srgbClr val="0000FF"/>
                </a:solidFill>
              </a:rPr>
              <a:t>INPUT</a:t>
            </a:r>
            <a:r>
              <a:rPr lang="zh-CN" altLang="en-US" sz="2400" b="1" dirty="0">
                <a:solidFill>
                  <a:srgbClr val="0000FF"/>
                </a:solidFill>
              </a:rPr>
              <a:t>和</a:t>
            </a:r>
            <a:r>
              <a:rPr lang="en-US" altLang="zh-CN" sz="2400" b="1" dirty="0">
                <a:solidFill>
                  <a:srgbClr val="0000FF"/>
                </a:solidFill>
              </a:rPr>
              <a:t>OUTPUT</a:t>
            </a:r>
            <a:r>
              <a:rPr lang="zh-CN" altLang="en-US" sz="2400" b="1" dirty="0">
                <a:solidFill>
                  <a:srgbClr val="0000FF"/>
                </a:solidFill>
              </a:rPr>
              <a:t>间的同步过程？输入过快或输出过快结果怎样？何时被阻塞，又如何被唤醒？注意</a:t>
            </a:r>
            <a:r>
              <a:rPr lang="en-US" altLang="zh-CN" sz="2400" b="1" dirty="0">
                <a:solidFill>
                  <a:srgbClr val="0000FF"/>
                </a:solidFill>
              </a:rPr>
              <a:t>S1,S2</a:t>
            </a:r>
            <a:r>
              <a:rPr lang="zh-CN" altLang="en-US" sz="2400" b="1" dirty="0">
                <a:solidFill>
                  <a:srgbClr val="0000FF"/>
                </a:solidFill>
              </a:rPr>
              <a:t>值的变化？</a:t>
            </a:r>
            <a:endParaRPr lang="en-US" altLang="zh-CN" sz="2400" b="1" dirty="0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xit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amond(in)">
                                      <p:cBhvr>
                                        <p:cTn id="6" dur="500"/>
                                        <p:tgtEl>
                                          <p:spTgt spid="4567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5670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5" dur="500"/>
                                        <p:tgtEl>
                                          <p:spTgt spid="4567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56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67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30" dur="500"/>
                                        <p:tgtEl>
                                          <p:spTgt spid="4567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7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567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41" dur="500"/>
                                        <p:tgtEl>
                                          <p:spTgt spid="4567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6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6710" grpId="0" animBg="1"/>
      <p:bldP spid="456711" grpId="0" animBg="1"/>
      <p:bldP spid="456712" grpId="0" animBg="1"/>
      <p:bldP spid="456713" grpId="0" animBg="1"/>
      <p:bldP spid="456714" grpId="0" animBg="1"/>
      <p:bldP spid="456715" grpId="0" animBg="1"/>
      <p:bldP spid="12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7958"/>
            <a:ext cx="7773988" cy="579438"/>
          </a:xfrm>
        </p:spPr>
        <p:txBody>
          <a:bodyPr/>
          <a:lstStyle/>
          <a:p>
            <a:r>
              <a:rPr lang="zh-CN" altLang="en-US"/>
              <a:t>同步例子</a:t>
            </a:r>
            <a:r>
              <a:rPr lang="en-US" altLang="zh-CN"/>
              <a:t>——</a:t>
            </a:r>
            <a:r>
              <a:rPr lang="zh-CN" altLang="en-US"/>
              <a:t>共享缓冲区</a:t>
            </a:r>
          </a:p>
        </p:txBody>
      </p:sp>
      <p:sp>
        <p:nvSpPr>
          <p:cNvPr id="456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int S1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0;  /*</a:t>
            </a:r>
            <a:r>
              <a:rPr lang="zh-CN" altLang="en-US" sz="2400">
                <a:latin typeface="宋体" pitchFamily="2" charset="-122"/>
              </a:rPr>
              <a:t>缓冲区中有无数据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0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：没数据，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：有数据 </a:t>
            </a:r>
            <a:r>
              <a:rPr lang="zh-CN" altLang="en-US" sz="2400">
                <a:latin typeface="宋体" pitchFamily="2" charset="-122"/>
              </a:rPr>
              <a:t>*</a:t>
            </a:r>
            <a:r>
              <a:rPr lang="en-US" altLang="zh-CN" sz="2400">
                <a:latin typeface="宋体" pitchFamily="2" charset="-122"/>
              </a:rPr>
              <a:t>/</a:t>
            </a:r>
          </a:p>
          <a:p>
            <a:pPr algn="just">
              <a:lnSpc>
                <a:spcPct val="145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int 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S2</a:t>
            </a:r>
            <a:r>
              <a:rPr lang="zh-CN" altLang="en-US" sz="2400">
                <a:latin typeface="宋体" pitchFamily="2" charset="-122"/>
                <a:cs typeface="Times New Roman" pitchFamily="18" charset="0"/>
              </a:rPr>
              <a:t>＝</a:t>
            </a:r>
            <a:r>
              <a:rPr lang="en-US" altLang="zh-CN" sz="2400">
                <a:latin typeface="宋体" pitchFamily="2" charset="-122"/>
                <a:cs typeface="Times New Roman" pitchFamily="18" charset="0"/>
              </a:rPr>
              <a:t>1;  /*</a:t>
            </a:r>
            <a:r>
              <a:rPr lang="zh-CN" altLang="en-US" sz="2400">
                <a:latin typeface="宋体" pitchFamily="2" charset="-122"/>
              </a:rPr>
              <a:t>缓冲区中有无空位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？</a:t>
            </a:r>
            <a:r>
              <a:rPr lang="en-US" altLang="zh-CN" sz="2400">
                <a:latin typeface="宋体" pitchFamily="2" charset="-122"/>
              </a:rPr>
              <a:t>0</a:t>
            </a:r>
            <a:r>
              <a:rPr lang="zh-CN" altLang="en-US" sz="2400">
                <a:latin typeface="宋体" pitchFamily="2" charset="-122"/>
              </a:rPr>
              <a:t>：没空位，</a:t>
            </a:r>
            <a:r>
              <a:rPr lang="en-US" altLang="zh-CN" sz="2400">
                <a:latin typeface="宋体" pitchFamily="2" charset="-122"/>
              </a:rPr>
              <a:t>1</a:t>
            </a:r>
            <a:r>
              <a:rPr lang="zh-CN" altLang="en-US" sz="2400">
                <a:latin typeface="宋体" pitchFamily="2" charset="-122"/>
              </a:rPr>
              <a:t>：有空位 *</a:t>
            </a:r>
            <a:r>
              <a:rPr lang="en-US" altLang="zh-CN" sz="2400">
                <a:latin typeface="宋体" pitchFamily="2" charset="-122"/>
              </a:rPr>
              <a:t>/</a:t>
            </a:r>
            <a:endParaRPr lang="zh-CN" altLang="en-US" sz="2400"/>
          </a:p>
        </p:txBody>
      </p:sp>
      <p:sp>
        <p:nvSpPr>
          <p:cNvPr id="456708" name="Rectangle 4"/>
          <p:cNvSpPr>
            <a:spLocks noChangeArrowheads="1"/>
          </p:cNvSpPr>
          <p:nvPr/>
        </p:nvSpPr>
        <p:spPr bwMode="auto">
          <a:xfrm>
            <a:off x="5111750" y="2239963"/>
            <a:ext cx="3529013" cy="4030662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OUTPUT(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while(</a:t>
            </a:r>
            <a:r>
              <a:rPr lang="zh-CN" altLang="en-US">
                <a:solidFill>
                  <a:schemeClr val="hlink"/>
                </a:solidFill>
              </a:rPr>
              <a:t>还有数据待读出</a:t>
            </a:r>
            <a:r>
              <a:rPr lang="en-US" altLang="zh-CN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P(S1);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>
                <a:latin typeface="Times New Roman" pitchFamily="18" charset="0"/>
              </a:rPr>
              <a:t>            从缓冲区</a:t>
            </a:r>
            <a:r>
              <a:rPr lang="zh-CN" altLang="en-US">
                <a:solidFill>
                  <a:schemeClr val="hlink"/>
                </a:solidFill>
                <a:latin typeface="Times New Roman" pitchFamily="18" charset="0"/>
              </a:rPr>
              <a:t>读出</a:t>
            </a:r>
            <a:r>
              <a:rPr lang="zh-CN" altLang="en-US">
                <a:latin typeface="Times New Roman" pitchFamily="18" charset="0"/>
              </a:rPr>
              <a:t>数据；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       V(S2);</a:t>
            </a:r>
            <a:r>
              <a:rPr lang="zh-CN" altLang="en-US">
                <a:latin typeface="Times New Roman" pitchFamily="18" charset="0"/>
              </a:rPr>
              <a:t>         </a:t>
            </a:r>
            <a:endParaRPr lang="en-US" altLang="zh-CN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>
                <a:latin typeface="Times New Roman" pitchFamily="18" charset="0"/>
              </a:rPr>
              <a:t>}</a:t>
            </a:r>
            <a:endParaRPr lang="zh-CN" altLang="en-US">
              <a:latin typeface="Times New Roman" pitchFamily="18" charset="0"/>
            </a:endParaRPr>
          </a:p>
        </p:txBody>
      </p:sp>
      <p:sp>
        <p:nvSpPr>
          <p:cNvPr id="456709" name="Rectangle 5"/>
          <p:cNvSpPr>
            <a:spLocks noChangeArrowheads="1"/>
          </p:cNvSpPr>
          <p:nvPr/>
        </p:nvSpPr>
        <p:spPr bwMode="auto">
          <a:xfrm>
            <a:off x="1117600" y="2205038"/>
            <a:ext cx="3671888" cy="4032250"/>
          </a:xfrm>
          <a:prstGeom prst="rect">
            <a:avLst/>
          </a:prstGeom>
          <a:noFill/>
          <a:ln w="38100" algn="ctr">
            <a:solidFill>
              <a:srgbClr val="FF33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INPUT( 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While( </a:t>
            </a:r>
            <a:r>
              <a:rPr lang="zh-CN" altLang="en-US" dirty="0">
                <a:solidFill>
                  <a:schemeClr val="hlink"/>
                </a:solidFill>
                <a:latin typeface="Times New Roman" pitchFamily="18" charset="0"/>
              </a:rPr>
              <a:t>还有数据待输入</a:t>
            </a:r>
            <a:r>
              <a:rPr lang="en-US" altLang="zh-CN" dirty="0">
                <a:latin typeface="Times New Roman" pitchFamily="18" charset="0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{         </a:t>
            </a:r>
            <a:endParaRPr lang="zh-CN" altLang="en-US" dirty="0">
              <a:latin typeface="Times New Roman" pitchFamily="18" charset="0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</a:t>
            </a:r>
            <a:r>
              <a:rPr lang="en-US" altLang="zh-CN" dirty="0">
                <a:latin typeface="Times New Roman" pitchFamily="18" charset="0"/>
              </a:rPr>
              <a:t>P(S2);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</a:t>
            </a:r>
            <a:r>
              <a:rPr lang="zh-CN" altLang="en-US" dirty="0">
                <a:solidFill>
                  <a:schemeClr val="hlink"/>
                </a:solidFill>
                <a:latin typeface="Times New Roman" pitchFamily="18" charset="0"/>
              </a:rPr>
              <a:t>输入</a:t>
            </a:r>
            <a:r>
              <a:rPr lang="zh-CN" altLang="en-US" dirty="0">
                <a:latin typeface="Times New Roman" pitchFamily="18" charset="0"/>
              </a:rPr>
              <a:t>新数据到缓冲区；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       V(S1);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</a:rPr>
              <a:t>}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968874" y="7141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：缓冲区只能存放</a:t>
            </a:r>
            <a:r>
              <a:rPr lang="en-US" altLang="zh-CN" sz="2400" dirty="0"/>
              <a:t>1</a:t>
            </a:r>
            <a:r>
              <a:rPr lang="zh-CN" altLang="en-US" sz="2400" dirty="0"/>
              <a:t>个数据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968874" y="71414"/>
            <a:ext cx="4429156" cy="461665"/>
          </a:xfrm>
          <a:prstGeom prst="rect">
            <a:avLst/>
          </a:prstGeom>
          <a:solidFill>
            <a:srgbClr val="969696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假定</a:t>
            </a:r>
            <a:r>
              <a:rPr lang="zh-CN" altLang="en-US" sz="2400" dirty="0"/>
              <a:t>：缓冲区能够存放</a:t>
            </a:r>
            <a:r>
              <a:rPr lang="en-US" altLang="zh-CN" sz="2400" b="1" dirty="0">
                <a:solidFill>
                  <a:srgbClr val="FF0000"/>
                </a:solidFill>
              </a:rPr>
              <a:t>5</a:t>
            </a:r>
            <a:r>
              <a:rPr lang="zh-CN" altLang="en-US" sz="2400" dirty="0"/>
              <a:t>个数据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0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经典同步问题</a:t>
            </a:r>
            <a:r>
              <a:rPr lang="en-US" altLang="zh-CN" dirty="0"/>
              <a:t>1</a:t>
            </a:r>
            <a:r>
              <a:rPr lang="zh-CN" altLang="en-US" dirty="0"/>
              <a:t>：生产者和消费者问题</a:t>
            </a:r>
          </a:p>
        </p:txBody>
      </p:sp>
      <p:sp>
        <p:nvSpPr>
          <p:cNvPr id="9103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一群</a:t>
            </a:r>
            <a:r>
              <a:rPr lang="zh-CN" altLang="en-US" sz="2400" dirty="0">
                <a:solidFill>
                  <a:srgbClr val="FF0000"/>
                </a:solidFill>
              </a:rPr>
              <a:t>生产者</a:t>
            </a:r>
            <a:r>
              <a:rPr lang="zh-CN" altLang="en-US" sz="2400" dirty="0"/>
              <a:t>（</a:t>
            </a:r>
            <a:r>
              <a:rPr lang="en-US" altLang="zh-CN" sz="2400" dirty="0"/>
              <a:t>Producer</a:t>
            </a:r>
            <a:r>
              <a:rPr lang="zh-CN" altLang="en-US" sz="2400" dirty="0"/>
              <a:t>）向一群</a:t>
            </a:r>
            <a:r>
              <a:rPr lang="zh-CN" altLang="en-US" sz="2400" dirty="0">
                <a:solidFill>
                  <a:srgbClr val="FF0000"/>
                </a:solidFill>
              </a:rPr>
              <a:t>消费者</a:t>
            </a:r>
            <a:r>
              <a:rPr lang="zh-CN" altLang="en-US" sz="2400" dirty="0"/>
              <a:t>（</a:t>
            </a:r>
            <a:r>
              <a:rPr lang="en-US" altLang="zh-CN" sz="2400" dirty="0"/>
              <a:t>Consumer</a:t>
            </a:r>
            <a:r>
              <a:rPr lang="zh-CN" altLang="en-US" sz="2400" dirty="0"/>
              <a:t>）提供</a:t>
            </a:r>
            <a:r>
              <a:rPr lang="zh-CN" altLang="en-US" sz="2400" dirty="0">
                <a:solidFill>
                  <a:srgbClr val="FF0000"/>
                </a:solidFill>
              </a:rPr>
              <a:t>产品</a:t>
            </a:r>
            <a:r>
              <a:rPr lang="zh-CN" altLang="en-US" sz="2400" dirty="0"/>
              <a:t>（</a:t>
            </a:r>
            <a:r>
              <a:rPr lang="zh-CN" altLang="en-US" sz="2400" dirty="0">
                <a:solidFill>
                  <a:srgbClr val="FF0000"/>
                </a:solidFill>
              </a:rPr>
              <a:t>数据</a:t>
            </a:r>
            <a:r>
              <a:rPr lang="zh-CN" altLang="en-US" sz="2400" dirty="0"/>
              <a:t>），共享</a:t>
            </a:r>
            <a:r>
              <a:rPr lang="zh-CN" altLang="en-US" sz="2400" dirty="0">
                <a:solidFill>
                  <a:srgbClr val="FF0000"/>
                </a:solidFill>
              </a:rPr>
              <a:t>缓冲区</a:t>
            </a:r>
            <a:r>
              <a:rPr lang="zh-CN" altLang="en-US" sz="2400" dirty="0"/>
              <a:t>。</a:t>
            </a:r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endParaRPr lang="zh-CN" altLang="en-US" sz="2400" dirty="0"/>
          </a:p>
          <a:p>
            <a:r>
              <a:rPr lang="zh-CN" altLang="en-US" sz="2400" b="0" dirty="0"/>
              <a:t>规则：</a:t>
            </a:r>
          </a:p>
          <a:p>
            <a:pPr lvl="1"/>
            <a:r>
              <a:rPr lang="en-US" altLang="zh-CN" sz="2400" dirty="0"/>
              <a:t>1.</a:t>
            </a:r>
            <a:r>
              <a:rPr lang="zh-CN" altLang="en-US" sz="2400" dirty="0"/>
              <a:t>每个时刻</a:t>
            </a:r>
            <a:r>
              <a:rPr lang="zh-CN" altLang="en-US" sz="2400" dirty="0">
                <a:solidFill>
                  <a:srgbClr val="FF0000"/>
                </a:solidFill>
              </a:rPr>
              <a:t>生产者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消费者</a:t>
            </a:r>
            <a:r>
              <a:rPr lang="zh-CN" altLang="en-US" sz="2400" dirty="0"/>
              <a:t>只能有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zh-CN" altLang="en-US" sz="2400" dirty="0"/>
              <a:t>进程</a:t>
            </a:r>
            <a:r>
              <a:rPr lang="zh-CN" altLang="en-US" sz="2400" dirty="0">
                <a:solidFill>
                  <a:srgbClr val="FF0000"/>
                </a:solidFill>
              </a:rPr>
              <a:t>存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rgbClr val="FF0000"/>
                </a:solidFill>
              </a:rPr>
              <a:t>取</a:t>
            </a:r>
            <a:r>
              <a:rPr lang="en-US" altLang="zh-CN" sz="2400" dirty="0"/>
              <a:t>1</a:t>
            </a:r>
            <a:r>
              <a:rPr lang="zh-CN" altLang="en-US" sz="2400" dirty="0"/>
              <a:t>个产品；</a:t>
            </a:r>
          </a:p>
          <a:p>
            <a:pPr lvl="1"/>
            <a:r>
              <a:rPr lang="en-US" altLang="zh-CN" sz="2400" dirty="0"/>
              <a:t>2.</a:t>
            </a:r>
            <a:r>
              <a:rPr lang="zh-CN" altLang="en-US" sz="2400" dirty="0"/>
              <a:t>不能向</a:t>
            </a:r>
            <a:r>
              <a:rPr lang="zh-CN" altLang="en-US" sz="2400" dirty="0">
                <a:solidFill>
                  <a:srgbClr val="FF0000"/>
                </a:solidFill>
              </a:rPr>
              <a:t>满</a:t>
            </a:r>
            <a:r>
              <a:rPr lang="zh-CN" altLang="en-US" sz="2400" dirty="0"/>
              <a:t>缓冲区</a:t>
            </a:r>
            <a:r>
              <a:rPr lang="zh-CN" altLang="en-US" sz="2400" dirty="0">
                <a:solidFill>
                  <a:srgbClr val="FF0000"/>
                </a:solidFill>
              </a:rPr>
              <a:t>存</a:t>
            </a:r>
            <a:r>
              <a:rPr lang="zh-CN" altLang="en-US" sz="2400" dirty="0"/>
              <a:t>产品；不能从</a:t>
            </a:r>
            <a:r>
              <a:rPr lang="zh-CN" altLang="en-US" sz="2400" dirty="0">
                <a:solidFill>
                  <a:srgbClr val="FF0000"/>
                </a:solidFill>
              </a:rPr>
              <a:t>空</a:t>
            </a:r>
            <a:r>
              <a:rPr lang="zh-CN" altLang="en-US" sz="2400" dirty="0"/>
              <a:t>缓冲区</a:t>
            </a:r>
            <a:r>
              <a:rPr lang="zh-CN" altLang="en-US" sz="2400" dirty="0">
                <a:solidFill>
                  <a:srgbClr val="FF0000"/>
                </a:solidFill>
              </a:rPr>
              <a:t>取</a:t>
            </a:r>
            <a:r>
              <a:rPr lang="zh-CN" altLang="en-US" sz="2400" dirty="0"/>
              <a:t>产品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1584325" y="1628775"/>
            <a:ext cx="6408738" cy="3208338"/>
            <a:chOff x="748" y="1752"/>
            <a:chExt cx="4037" cy="2021"/>
          </a:xfrm>
        </p:grpSpPr>
        <p:grpSp>
          <p:nvGrpSpPr>
            <p:cNvPr id="3" name="Group 5"/>
            <p:cNvGrpSpPr>
              <a:grpSpLocks/>
            </p:cNvGrpSpPr>
            <p:nvPr/>
          </p:nvGrpSpPr>
          <p:grpSpPr bwMode="auto">
            <a:xfrm>
              <a:off x="2381" y="1752"/>
              <a:ext cx="635" cy="1679"/>
              <a:chOff x="2426" y="1797"/>
              <a:chExt cx="635" cy="1679"/>
            </a:xfrm>
          </p:grpSpPr>
          <p:sp>
            <p:nvSpPr>
              <p:cNvPr id="910342" name="Rectangle 6"/>
              <p:cNvSpPr>
                <a:spLocks noChangeArrowheads="1"/>
              </p:cNvSpPr>
              <p:nvPr/>
            </p:nvSpPr>
            <p:spPr bwMode="auto">
              <a:xfrm>
                <a:off x="2426" y="1797"/>
                <a:ext cx="635" cy="1679"/>
              </a:xfrm>
              <a:prstGeom prst="rect">
                <a:avLst/>
              </a:prstGeom>
              <a:noFill/>
              <a:ln w="38100" algn="ctr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3" name="Line 7"/>
              <p:cNvSpPr>
                <a:spLocks noChangeShapeType="1"/>
              </p:cNvSpPr>
              <p:nvPr/>
            </p:nvSpPr>
            <p:spPr bwMode="auto">
              <a:xfrm>
                <a:off x="2426" y="2069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4" name="Line 8"/>
              <p:cNvSpPr>
                <a:spLocks noChangeShapeType="1"/>
              </p:cNvSpPr>
              <p:nvPr/>
            </p:nvSpPr>
            <p:spPr bwMode="auto">
              <a:xfrm>
                <a:off x="2426" y="2341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5" name="Line 9"/>
              <p:cNvSpPr>
                <a:spLocks noChangeShapeType="1"/>
              </p:cNvSpPr>
              <p:nvPr/>
            </p:nvSpPr>
            <p:spPr bwMode="auto">
              <a:xfrm>
                <a:off x="2426" y="3203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6" name="Line 10"/>
              <p:cNvSpPr>
                <a:spLocks noChangeShapeType="1"/>
              </p:cNvSpPr>
              <p:nvPr/>
            </p:nvSpPr>
            <p:spPr bwMode="auto">
              <a:xfrm>
                <a:off x="2426" y="2931"/>
                <a:ext cx="635" cy="0"/>
              </a:xfrm>
              <a:prstGeom prst="lin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910347" name="Text Box 11"/>
              <p:cNvSpPr txBox="1">
                <a:spLocks noChangeArrowheads="1"/>
              </p:cNvSpPr>
              <p:nvPr/>
            </p:nvSpPr>
            <p:spPr bwMode="auto">
              <a:xfrm>
                <a:off x="2472" y="2387"/>
                <a:ext cx="544" cy="28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…</a:t>
                </a:r>
              </a:p>
            </p:txBody>
          </p:sp>
        </p:grpSp>
        <p:grpSp>
          <p:nvGrpSpPr>
            <p:cNvPr id="4" name="Group 12"/>
            <p:cNvGrpSpPr>
              <a:grpSpLocks/>
            </p:cNvGrpSpPr>
            <p:nvPr/>
          </p:nvGrpSpPr>
          <p:grpSpPr bwMode="auto">
            <a:xfrm>
              <a:off x="1171" y="1842"/>
              <a:ext cx="303" cy="1135"/>
              <a:chOff x="1171" y="1842"/>
              <a:chExt cx="303" cy="1135"/>
            </a:xfrm>
          </p:grpSpPr>
          <p:sp>
            <p:nvSpPr>
              <p:cNvPr id="910349" name="Oval 13"/>
              <p:cNvSpPr>
                <a:spLocks noChangeArrowheads="1"/>
              </p:cNvSpPr>
              <p:nvPr/>
            </p:nvSpPr>
            <p:spPr bwMode="auto">
              <a:xfrm>
                <a:off x="1202" y="1842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1</a:t>
                </a:r>
              </a:p>
            </p:txBody>
          </p:sp>
          <p:sp>
            <p:nvSpPr>
              <p:cNvPr id="910350" name="Oval 14"/>
              <p:cNvSpPr>
                <a:spLocks noChangeArrowheads="1"/>
              </p:cNvSpPr>
              <p:nvPr/>
            </p:nvSpPr>
            <p:spPr bwMode="auto">
              <a:xfrm>
                <a:off x="1202" y="2159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910351" name="Oval 15"/>
              <p:cNvSpPr>
                <a:spLocks noChangeArrowheads="1"/>
              </p:cNvSpPr>
              <p:nvPr/>
            </p:nvSpPr>
            <p:spPr bwMode="auto">
              <a:xfrm>
                <a:off x="1202" y="2704"/>
                <a:ext cx="272" cy="273"/>
              </a:xfrm>
              <a:prstGeom prst="ellipse">
                <a:avLst/>
              </a:prstGeom>
              <a:noFill/>
              <a:ln w="12700" algn="ctr">
                <a:solidFill>
                  <a:schemeClr val="tx1"/>
                </a:solidFill>
                <a:round/>
                <a:headEnd/>
                <a:tailEnd/>
              </a:ln>
              <a:effectLst/>
            </p:spPr>
            <p:txBody>
              <a:bodyPr wrap="none" anchor="ctr"/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P</a:t>
                </a:r>
                <a:r>
                  <a:rPr lang="en-US" altLang="zh-CN" sz="2400" baseline="-25000">
                    <a:latin typeface="Times New Roman" pitchFamily="18" charset="0"/>
                  </a:rPr>
                  <a:t>m</a:t>
                </a:r>
              </a:p>
            </p:txBody>
          </p:sp>
          <p:sp>
            <p:nvSpPr>
              <p:cNvPr id="910352" name="Text Box 16"/>
              <p:cNvSpPr txBox="1">
                <a:spLocks noChangeArrowheads="1"/>
              </p:cNvSpPr>
              <p:nvPr/>
            </p:nvSpPr>
            <p:spPr bwMode="auto">
              <a:xfrm>
                <a:off x="1171" y="2379"/>
                <a:ext cx="226" cy="288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>
                    <a:latin typeface="Times New Roman" pitchFamily="18" charset="0"/>
                  </a:rPr>
                  <a:t>…</a:t>
                </a:r>
              </a:p>
            </p:txBody>
          </p:sp>
        </p:grpSp>
        <p:sp>
          <p:nvSpPr>
            <p:cNvPr id="910353" name="Oval 17"/>
            <p:cNvSpPr>
              <a:spLocks noChangeArrowheads="1"/>
            </p:cNvSpPr>
            <p:nvPr/>
          </p:nvSpPr>
          <p:spPr bwMode="auto">
            <a:xfrm>
              <a:off x="4150" y="1842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910354" name="Oval 18"/>
            <p:cNvSpPr>
              <a:spLocks noChangeArrowheads="1"/>
            </p:cNvSpPr>
            <p:nvPr/>
          </p:nvSpPr>
          <p:spPr bwMode="auto">
            <a:xfrm>
              <a:off x="4150" y="2159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2</a:t>
              </a:r>
            </a:p>
          </p:txBody>
        </p:sp>
        <p:sp>
          <p:nvSpPr>
            <p:cNvPr id="910355" name="Oval 19"/>
            <p:cNvSpPr>
              <a:spLocks noChangeArrowheads="1"/>
            </p:cNvSpPr>
            <p:nvPr/>
          </p:nvSpPr>
          <p:spPr bwMode="auto">
            <a:xfrm>
              <a:off x="4150" y="2704"/>
              <a:ext cx="272" cy="273"/>
            </a:xfrm>
            <a:prstGeom prst="ellipse">
              <a:avLst/>
            </a:prstGeom>
            <a:noFill/>
            <a:ln w="127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C</a:t>
              </a:r>
              <a:r>
                <a:rPr lang="en-US" altLang="zh-CN" sz="2400" baseline="-25000">
                  <a:latin typeface="Times New Roman" pitchFamily="18" charset="0"/>
                </a:rPr>
                <a:t>k</a:t>
              </a:r>
            </a:p>
          </p:txBody>
        </p:sp>
        <p:sp>
          <p:nvSpPr>
            <p:cNvPr id="910356" name="Text Box 20"/>
            <p:cNvSpPr txBox="1">
              <a:spLocks noChangeArrowheads="1"/>
            </p:cNvSpPr>
            <p:nvPr/>
          </p:nvSpPr>
          <p:spPr bwMode="auto">
            <a:xfrm>
              <a:off x="4119" y="2379"/>
              <a:ext cx="226" cy="288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>
                  <a:latin typeface="Times New Roman" pitchFamily="18" charset="0"/>
                </a:rPr>
                <a:t>…</a:t>
              </a:r>
            </a:p>
          </p:txBody>
        </p:sp>
        <p:sp>
          <p:nvSpPr>
            <p:cNvPr id="910357" name="Line 21"/>
            <p:cNvSpPr>
              <a:spLocks noChangeShapeType="1"/>
            </p:cNvSpPr>
            <p:nvPr/>
          </p:nvSpPr>
          <p:spPr bwMode="auto">
            <a:xfrm>
              <a:off x="1519" y="1979"/>
              <a:ext cx="635" cy="1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58" name="Line 22"/>
            <p:cNvSpPr>
              <a:spLocks noChangeShapeType="1"/>
            </p:cNvSpPr>
            <p:nvPr/>
          </p:nvSpPr>
          <p:spPr bwMode="auto">
            <a:xfrm>
              <a:off x="1519" y="2341"/>
              <a:ext cx="635" cy="4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59" name="Line 23"/>
            <p:cNvSpPr>
              <a:spLocks noChangeShapeType="1"/>
            </p:cNvSpPr>
            <p:nvPr/>
          </p:nvSpPr>
          <p:spPr bwMode="auto">
            <a:xfrm flipV="1">
              <a:off x="1519" y="2659"/>
              <a:ext cx="681" cy="18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0" name="Line 24"/>
            <p:cNvSpPr>
              <a:spLocks noChangeShapeType="1"/>
            </p:cNvSpPr>
            <p:nvPr/>
          </p:nvSpPr>
          <p:spPr bwMode="auto">
            <a:xfrm flipV="1">
              <a:off x="3061" y="2024"/>
              <a:ext cx="1044" cy="91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1" name="Line 25"/>
            <p:cNvSpPr>
              <a:spLocks noChangeShapeType="1"/>
            </p:cNvSpPr>
            <p:nvPr/>
          </p:nvSpPr>
          <p:spPr bwMode="auto">
            <a:xfrm flipV="1">
              <a:off x="3107" y="2341"/>
              <a:ext cx="952" cy="137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2" name="Line 26"/>
            <p:cNvSpPr>
              <a:spLocks noChangeShapeType="1"/>
            </p:cNvSpPr>
            <p:nvPr/>
          </p:nvSpPr>
          <p:spPr bwMode="auto">
            <a:xfrm>
              <a:off x="3107" y="2704"/>
              <a:ext cx="998" cy="136"/>
            </a:xfrm>
            <a:prstGeom prst="line">
              <a:avLst/>
            </a:prstGeom>
            <a:noFill/>
            <a:ln w="12700">
              <a:solidFill>
                <a:schemeClr val="hlink"/>
              </a:solidFill>
              <a:round/>
              <a:headEnd/>
              <a:tailEnd type="triangle" w="med" len="med"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0363" name="Text Box 27"/>
            <p:cNvSpPr txBox="1">
              <a:spLocks noChangeArrowheads="1"/>
            </p:cNvSpPr>
            <p:nvPr/>
          </p:nvSpPr>
          <p:spPr bwMode="auto">
            <a:xfrm>
              <a:off x="748" y="3142"/>
              <a:ext cx="1406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m</a:t>
              </a:r>
              <a:r>
                <a:rPr lang="zh-CN" altLang="en-US">
                  <a:latin typeface="Times New Roman" pitchFamily="18" charset="0"/>
                </a:rPr>
                <a:t>个生产者</a:t>
              </a:r>
            </a:p>
          </p:txBody>
        </p:sp>
        <p:sp>
          <p:nvSpPr>
            <p:cNvPr id="910364" name="Text Box 28"/>
            <p:cNvSpPr txBox="1">
              <a:spLocks noChangeArrowheads="1"/>
            </p:cNvSpPr>
            <p:nvPr/>
          </p:nvSpPr>
          <p:spPr bwMode="auto">
            <a:xfrm>
              <a:off x="3696" y="3187"/>
              <a:ext cx="1089" cy="250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k</a:t>
              </a:r>
              <a:r>
                <a:rPr lang="zh-CN" altLang="en-US">
                  <a:latin typeface="Times New Roman" pitchFamily="18" charset="0"/>
                </a:rPr>
                <a:t>个消费者</a:t>
              </a:r>
            </a:p>
          </p:txBody>
        </p:sp>
        <p:sp>
          <p:nvSpPr>
            <p:cNvPr id="910365" name="Text Box 29"/>
            <p:cNvSpPr txBox="1">
              <a:spLocks noChangeArrowheads="1"/>
            </p:cNvSpPr>
            <p:nvPr/>
          </p:nvSpPr>
          <p:spPr bwMode="auto">
            <a:xfrm>
              <a:off x="1890" y="3521"/>
              <a:ext cx="1716" cy="25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zh-CN" altLang="en-US" dirty="0">
                  <a:latin typeface="Times New Roman" pitchFamily="18" charset="0"/>
                </a:rPr>
                <a:t>能存</a:t>
              </a:r>
              <a:r>
                <a:rPr lang="en-US" altLang="zh-CN" dirty="0">
                  <a:solidFill>
                    <a:srgbClr val="FF0000"/>
                  </a:solidFill>
                  <a:latin typeface="Times New Roman" pitchFamily="18" charset="0"/>
                </a:rPr>
                <a:t>5</a:t>
              </a:r>
              <a:r>
                <a:rPr lang="zh-CN" altLang="en-US" dirty="0">
                  <a:latin typeface="Times New Roman" pitchFamily="18" charset="0"/>
                </a:rPr>
                <a:t>个数据的缓冲区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03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1033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91033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5288" y="44450"/>
            <a:ext cx="8966200" cy="1150938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full =0 ;         /* </a:t>
            </a:r>
            <a:r>
              <a:rPr lang="zh-CN" altLang="en-US" sz="2400" dirty="0"/>
              <a:t>信号量：缓冲区中的数据的个数，初值</a:t>
            </a:r>
            <a:r>
              <a:rPr lang="en-US" altLang="zh-CN" sz="2400" dirty="0"/>
              <a:t>0 */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empty = 5;     /*</a:t>
            </a:r>
            <a:r>
              <a:rPr lang="zh-CN" altLang="en-US" sz="2400" dirty="0"/>
              <a:t>信号量：缓冲区中的空位的个数，初值</a:t>
            </a:r>
            <a:r>
              <a:rPr lang="en-US" altLang="zh-CN" sz="2400" dirty="0"/>
              <a:t>5 */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</a:rPr>
              <a:t>      </a:t>
            </a:r>
            <a:r>
              <a:rPr lang="en-US" altLang="zh-CN" sz="2400" dirty="0" err="1">
                <a:solidFill>
                  <a:schemeClr val="hlink"/>
                </a:solidFill>
              </a:rPr>
              <a:t>int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 err="1">
                <a:solidFill>
                  <a:schemeClr val="hlink"/>
                </a:solidFill>
              </a:rPr>
              <a:t>mutex</a:t>
            </a:r>
            <a:r>
              <a:rPr lang="en-US" altLang="zh-CN" sz="2400" dirty="0">
                <a:solidFill>
                  <a:schemeClr val="hlink"/>
                </a:solidFill>
              </a:rPr>
              <a:t> = 1;     /*</a:t>
            </a:r>
            <a:r>
              <a:rPr lang="zh-CN" altLang="en-US" sz="2400" dirty="0">
                <a:solidFill>
                  <a:schemeClr val="hlink"/>
                </a:solidFill>
              </a:rPr>
              <a:t>信号量：缓冲区互斥使用，初值</a:t>
            </a:r>
            <a:r>
              <a:rPr lang="en-US" altLang="zh-CN" sz="2400" dirty="0">
                <a:solidFill>
                  <a:schemeClr val="hlink"/>
                </a:solidFill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</a:rPr>
              <a:t>，可用 *</a:t>
            </a:r>
            <a:r>
              <a:rPr lang="en-US" altLang="zh-CN" sz="2400" dirty="0">
                <a:solidFill>
                  <a:schemeClr val="hlink"/>
                </a:solidFill>
              </a:rPr>
              <a:t>/</a:t>
            </a:r>
          </a:p>
        </p:txBody>
      </p:sp>
      <p:sp>
        <p:nvSpPr>
          <p:cNvPr id="912387" name="Rectangle 3"/>
          <p:cNvSpPr>
            <a:spLocks noChangeArrowheads="1"/>
          </p:cNvSpPr>
          <p:nvPr/>
        </p:nvSpPr>
        <p:spPr bwMode="auto">
          <a:xfrm>
            <a:off x="71438" y="1196975"/>
            <a:ext cx="3671887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producer_i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) </a:t>
            </a:r>
            <a:r>
              <a:rPr lang="en-US" altLang="zh-CN" dirty="0">
                <a:latin typeface="Times New Roman" pitchFamily="18" charset="0"/>
              </a:rPr>
              <a:t>// </a:t>
            </a:r>
            <a:r>
              <a:rPr lang="en-US" altLang="zh-CN" dirty="0" err="1">
                <a:latin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</a:rPr>
              <a:t> =  1 .. m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while( </a:t>
            </a:r>
            <a:r>
              <a:rPr lang="en-US" altLang="zh-CN" dirty="0">
                <a:latin typeface="Tahoma" pitchFamily="34" charset="0"/>
              </a:rPr>
              <a:t>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zh-CN" altLang="en-US" dirty="0">
                <a:latin typeface="Tahoma" pitchFamily="34" charset="0"/>
              </a:rPr>
              <a:t>生产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个数据</a:t>
            </a:r>
            <a:r>
              <a:rPr lang="zh-CN" altLang="en-US" dirty="0">
                <a:latin typeface="Tahoma" pitchFamily="34" charset="0"/>
                <a:ea typeface="Batang" pitchFamily="18" charset="-127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P(empty);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存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个数据到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V(full) 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8" name="Rectangle 4"/>
          <p:cNvSpPr>
            <a:spLocks noChangeArrowheads="1"/>
          </p:cNvSpPr>
          <p:nvPr/>
        </p:nvSpPr>
        <p:spPr bwMode="auto">
          <a:xfrm>
            <a:off x="5832475" y="1196975"/>
            <a:ext cx="4032250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consumer_j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 ) // j =  1 .. k</a:t>
            </a:r>
            <a:endParaRPr lang="zh-CN" altLang="en-US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</a:t>
            </a:r>
            <a:r>
              <a:rPr lang="en-US" altLang="zh-CN" b="1" dirty="0">
                <a:latin typeface="宋体" pitchFamily="2" charset="-122"/>
              </a:rPr>
              <a:t>( 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P(full);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latin typeface="宋体" pitchFamily="2" charset="-122"/>
              </a:rPr>
              <a:t>从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取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 消费一个数据；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9" name="Text Box 5"/>
          <p:cNvSpPr txBox="1">
            <a:spLocks noChangeArrowheads="1"/>
          </p:cNvSpPr>
          <p:nvPr/>
        </p:nvSpPr>
        <p:spPr bwMode="auto">
          <a:xfrm>
            <a:off x="3816350" y="1412875"/>
            <a:ext cx="2089150" cy="42068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/>
              <a:t>如何实现：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1.</a:t>
            </a:r>
            <a:r>
              <a:rPr lang="zh-CN" altLang="en-US"/>
              <a:t>不能向</a:t>
            </a:r>
            <a:r>
              <a:rPr lang="zh-CN" altLang="en-US">
                <a:solidFill>
                  <a:srgbClr val="FF0000"/>
                </a:solidFill>
              </a:rPr>
              <a:t>满</a:t>
            </a:r>
            <a:r>
              <a:rPr lang="zh-CN" altLang="en-US"/>
              <a:t>缓冲区</a:t>
            </a:r>
            <a:r>
              <a:rPr lang="zh-CN" altLang="en-US">
                <a:solidFill>
                  <a:srgbClr val="FF0000"/>
                </a:solidFill>
              </a:rPr>
              <a:t>存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2.</a:t>
            </a:r>
            <a:r>
              <a:rPr lang="zh-CN" altLang="en-US"/>
              <a:t>不能从</a:t>
            </a:r>
            <a:r>
              <a:rPr lang="zh-CN" altLang="en-US">
                <a:solidFill>
                  <a:srgbClr val="FF0000"/>
                </a:solidFill>
              </a:rPr>
              <a:t>空</a:t>
            </a:r>
            <a:r>
              <a:rPr lang="zh-CN" altLang="en-US"/>
              <a:t>缓冲区</a:t>
            </a:r>
            <a:r>
              <a:rPr lang="zh-CN" altLang="en-US">
                <a:solidFill>
                  <a:srgbClr val="FF0000"/>
                </a:solidFill>
              </a:rPr>
              <a:t>取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3.</a:t>
            </a:r>
            <a:r>
              <a:rPr lang="zh-CN" altLang="en-US"/>
              <a:t>生产者之间的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4.</a:t>
            </a:r>
            <a:r>
              <a:rPr lang="zh-CN" altLang="en-US"/>
              <a:t>消费者之间的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/>
              <a:t>5.</a:t>
            </a:r>
            <a:r>
              <a:rPr lang="zh-CN" altLang="en-US"/>
              <a:t>生产者和消费者之间的</a:t>
            </a:r>
            <a:r>
              <a:rPr lang="zh-CN" altLang="en-US">
                <a:solidFill>
                  <a:srgbClr val="FF0000"/>
                </a:solidFill>
              </a:rPr>
              <a:t>互斥</a:t>
            </a:r>
            <a:r>
              <a:rPr lang="zh-CN" altLang="en-US"/>
              <a:t>？</a:t>
            </a:r>
          </a:p>
        </p:txBody>
      </p:sp>
      <p:sp>
        <p:nvSpPr>
          <p:cNvPr id="6" name="圆角矩形 5"/>
          <p:cNvSpPr/>
          <p:nvPr/>
        </p:nvSpPr>
        <p:spPr bwMode="auto">
          <a:xfrm>
            <a:off x="3837617" y="3318023"/>
            <a:ext cx="1866904" cy="2428892"/>
          </a:xfrm>
          <a:prstGeom prst="roundRect">
            <a:avLst/>
          </a:prstGeom>
          <a:solidFill>
            <a:srgbClr val="FFFF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2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912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9123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91238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9123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123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1238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912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9123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912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91238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7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91238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2389" grpId="0"/>
      <p:bldP spid="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进程的状态</a:t>
            </a:r>
          </a:p>
        </p:txBody>
      </p:sp>
      <p:sp>
        <p:nvSpPr>
          <p:cNvPr id="323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可运行态</a:t>
            </a:r>
            <a:endParaRPr lang="en-US" altLang="zh-CN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就绪：</a:t>
            </a:r>
            <a:r>
              <a:rPr lang="en-US" altLang="zh-CN" sz="2400" dirty="0"/>
              <a:t>TASK_RUNNING</a:t>
            </a:r>
            <a:endParaRPr lang="zh-CN" altLang="en-US" sz="2400" dirty="0"/>
          </a:p>
          <a:p>
            <a:pPr lvl="2">
              <a:lnSpc>
                <a:spcPct val="90000"/>
              </a:lnSpc>
            </a:pPr>
            <a:r>
              <a:rPr lang="zh-CN" altLang="en-US" sz="2400" dirty="0"/>
              <a:t>在就绪队列中等待调度。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运行：正在运行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阻塞（等待）态</a:t>
            </a:r>
            <a:endParaRPr lang="zh-CN" altLang="en-US" sz="2400" dirty="0"/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浅度阻塞：</a:t>
            </a:r>
            <a:r>
              <a:rPr lang="en-US" altLang="zh-CN" sz="2400" dirty="0">
                <a:latin typeface="宋体" pitchFamily="2" charset="-122"/>
              </a:rPr>
              <a:t>TASK_INTERRUPTIBLE</a:t>
            </a:r>
            <a:r>
              <a:rPr lang="zh-CN" altLang="en-US" sz="2400" dirty="0">
                <a:latin typeface="宋体" pitchFamily="2" charset="-122"/>
              </a:rPr>
              <a:t>（可中断）</a:t>
            </a:r>
          </a:p>
          <a:p>
            <a:pPr lvl="2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可被</a:t>
            </a:r>
            <a:r>
              <a:rPr lang="zh-CN" altLang="en-US" sz="2400" dirty="0">
                <a:latin typeface="宋体" pitchFamily="2" charset="-122"/>
              </a:rPr>
              <a:t>其他进程的信号或时钟中断唤醒。</a:t>
            </a: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深度阻塞：</a:t>
            </a:r>
            <a:r>
              <a:rPr lang="en-US" altLang="zh-CN" sz="2400" dirty="0">
                <a:latin typeface="宋体" pitchFamily="2" charset="-122"/>
              </a:rPr>
              <a:t>TASK_UNINTERRUPTIBLE</a:t>
            </a:r>
            <a:r>
              <a:rPr lang="zh-CN" altLang="en-US" sz="2400" dirty="0">
                <a:latin typeface="宋体" pitchFamily="2" charset="-122"/>
              </a:rPr>
              <a:t>（不可中断）</a:t>
            </a:r>
          </a:p>
          <a:p>
            <a:pPr lvl="2">
              <a:lnSpc>
                <a:spcPct val="9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不能被</a:t>
            </a:r>
            <a:r>
              <a:rPr lang="zh-CN" altLang="en-US" sz="2400" dirty="0">
                <a:latin typeface="宋体" pitchFamily="2" charset="-122"/>
              </a:rPr>
              <a:t>其他进程通过信号和时钟中断唤醒。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僵死态</a:t>
            </a:r>
            <a:r>
              <a:rPr lang="zh-CN" altLang="en-US" sz="2400" b="0" dirty="0">
                <a:latin typeface="宋体" pitchFamily="2" charset="-122"/>
              </a:rPr>
              <a:t>：</a:t>
            </a:r>
            <a:r>
              <a:rPr lang="en-US" altLang="zh-CN" sz="2400" b="0" dirty="0">
                <a:latin typeface="宋体" pitchFamily="2" charset="-122"/>
              </a:rPr>
              <a:t>TASK_ZOMBIE</a:t>
            </a:r>
            <a:endParaRPr lang="zh-CN" altLang="en-US" sz="2400" b="0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进程终止执行，释放大部分资源</a:t>
            </a:r>
          </a:p>
          <a:p>
            <a:pPr>
              <a:lnSpc>
                <a:spcPct val="90000"/>
              </a:lnSpc>
            </a:pPr>
            <a:r>
              <a:rPr lang="zh-CN" altLang="en-US" sz="2400" dirty="0">
                <a:latin typeface="宋体" pitchFamily="2" charset="-122"/>
              </a:rPr>
              <a:t>挂起态：</a:t>
            </a:r>
            <a:r>
              <a:rPr lang="en-US" altLang="zh-CN" sz="2400" b="0" dirty="0">
                <a:latin typeface="宋体" pitchFamily="2" charset="-122"/>
              </a:rPr>
              <a:t>TASK_STOPPED</a:t>
            </a:r>
            <a:endParaRPr lang="zh-CN" altLang="en-US" sz="2400" b="0" dirty="0"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sz="2400" dirty="0"/>
              <a:t>进程被挂起。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5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4435"/>
            <a:ext cx="9790806" cy="523220"/>
          </a:xfrm>
        </p:spPr>
        <p:txBody>
          <a:bodyPr/>
          <a:lstStyle/>
          <a:p>
            <a:r>
              <a:rPr lang="zh-CN" altLang="en-US" sz="2800" dirty="0"/>
              <a:t>经典同步问题</a:t>
            </a:r>
            <a:r>
              <a:rPr lang="en-US" altLang="zh-CN" sz="2800" dirty="0"/>
              <a:t>2</a:t>
            </a:r>
            <a:r>
              <a:rPr lang="zh-CN" altLang="en-US" sz="2800" dirty="0"/>
              <a:t>：</a:t>
            </a:r>
            <a:r>
              <a:rPr lang="zh-CN" altLang="en-US" sz="2800" dirty="0">
                <a:latin typeface="楷体_GB2312" pitchFamily="49" charset="-122"/>
              </a:rPr>
              <a:t>读者</a:t>
            </a:r>
            <a:r>
              <a:rPr lang="zh-CN" altLang="en-US" sz="2800" dirty="0">
                <a:latin typeface="宋体" pitchFamily="2" charset="-122"/>
              </a:rPr>
              <a:t>（</a:t>
            </a:r>
            <a:r>
              <a:rPr lang="en-US" altLang="zh-CN" sz="2800" dirty="0">
                <a:latin typeface="宋体" pitchFamily="2" charset="-122"/>
              </a:rPr>
              <a:t>Reader</a:t>
            </a:r>
            <a:r>
              <a:rPr lang="zh-CN" altLang="en-US" sz="2800" dirty="0">
                <a:latin typeface="宋体" pitchFamily="2" charset="-122"/>
              </a:rPr>
              <a:t>）</a:t>
            </a:r>
            <a:r>
              <a:rPr lang="zh-CN" altLang="en-US" sz="2800" dirty="0">
                <a:latin typeface="楷体_GB2312" pitchFamily="49" charset="-122"/>
              </a:rPr>
              <a:t>和编者</a:t>
            </a:r>
            <a:r>
              <a:rPr lang="zh-CN" altLang="en-US" sz="2800" dirty="0">
                <a:latin typeface="宋体" pitchFamily="2" charset="-122"/>
              </a:rPr>
              <a:t>（</a:t>
            </a:r>
            <a:r>
              <a:rPr lang="en-US" altLang="zh-CN" sz="2800" dirty="0">
                <a:latin typeface="宋体" pitchFamily="2" charset="-122"/>
              </a:rPr>
              <a:t>Editor</a:t>
            </a:r>
            <a:r>
              <a:rPr lang="zh-CN" altLang="en-US" sz="2800" dirty="0">
                <a:latin typeface="宋体" pitchFamily="2" charset="-122"/>
              </a:rPr>
              <a:t>）</a:t>
            </a:r>
            <a:r>
              <a:rPr lang="zh-CN" altLang="en-US" sz="2800" dirty="0">
                <a:latin typeface="楷体_GB2312" pitchFamily="49" charset="-122"/>
              </a:rPr>
              <a:t>问题</a:t>
            </a:r>
          </a:p>
        </p:txBody>
      </p:sp>
      <p:sp>
        <p:nvSpPr>
          <p:cNvPr id="914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问题描述：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有一本书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读者</a:t>
            </a:r>
            <a:r>
              <a:rPr lang="zh-CN" altLang="en-US" dirty="0">
                <a:latin typeface="宋体" pitchFamily="2" charset="-122"/>
              </a:rPr>
              <a:t>读书；有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多个</a:t>
            </a:r>
            <a:r>
              <a:rPr lang="zh-CN" altLang="en-US" dirty="0">
                <a:latin typeface="宋体" pitchFamily="2" charset="-122"/>
              </a:rPr>
              <a:t>读者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编者</a:t>
            </a:r>
            <a:r>
              <a:rPr lang="zh-CN" altLang="en-US" dirty="0">
                <a:latin typeface="宋体" pitchFamily="2" charset="-122"/>
              </a:rPr>
              <a:t>编书；有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多个</a:t>
            </a:r>
            <a:r>
              <a:rPr lang="zh-CN" altLang="en-US" dirty="0">
                <a:latin typeface="宋体" pitchFamily="2" charset="-122"/>
              </a:rPr>
              <a:t>编者</a:t>
            </a:r>
          </a:p>
          <a:p>
            <a:r>
              <a:rPr lang="zh-CN" altLang="en-US" dirty="0">
                <a:latin typeface="宋体" pitchFamily="2" charset="-122"/>
              </a:rPr>
              <a:t>要求：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允许多个读者同时读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不允许读者、编者同时操作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不允许多个编者同时操作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897568" y="1000108"/>
            <a:ext cx="3676650" cy="3362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4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458" name="Rectangle 2"/>
          <p:cNvSpPr>
            <a:spLocks noChangeArrowheads="1"/>
          </p:cNvSpPr>
          <p:nvPr/>
        </p:nvSpPr>
        <p:spPr bwMode="auto">
          <a:xfrm>
            <a:off x="755650" y="1484313"/>
            <a:ext cx="3816350" cy="50403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Reader_i (   )</a:t>
            </a:r>
            <a:endParaRPr lang="zh-CN" altLang="en-US" sz="2400" b="1"/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while (true) 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{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008000"/>
                </a:solidFill>
              </a:rPr>
              <a:t>     P(mutex);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ReadCount ++;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if (ReadCount ==1)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    P (editor 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008000"/>
                </a:solidFill>
              </a:rPr>
              <a:t>    V(mutex);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    </a:t>
            </a:r>
            <a:r>
              <a:rPr lang="zh-CN" altLang="en-US" sz="2400" b="1">
                <a:solidFill>
                  <a:srgbClr val="FF3300"/>
                </a:solidFill>
              </a:rPr>
              <a:t>读书</a:t>
            </a:r>
            <a:r>
              <a:rPr lang="en-US" altLang="zh-CN" sz="2400" b="1">
                <a:solidFill>
                  <a:srgbClr val="FF3300"/>
                </a:solidFill>
              </a:rPr>
              <a:t>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>
                <a:solidFill>
                  <a:schemeClr val="tx2"/>
                </a:solidFill>
              </a:rPr>
              <a:t>     </a:t>
            </a:r>
            <a:r>
              <a:rPr lang="en-US" altLang="zh-CN" sz="2400" b="1">
                <a:solidFill>
                  <a:srgbClr val="008000"/>
                </a:solidFill>
              </a:rPr>
              <a:t>P(mutex</a:t>
            </a:r>
            <a:r>
              <a:rPr lang="en-US" altLang="zh-CN" sz="2400" b="1">
                <a:solidFill>
                  <a:schemeClr val="tx2"/>
                </a:solidFill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ReadCount --;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if (ReadCount ==0)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     V(editor 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chemeClr val="tx2"/>
                </a:solidFill>
              </a:rPr>
              <a:t>    </a:t>
            </a:r>
            <a:r>
              <a:rPr lang="en-US" altLang="zh-CN" sz="2400" b="1">
                <a:solidFill>
                  <a:srgbClr val="008000"/>
                </a:solidFill>
              </a:rPr>
              <a:t>V(mutex</a:t>
            </a:r>
            <a:r>
              <a:rPr lang="en-US" altLang="zh-CN" sz="2400" b="1">
                <a:solidFill>
                  <a:schemeClr val="tx2"/>
                </a:solidFill>
              </a:rPr>
              <a:t>);</a:t>
            </a:r>
          </a:p>
          <a:p>
            <a:pPr marL="342900" indent="-342900">
              <a:lnSpc>
                <a:spcPct val="9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};</a:t>
            </a:r>
          </a:p>
        </p:txBody>
      </p:sp>
      <p:sp>
        <p:nvSpPr>
          <p:cNvPr id="915459" name="Rectangle 3"/>
          <p:cNvSpPr>
            <a:spLocks noChangeArrowheads="1"/>
          </p:cNvSpPr>
          <p:nvPr/>
        </p:nvSpPr>
        <p:spPr bwMode="auto">
          <a:xfrm>
            <a:off x="4791075" y="1484313"/>
            <a:ext cx="2625725" cy="4176712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Editor_i (  )</a:t>
            </a:r>
            <a:endParaRPr lang="zh-CN" altLang="en-US" sz="2400" b="1"/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/>
              <a:t> </a:t>
            </a:r>
            <a:r>
              <a:rPr lang="en-US" altLang="zh-CN" sz="2400" b="1"/>
              <a:t>while (true) 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{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>
                <a:solidFill>
                  <a:srgbClr val="FF0000"/>
                </a:solidFill>
              </a:rPr>
              <a:t>       P(editor );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      </a:t>
            </a:r>
            <a:r>
              <a:rPr lang="zh-CN" altLang="en-US" sz="2400" b="1">
                <a:solidFill>
                  <a:srgbClr val="FF3300"/>
                </a:solidFill>
              </a:rPr>
              <a:t>编书 </a:t>
            </a:r>
            <a:r>
              <a:rPr lang="en-US" altLang="zh-CN" sz="2400" b="1">
                <a:solidFill>
                  <a:srgbClr val="FF3300"/>
                </a:solidFill>
              </a:rPr>
              <a:t>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b="1">
                <a:solidFill>
                  <a:srgbClr val="FF0000"/>
                </a:solidFill>
              </a:rPr>
              <a:t>       </a:t>
            </a:r>
            <a:r>
              <a:rPr lang="en-US" altLang="zh-CN" sz="2400" b="1">
                <a:solidFill>
                  <a:srgbClr val="FF0000"/>
                </a:solidFill>
              </a:rPr>
              <a:t>V(editor );</a:t>
            </a:r>
          </a:p>
          <a:p>
            <a:pPr marL="342900" indent="-342900"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b="1"/>
              <a:t> };</a:t>
            </a:r>
          </a:p>
        </p:txBody>
      </p:sp>
      <p:sp>
        <p:nvSpPr>
          <p:cNvPr id="915460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626" y="71415"/>
            <a:ext cx="800102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ReadCount</a:t>
            </a:r>
            <a:r>
              <a:rPr lang="en-US" altLang="zh-CN" sz="2400" b="1" dirty="0"/>
              <a:t> = 0 ;    /* </a:t>
            </a:r>
            <a:r>
              <a:rPr lang="zh-CN" altLang="en-US" sz="2400" b="1" dirty="0"/>
              <a:t>读者计数 *</a:t>
            </a:r>
            <a:r>
              <a:rPr lang="en-US" altLang="zh-CN" sz="2400" b="1" dirty="0"/>
              <a:t>/</a:t>
            </a:r>
          </a:p>
        </p:txBody>
      </p:sp>
      <p:sp>
        <p:nvSpPr>
          <p:cNvPr id="915461" name="Text Box 5"/>
          <p:cNvSpPr txBox="1">
            <a:spLocks noChangeArrowheads="1"/>
          </p:cNvSpPr>
          <p:nvPr/>
        </p:nvSpPr>
        <p:spPr bwMode="auto">
          <a:xfrm>
            <a:off x="7540642" y="2231777"/>
            <a:ext cx="2468545" cy="255454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如何实现：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1.</a:t>
            </a:r>
            <a:r>
              <a:rPr lang="zh-CN" altLang="en-US" dirty="0"/>
              <a:t>编者之间的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2.</a:t>
            </a:r>
            <a:r>
              <a:rPr lang="zh-CN" altLang="en-US" dirty="0"/>
              <a:t>编者和读者之间的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3.</a:t>
            </a:r>
            <a:r>
              <a:rPr lang="zh-CN" altLang="en-US" dirty="0"/>
              <a:t>读者之间</a:t>
            </a:r>
            <a:r>
              <a:rPr lang="zh-CN" altLang="en-US" b="1" dirty="0">
                <a:solidFill>
                  <a:srgbClr val="0000FF"/>
                </a:solidFill>
              </a:rPr>
              <a:t>不</a:t>
            </a:r>
            <a:r>
              <a:rPr lang="zh-CN" altLang="en-US" dirty="0">
                <a:solidFill>
                  <a:srgbClr val="FF0000"/>
                </a:solidFill>
              </a:rPr>
              <a:t>互斥</a:t>
            </a:r>
            <a:r>
              <a:rPr lang="zh-CN" altLang="en-US" dirty="0"/>
              <a:t>？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dirty="0"/>
              <a:t>4.</a:t>
            </a:r>
            <a:r>
              <a:rPr lang="zh-CN" altLang="en-US" dirty="0"/>
              <a:t>考虑</a:t>
            </a:r>
            <a:r>
              <a:rPr lang="zh-CN" altLang="en-US" dirty="0">
                <a:solidFill>
                  <a:srgbClr val="0000FF"/>
                </a:solidFill>
              </a:rPr>
              <a:t>读者的个数</a:t>
            </a:r>
            <a:r>
              <a:rPr lang="zh-CN" altLang="en-US" dirty="0"/>
              <a:t>？</a:t>
            </a:r>
          </a:p>
        </p:txBody>
      </p:sp>
      <p:sp>
        <p:nvSpPr>
          <p:cNvPr id="6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594" y="500042"/>
            <a:ext cx="8001024" cy="500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</a:t>
            </a:r>
            <a:r>
              <a:rPr lang="en-US" altLang="zh-CN" sz="2400" b="1" dirty="0" err="1"/>
              <a:t>mutex</a:t>
            </a:r>
            <a:r>
              <a:rPr lang="en-US" altLang="zh-CN" sz="2400" b="1" dirty="0"/>
              <a:t> = 1 ;   /* </a:t>
            </a:r>
            <a:r>
              <a:rPr lang="zh-CN" altLang="en-US" sz="2400" b="1" dirty="0"/>
              <a:t>互斥量：</a:t>
            </a:r>
            <a:r>
              <a:rPr lang="en-US" altLang="zh-CN" sz="2400" b="1" dirty="0" err="1"/>
              <a:t>ReadCount</a:t>
            </a:r>
            <a:r>
              <a:rPr lang="zh-CN" altLang="en-US" sz="2400" b="1" dirty="0"/>
              <a:t>是临界资源 *</a:t>
            </a:r>
            <a:r>
              <a:rPr lang="en-US" altLang="zh-CN" sz="2400" b="1" dirty="0"/>
              <a:t>/</a:t>
            </a:r>
          </a:p>
        </p:txBody>
      </p:sp>
      <p:sp>
        <p:nvSpPr>
          <p:cNvPr id="7" name="Rectangle 4" descr="Rectangle: Click to edit Master text styles&#10;Second level&#10;Third level&#10;Fourth level&#10;Fifth level"/>
          <p:cNvSpPr>
            <a:spLocks noChangeArrowheads="1"/>
          </p:cNvSpPr>
          <p:nvPr/>
        </p:nvSpPr>
        <p:spPr bwMode="auto">
          <a:xfrm>
            <a:off x="682594" y="928670"/>
            <a:ext cx="8001024" cy="428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en-US" altLang="zh-CN" sz="2400" b="1" dirty="0" err="1"/>
              <a:t>int</a:t>
            </a:r>
            <a:r>
              <a:rPr lang="en-US" altLang="zh-CN" sz="2400" b="1" dirty="0"/>
              <a:t> editor = 1 ;    /*</a:t>
            </a:r>
            <a:r>
              <a:rPr lang="zh-CN" altLang="en-US" sz="2400" b="1" dirty="0"/>
              <a:t>互斥量：</a:t>
            </a:r>
            <a:r>
              <a:rPr lang="en-US" altLang="zh-CN" sz="2400" b="1" dirty="0"/>
              <a:t> </a:t>
            </a:r>
            <a:r>
              <a:rPr lang="zh-CN" altLang="en-US" sz="2400" b="1" dirty="0"/>
              <a:t>编者对</a:t>
            </a:r>
            <a:r>
              <a:rPr lang="zh-CN" altLang="en-US" sz="2400" b="1" dirty="0">
                <a:solidFill>
                  <a:srgbClr val="FF0000"/>
                </a:solidFill>
              </a:rPr>
              <a:t>编者和读者</a:t>
            </a:r>
            <a:r>
              <a:rPr lang="zh-CN" altLang="en-US" sz="2400" b="1" dirty="0"/>
              <a:t>的互斥*</a:t>
            </a:r>
            <a:r>
              <a:rPr lang="en-US" altLang="zh-CN" sz="2400" b="1" dirty="0"/>
              <a:t>/</a:t>
            </a:r>
          </a:p>
        </p:txBody>
      </p:sp>
      <p:sp>
        <p:nvSpPr>
          <p:cNvPr id="8" name="圆角矩形 7"/>
          <p:cNvSpPr/>
          <p:nvPr/>
        </p:nvSpPr>
        <p:spPr bwMode="auto">
          <a:xfrm>
            <a:off x="7540641" y="3857628"/>
            <a:ext cx="2468545" cy="428628"/>
          </a:xfrm>
          <a:prstGeom prst="roundRect">
            <a:avLst/>
          </a:prstGeom>
          <a:solidFill>
            <a:srgbClr val="FFFF00">
              <a:alpha val="2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915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545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5460" grpId="0"/>
      <p:bldP spid="915461" grpId="0"/>
      <p:bldP spid="6" grpId="0"/>
      <p:bldP spid="7" grpId="0"/>
      <p:bldP spid="8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信号灯机制</a:t>
            </a:r>
            <a:r>
              <a:rPr lang="en-US" altLang="zh-CN" dirty="0"/>
              <a:t>P-V</a:t>
            </a:r>
            <a:r>
              <a:rPr lang="zh-CN" altLang="en-US" dirty="0"/>
              <a:t>操作解决同步问题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V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区分关键操作或运行条件或影响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  <a:endParaRPr lang="en-US" altLang="zh-CN" dirty="0"/>
          </a:p>
          <a:p>
            <a:pPr lvl="1"/>
            <a:r>
              <a:rPr lang="zh-CN" altLang="en-US" dirty="0"/>
              <a:t>同步和互斥混合</a:t>
            </a:r>
            <a:endParaRPr lang="en-US" altLang="zh-CN" dirty="0"/>
          </a:p>
          <a:p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写者问题</a:t>
            </a:r>
            <a:endParaRPr lang="en-US" altLang="zh-CN" dirty="0"/>
          </a:p>
          <a:p>
            <a:pPr lvl="1"/>
            <a:r>
              <a:rPr lang="zh-CN" altLang="en-US" dirty="0"/>
              <a:t>互斥问题</a:t>
            </a:r>
            <a:endParaRPr lang="en-US" altLang="zh-CN" dirty="0"/>
          </a:p>
          <a:p>
            <a:pPr lvl="1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2208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页脚占位符 3"/>
          <p:cNvSpPr>
            <a:spLocks noGrp="1"/>
          </p:cNvSpPr>
          <p:nvPr>
            <p:ph type="ftr" sz="quarter" idx="10"/>
          </p:nvPr>
        </p:nvSpPr>
        <p:spPr>
          <a:noFill/>
        </p:spPr>
        <p:txBody>
          <a:bodyPr/>
          <a:lstStyle/>
          <a:p>
            <a:r>
              <a:rPr lang="zh-CN" altLang="en-US"/>
              <a:t>苏曙光</a:t>
            </a:r>
            <a:r>
              <a:rPr lang="en-US" altLang="zh-CN"/>
              <a:t>.</a:t>
            </a:r>
            <a:r>
              <a:rPr lang="zh-CN" altLang="en-US"/>
              <a:t>软件学院</a:t>
            </a:r>
            <a:r>
              <a:rPr lang="en-US" altLang="zh-CN"/>
              <a:t>.</a:t>
            </a:r>
            <a:r>
              <a:rPr lang="zh-CN" altLang="en-US"/>
              <a:t>华中科技大学</a:t>
            </a:r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6DE7BC31-D5B8-4E0A-A048-663A87F96466}" type="slidenum">
              <a:rPr lang="zh-CN" altLang="en-US"/>
              <a:pPr>
                <a:defRPr/>
              </a:pPr>
              <a:t>172</a:t>
            </a:fld>
            <a:endParaRPr lang="en-US" altLang="zh-CN"/>
          </a:p>
        </p:txBody>
      </p:sp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altLang="zh-CN" dirty="0"/>
              <a:t>P-V</a:t>
            </a:r>
            <a:r>
              <a:rPr lang="zh-CN" altLang="en-US" dirty="0"/>
              <a:t>操作应用总结</a:t>
            </a:r>
          </a:p>
        </p:txBody>
      </p:sp>
      <p:sp>
        <p:nvSpPr>
          <p:cNvPr id="11981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spcBef>
                <a:spcPct val="35000"/>
              </a:spcBef>
              <a:buSzPct val="120000"/>
              <a:buFont typeface="Wingdings" pitchFamily="2" charset="2"/>
              <a:buChar char="l"/>
            </a:pPr>
            <a:r>
              <a:rPr lang="zh-CN" altLang="en-US" sz="2400" dirty="0">
                <a:latin typeface="宋体" pitchFamily="2" charset="-122"/>
              </a:rPr>
              <a:t>信号量的物理含义：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S&gt;0,</a:t>
            </a:r>
            <a:r>
              <a:rPr lang="zh-CN" altLang="en-US" sz="2400" dirty="0">
                <a:latin typeface="宋体" pitchFamily="2" charset="-122"/>
              </a:rPr>
              <a:t>表示有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个资源可用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S=0,</a:t>
            </a:r>
            <a:r>
              <a:rPr lang="zh-CN" altLang="en-US" sz="2400" dirty="0">
                <a:latin typeface="宋体" pitchFamily="2" charset="-122"/>
              </a:rPr>
              <a:t>表示无资源可用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S&lt;0,</a:t>
            </a:r>
            <a:r>
              <a:rPr lang="zh-CN" altLang="en-US" sz="2400" dirty="0">
                <a:latin typeface="宋体" pitchFamily="2" charset="-122"/>
              </a:rPr>
              <a:t>则</a:t>
            </a:r>
            <a:r>
              <a:rPr lang="en-US" altLang="zh-CN" sz="2400" dirty="0">
                <a:latin typeface="宋体" pitchFamily="2" charset="-122"/>
              </a:rPr>
              <a:t>|S|</a:t>
            </a:r>
            <a:r>
              <a:rPr lang="zh-CN" altLang="en-US" sz="2400" dirty="0">
                <a:latin typeface="宋体" pitchFamily="2" charset="-122"/>
              </a:rPr>
              <a:t>表示</a:t>
            </a:r>
            <a:r>
              <a:rPr lang="en-US" altLang="zh-CN" sz="2400" dirty="0">
                <a:latin typeface="宋体" pitchFamily="2" charset="-122"/>
              </a:rPr>
              <a:t>S</a:t>
            </a:r>
            <a:r>
              <a:rPr lang="zh-CN" altLang="en-US" sz="2400" dirty="0">
                <a:latin typeface="宋体" pitchFamily="2" charset="-122"/>
              </a:rPr>
              <a:t>等待队列中的进程个数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P(S):</a:t>
            </a:r>
            <a:r>
              <a:rPr lang="zh-CN" altLang="en-US" sz="2400" dirty="0">
                <a:latin typeface="宋体" pitchFamily="2" charset="-122"/>
              </a:rPr>
              <a:t>表示申请资源 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en-US" altLang="zh-CN" sz="2400" dirty="0">
                <a:latin typeface="宋体" pitchFamily="2" charset="-122"/>
              </a:rPr>
              <a:t>V(S)</a:t>
            </a:r>
            <a:r>
              <a:rPr lang="zh-CN" altLang="en-US" sz="2400" dirty="0">
                <a:latin typeface="宋体" pitchFamily="2" charset="-122"/>
              </a:rPr>
              <a:t>表示释放资源。信号量的初值应该大于等于</a:t>
            </a:r>
            <a:r>
              <a:rPr lang="en-US" altLang="zh-CN" sz="2400" dirty="0">
                <a:latin typeface="宋体" pitchFamily="2" charset="-122"/>
              </a:rPr>
              <a:t>0</a:t>
            </a:r>
          </a:p>
          <a:p>
            <a:pPr eaLnBrk="1" hangingPunct="1">
              <a:lnSpc>
                <a:spcPct val="90000"/>
              </a:lnSpc>
              <a:spcBef>
                <a:spcPct val="35000"/>
              </a:spcBef>
              <a:buSzPct val="125000"/>
              <a:buFont typeface="Wingdings" pitchFamily="2" charset="2"/>
              <a:buChar char="l"/>
            </a:pPr>
            <a:r>
              <a:rPr lang="en-US" altLang="zh-CN" sz="2400" dirty="0"/>
              <a:t>P-V</a:t>
            </a:r>
            <a:r>
              <a:rPr lang="zh-CN" altLang="en-US" sz="2400" dirty="0"/>
              <a:t>操作必须成对出现，有一个</a:t>
            </a:r>
            <a:r>
              <a:rPr lang="en-US" altLang="zh-CN" sz="2400" dirty="0"/>
              <a:t>P</a:t>
            </a:r>
            <a:r>
              <a:rPr lang="zh-CN" altLang="en-US" sz="2400" dirty="0"/>
              <a:t>操作就一定有一个</a:t>
            </a:r>
            <a:r>
              <a:rPr lang="en-US" altLang="zh-CN" sz="2400" dirty="0"/>
              <a:t>V</a:t>
            </a:r>
            <a:r>
              <a:rPr lang="zh-CN" altLang="en-US" sz="2400" dirty="0"/>
              <a:t>操作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当为互斥操作时，它们同处于同一进程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当为同步操作时，则不在同一进程中出现</a:t>
            </a:r>
          </a:p>
          <a:p>
            <a:pPr lvl="1" eaLnBrk="1" hangingPunct="1">
              <a:lnSpc>
                <a:spcPct val="90000"/>
              </a:lnSpc>
              <a:spcBef>
                <a:spcPct val="35000"/>
              </a:spcBef>
              <a:buSzPct val="105000"/>
              <a:buFont typeface="Wingdings" pitchFamily="2" charset="2"/>
              <a:buChar char="n"/>
            </a:pPr>
            <a:r>
              <a:rPr lang="zh-CN" altLang="en-US" sz="2400" dirty="0"/>
              <a:t>如果两个</a:t>
            </a:r>
            <a:r>
              <a:rPr lang="en-US" altLang="zh-CN" sz="2400" dirty="0"/>
              <a:t>P</a:t>
            </a:r>
            <a:r>
              <a:rPr lang="zh-CN" altLang="en-US" sz="2400" dirty="0"/>
              <a:t>操作在一起，顺序很重要。</a:t>
            </a:r>
            <a:r>
              <a:rPr lang="en-US" altLang="zh-CN" sz="2400" dirty="0"/>
              <a:t>[</a:t>
            </a:r>
            <a:r>
              <a:rPr lang="zh-CN" altLang="en-US" sz="2400" dirty="0"/>
              <a:t>同步</a:t>
            </a:r>
            <a:r>
              <a:rPr lang="en-US" altLang="zh-CN" sz="2400" dirty="0"/>
              <a:t>P</a:t>
            </a:r>
            <a:r>
              <a:rPr lang="zh-CN" altLang="en-US" sz="2400" dirty="0"/>
              <a:t>操作在互斥</a:t>
            </a:r>
            <a:r>
              <a:rPr lang="en-US" altLang="zh-CN" sz="2400" dirty="0"/>
              <a:t>P</a:t>
            </a:r>
            <a:r>
              <a:rPr lang="zh-CN" altLang="en-US" sz="2400" dirty="0"/>
              <a:t>操作前</a:t>
            </a:r>
            <a:r>
              <a:rPr lang="en-US" altLang="zh-CN" sz="2400" dirty="0"/>
              <a:t>]</a:t>
            </a:r>
            <a:r>
              <a:rPr lang="zh-CN" altLang="en-US" sz="2400" dirty="0"/>
              <a:t>，两个</a:t>
            </a:r>
            <a:r>
              <a:rPr lang="en-US" altLang="zh-CN" sz="2400" dirty="0"/>
              <a:t>V</a:t>
            </a:r>
            <a:r>
              <a:rPr lang="zh-CN" altLang="en-US" sz="2400" dirty="0"/>
              <a:t>操作的顺序无关紧要。</a:t>
            </a:r>
          </a:p>
        </p:txBody>
      </p:sp>
    </p:spTree>
    <p:extLst>
      <p:ext uri="{BB962C8B-B14F-4D97-AF65-F5344CB8AC3E}">
        <p14:creationId xmlns:p14="http://schemas.microsoft.com/office/powerpoint/2010/main" val="3816296264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分析下面同步的错误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根据进程流图用</a:t>
            </a:r>
            <a:r>
              <a:rPr lang="en-US" altLang="zh-CN" dirty="0"/>
              <a:t>P-V</a:t>
            </a:r>
            <a:r>
              <a:rPr lang="zh-CN" altLang="en-US" dirty="0"/>
              <a:t>操作完成进程的同步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1748810"/>
            <a:ext cx="2613660" cy="2400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5674" y="2142381"/>
            <a:ext cx="2613660" cy="212026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7909" y="2132856"/>
            <a:ext cx="2600325" cy="218694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800" y="2152675"/>
            <a:ext cx="2600325" cy="210693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9" name="Group 7"/>
          <p:cNvGrpSpPr>
            <a:grpSpLocks/>
          </p:cNvGrpSpPr>
          <p:nvPr/>
        </p:nvGrpSpPr>
        <p:grpSpPr bwMode="auto">
          <a:xfrm>
            <a:off x="8424692" y="1648132"/>
            <a:ext cx="1208042" cy="3509060"/>
            <a:chOff x="4552" y="1817"/>
            <a:chExt cx="605" cy="1704"/>
          </a:xfrm>
        </p:grpSpPr>
        <p:sp>
          <p:nvSpPr>
            <p:cNvPr id="10" name="Oval 8"/>
            <p:cNvSpPr>
              <a:spLocks noChangeArrowheads="1"/>
            </p:cNvSpPr>
            <p:nvPr/>
          </p:nvSpPr>
          <p:spPr bwMode="auto">
            <a:xfrm>
              <a:off x="4730" y="1817"/>
              <a:ext cx="227" cy="227"/>
            </a:xfrm>
            <a:prstGeom prst="ellipse">
              <a:avLst/>
            </a:prstGeom>
            <a:solidFill>
              <a:srgbClr val="969696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sp>
          <p:nvSpPr>
            <p:cNvPr id="11" name="Oval 9"/>
            <p:cNvSpPr>
              <a:spLocks noChangeArrowheads="1"/>
            </p:cNvSpPr>
            <p:nvPr/>
          </p:nvSpPr>
          <p:spPr bwMode="auto">
            <a:xfrm>
              <a:off x="4739" y="3294"/>
              <a:ext cx="227" cy="227"/>
            </a:xfrm>
            <a:prstGeom prst="ellipse">
              <a:avLst/>
            </a:prstGeom>
            <a:solidFill>
              <a:srgbClr val="CDE1FF"/>
            </a:solidFill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endParaRPr lang="en-US" altLang="zh-CN" sz="2400">
                <a:latin typeface="Times New Roman" pitchFamily="18" charset="0"/>
              </a:endParaRPr>
            </a:p>
          </p:txBody>
        </p:sp>
        <p:grpSp>
          <p:nvGrpSpPr>
            <p:cNvPr id="12" name="Group 10"/>
            <p:cNvGrpSpPr>
              <a:grpSpLocks/>
            </p:cNvGrpSpPr>
            <p:nvPr/>
          </p:nvGrpSpPr>
          <p:grpSpPr bwMode="auto">
            <a:xfrm>
              <a:off x="4649" y="2060"/>
              <a:ext cx="508" cy="1089"/>
              <a:chOff x="5054" y="1697"/>
              <a:chExt cx="508" cy="1089"/>
            </a:xfrm>
          </p:grpSpPr>
          <p:sp>
            <p:nvSpPr>
              <p:cNvPr id="16" name="Freeform 11"/>
              <p:cNvSpPr>
                <a:spLocks/>
              </p:cNvSpPr>
              <p:nvPr/>
            </p:nvSpPr>
            <p:spPr bwMode="auto">
              <a:xfrm>
                <a:off x="5054" y="1697"/>
                <a:ext cx="182" cy="727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" name="Freeform 12"/>
              <p:cNvSpPr>
                <a:spLocks/>
              </p:cNvSpPr>
              <p:nvPr/>
            </p:nvSpPr>
            <p:spPr bwMode="auto">
              <a:xfrm flipH="1">
                <a:off x="5268" y="1698"/>
                <a:ext cx="226" cy="726"/>
              </a:xfrm>
              <a:custGeom>
                <a:avLst/>
                <a:gdLst/>
                <a:ahLst/>
                <a:cxnLst>
                  <a:cxn ang="0">
                    <a:pos x="408" y="0"/>
                  </a:cxn>
                  <a:cxn ang="0">
                    <a:pos x="0" y="454"/>
                  </a:cxn>
                  <a:cxn ang="0">
                    <a:pos x="408" y="953"/>
                  </a:cxn>
                </a:cxnLst>
                <a:rect l="0" t="0" r="r" b="b"/>
                <a:pathLst>
                  <a:path w="408" h="953">
                    <a:moveTo>
                      <a:pt x="408" y="0"/>
                    </a:moveTo>
                    <a:cubicBezTo>
                      <a:pt x="204" y="147"/>
                      <a:pt x="0" y="295"/>
                      <a:pt x="0" y="454"/>
                    </a:cubicBezTo>
                    <a:cubicBezTo>
                      <a:pt x="0" y="613"/>
                      <a:pt x="340" y="870"/>
                      <a:pt x="408" y="953"/>
                    </a:cubicBezTo>
                  </a:path>
                </a:pathLst>
              </a:custGeom>
              <a:noFill/>
              <a:ln w="12700" cap="flat" cmpd="sng">
                <a:solidFill>
                  <a:schemeClr val="tx1"/>
                </a:solidFill>
                <a:prstDash val="solid"/>
                <a:round/>
                <a:headEnd/>
                <a:tailEnd type="triangle" w="med" len="med"/>
              </a:ln>
              <a:effectLst/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" name="Text Box 13"/>
              <p:cNvSpPr txBox="1">
                <a:spLocks noChangeArrowheads="1"/>
              </p:cNvSpPr>
              <p:nvPr/>
            </p:nvSpPr>
            <p:spPr bwMode="auto">
              <a:xfrm>
                <a:off x="5287" y="1919"/>
                <a:ext cx="275" cy="224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 wrap="square"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2</a:t>
                </a:r>
              </a:p>
            </p:txBody>
          </p:sp>
          <p:sp>
            <p:nvSpPr>
              <p:cNvPr id="19" name="Text Box 14"/>
              <p:cNvSpPr txBox="1">
                <a:spLocks noChangeArrowheads="1"/>
              </p:cNvSpPr>
              <p:nvPr/>
            </p:nvSpPr>
            <p:spPr bwMode="auto">
              <a:xfrm>
                <a:off x="5134" y="2564"/>
                <a:ext cx="408" cy="222"/>
              </a:xfrm>
              <a:prstGeom prst="rect">
                <a:avLst/>
              </a:prstGeom>
              <a:noFill/>
              <a:ln w="38100" algn="ctr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  <a:flatTx/>
              </a:bodyPr>
              <a:lstStyle/>
              <a:p>
                <a:pPr algn="ctr" eaLnBrk="0" hangingPunct="0">
                  <a:spcBef>
                    <a:spcPct val="50000"/>
                  </a:spcBef>
                  <a:buFontTx/>
                  <a:buNone/>
                </a:pPr>
                <a:r>
                  <a:rPr lang="en-US" altLang="zh-CN" sz="2400" dirty="0">
                    <a:latin typeface="Times New Roman" pitchFamily="18" charset="0"/>
                  </a:rPr>
                  <a:t>P</a:t>
                </a:r>
                <a:r>
                  <a:rPr lang="en-US" altLang="zh-CN" sz="2400" baseline="-25000" dirty="0">
                    <a:latin typeface="Times New Roman" pitchFamily="18" charset="0"/>
                  </a:rPr>
                  <a:t>3</a:t>
                </a:r>
              </a:p>
            </p:txBody>
          </p:sp>
        </p:grpSp>
        <p:sp>
          <p:nvSpPr>
            <p:cNvPr id="13" name="Text Box 15"/>
            <p:cNvSpPr txBox="1">
              <a:spLocks noChangeArrowheads="1"/>
            </p:cNvSpPr>
            <p:nvPr/>
          </p:nvSpPr>
          <p:spPr bwMode="auto">
            <a:xfrm>
              <a:off x="4552" y="2287"/>
              <a:ext cx="408" cy="222"/>
            </a:xfrm>
            <a:prstGeom prst="rect">
              <a:avLst/>
            </a:prstGeom>
            <a:noFill/>
            <a:ln w="38100" algn="ctr">
              <a:noFill/>
              <a:miter lim="800000"/>
              <a:headEnd/>
              <a:tailEnd/>
            </a:ln>
            <a:effectLst/>
          </p:spPr>
          <p:txBody>
            <a:bodyPr>
              <a:spAutoFit/>
              <a:flatTx/>
            </a:bodyPr>
            <a:lstStyle/>
            <a:p>
              <a:pPr algn="ctr" eaLnBrk="0" hangingPunct="0">
                <a:spcBef>
                  <a:spcPct val="50000"/>
                </a:spcBef>
                <a:buFontTx/>
                <a:buNone/>
              </a:pPr>
              <a:r>
                <a:rPr lang="en-US" altLang="zh-CN" sz="2400" dirty="0">
                  <a:latin typeface="Times New Roman" pitchFamily="18" charset="0"/>
                </a:rPr>
                <a:t>P</a:t>
              </a:r>
              <a:r>
                <a:rPr lang="en-US" altLang="zh-CN" sz="2400" baseline="-25000" dirty="0">
                  <a:latin typeface="Times New Roman" pitchFamily="18" charset="0"/>
                </a:rPr>
                <a:t>1</a:t>
              </a:r>
            </a:p>
          </p:txBody>
        </p:sp>
        <p:sp>
          <p:nvSpPr>
            <p:cNvPr id="14" name="Line 16"/>
            <p:cNvSpPr>
              <a:spLocks noChangeShapeType="1"/>
            </p:cNvSpPr>
            <p:nvPr/>
          </p:nvSpPr>
          <p:spPr bwMode="auto">
            <a:xfrm>
              <a:off x="4850" y="2830"/>
              <a:ext cx="0" cy="44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Oval 17"/>
            <p:cNvSpPr>
              <a:spLocks noChangeArrowheads="1"/>
            </p:cNvSpPr>
            <p:nvPr/>
          </p:nvSpPr>
          <p:spPr bwMode="auto">
            <a:xfrm>
              <a:off x="4824" y="2771"/>
              <a:ext cx="45" cy="46"/>
            </a:xfrm>
            <a:prstGeom prst="ellipse">
              <a:avLst/>
            </a:prstGeom>
            <a:noFill/>
            <a:ln w="38100" algn="ctr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714574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142734" cy="584775"/>
          </a:xfrm>
        </p:spPr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1</a:t>
            </a:r>
            <a:r>
              <a:rPr lang="zh-CN" altLang="en-US" dirty="0"/>
              <a:t>：分析下面的</a:t>
            </a:r>
            <a:r>
              <a:rPr lang="en-US" altLang="zh-CN" dirty="0"/>
              <a:t>P-V</a:t>
            </a:r>
            <a:r>
              <a:rPr lang="zh-CN" altLang="en-US" dirty="0"/>
              <a:t>操作</a:t>
            </a:r>
            <a:r>
              <a:rPr lang="zh-CN" altLang="en-US" dirty="0">
                <a:solidFill>
                  <a:srgbClr val="FF0000"/>
                </a:solidFill>
              </a:rPr>
              <a:t>能否</a:t>
            </a:r>
            <a:r>
              <a:rPr lang="zh-CN" altLang="en-US" dirty="0"/>
              <a:t>完成相应的同步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PA,PB</a:t>
            </a:r>
            <a:r>
              <a:rPr lang="zh-CN" altLang="en-US" dirty="0"/>
              <a:t>共享缓冲区</a:t>
            </a:r>
            <a:r>
              <a:rPr lang="en-US" altLang="zh-CN" dirty="0"/>
              <a:t>buffer</a:t>
            </a:r>
            <a:r>
              <a:rPr lang="zh-CN" altLang="en-US" dirty="0"/>
              <a:t>。</a:t>
            </a:r>
            <a:r>
              <a:rPr lang="en-US" altLang="zh-CN" dirty="0"/>
              <a:t>S</a:t>
            </a:r>
            <a:r>
              <a:rPr lang="zh-CN" altLang="en-US" dirty="0"/>
              <a:t>初值</a:t>
            </a:r>
            <a:r>
              <a:rPr lang="en-US" altLang="zh-CN" dirty="0"/>
              <a:t>=0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同步要求：</a:t>
            </a:r>
            <a:r>
              <a:rPr lang="en-US" altLang="zh-CN" dirty="0"/>
              <a:t>buffer</a:t>
            </a:r>
            <a:r>
              <a:rPr lang="zh-CN" altLang="en-US" dirty="0"/>
              <a:t>中每个数据都要及时读出来处理。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6016" y="1946498"/>
            <a:ext cx="4391025" cy="3714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863848" y="5741442"/>
            <a:ext cx="79928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若能同步：请分析同步过程；</a:t>
            </a:r>
            <a:endParaRPr lang="en-US" altLang="zh-CN" sz="2400" dirty="0"/>
          </a:p>
          <a:p>
            <a:r>
              <a:rPr lang="zh-CN" altLang="en-US" sz="2400" dirty="0"/>
              <a:t>若不能同步：请给出至少</a:t>
            </a:r>
            <a:r>
              <a:rPr lang="en-US" altLang="zh-CN" sz="2400" dirty="0"/>
              <a:t>1</a:t>
            </a:r>
            <a:r>
              <a:rPr lang="zh-CN" altLang="en-US" sz="2400" dirty="0"/>
              <a:t>个不同步的并发反例。</a:t>
            </a:r>
          </a:p>
        </p:txBody>
      </p:sp>
    </p:spTree>
    <p:extLst>
      <p:ext uri="{BB962C8B-B14F-4D97-AF65-F5344CB8AC3E}">
        <p14:creationId xmlns:p14="http://schemas.microsoft.com/office/powerpoint/2010/main" val="2000803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8998718" cy="584775"/>
          </a:xfrm>
        </p:spPr>
        <p:txBody>
          <a:bodyPr/>
          <a:lstStyle/>
          <a:p>
            <a:r>
              <a:rPr lang="zh-CN" altLang="en-US" dirty="0"/>
              <a:t>例子</a:t>
            </a:r>
            <a:r>
              <a:rPr lang="en-US" altLang="zh-CN" dirty="0"/>
              <a:t>2</a:t>
            </a:r>
            <a:r>
              <a:rPr lang="zh-CN" altLang="en-US" dirty="0"/>
              <a:t>：分析下面的</a:t>
            </a:r>
            <a:r>
              <a:rPr lang="en-US" altLang="zh-CN" dirty="0"/>
              <a:t>P-V</a:t>
            </a:r>
            <a:r>
              <a:rPr lang="zh-CN" altLang="en-US" dirty="0"/>
              <a:t>操作</a:t>
            </a:r>
            <a:r>
              <a:rPr lang="zh-CN" altLang="en-US" dirty="0">
                <a:solidFill>
                  <a:srgbClr val="FF0000"/>
                </a:solidFill>
              </a:rPr>
              <a:t>能否</a:t>
            </a:r>
            <a:r>
              <a:rPr lang="zh-CN" altLang="en-US" dirty="0"/>
              <a:t>完成相应的同步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PA,PB</a:t>
            </a:r>
            <a:r>
              <a:rPr lang="zh-CN" altLang="en-US" dirty="0"/>
              <a:t>共享某临界资源。</a:t>
            </a:r>
            <a:r>
              <a:rPr lang="en-US" altLang="zh-CN" dirty="0"/>
              <a:t>S1</a:t>
            </a:r>
            <a:r>
              <a:rPr lang="zh-CN" altLang="en-US" dirty="0"/>
              <a:t>，</a:t>
            </a:r>
            <a:r>
              <a:rPr lang="en-US" altLang="zh-CN" dirty="0"/>
              <a:t>S2</a:t>
            </a:r>
            <a:r>
              <a:rPr lang="zh-CN" altLang="en-US" dirty="0"/>
              <a:t>初值都</a:t>
            </a:r>
            <a:r>
              <a:rPr lang="en-US" altLang="zh-CN" dirty="0"/>
              <a:t>=0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0033" y="1571625"/>
            <a:ext cx="4536504" cy="39937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文本框 5"/>
          <p:cNvSpPr txBox="1"/>
          <p:nvPr/>
        </p:nvSpPr>
        <p:spPr>
          <a:xfrm>
            <a:off x="863848" y="5741442"/>
            <a:ext cx="7992888" cy="904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若能同步：请分析同步过程；</a:t>
            </a:r>
            <a:endParaRPr lang="en-US" altLang="zh-CN" sz="2400" dirty="0"/>
          </a:p>
          <a:p>
            <a:r>
              <a:rPr lang="zh-CN" altLang="en-US" sz="2400" dirty="0"/>
              <a:t>若不能同步：请给出至少</a:t>
            </a:r>
            <a:r>
              <a:rPr lang="en-US" altLang="zh-CN" sz="2400" dirty="0"/>
              <a:t>1</a:t>
            </a:r>
            <a:r>
              <a:rPr lang="zh-CN" altLang="en-US" sz="2400" dirty="0"/>
              <a:t>个不同步的并发反例。</a:t>
            </a:r>
          </a:p>
        </p:txBody>
      </p:sp>
    </p:spTree>
    <p:extLst>
      <p:ext uri="{BB962C8B-B14F-4D97-AF65-F5344CB8AC3E}">
        <p14:creationId xmlns:p14="http://schemas.microsoft.com/office/powerpoint/2010/main" val="3849054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4890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4890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0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1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2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3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4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5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6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7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8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899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4900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49010" name="Rectangle 115"/>
          <p:cNvSpPr>
            <a:spLocks noChangeArrowheads="1"/>
          </p:cNvSpPr>
          <p:nvPr/>
        </p:nvSpPr>
        <p:spPr bwMode="gray">
          <a:xfrm>
            <a:off x="3527425" y="2924175"/>
            <a:ext cx="4270375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6.</a:t>
            </a:r>
            <a:r>
              <a:rPr kumimoji="1" lang="zh-CN" altLang="en-US" sz="3600" b="1" dirty="0">
                <a:solidFill>
                  <a:srgbClr val="000000"/>
                </a:solidFill>
                <a:latin typeface="宋体" pitchFamily="2" charset="-122"/>
              </a:rPr>
              <a:t>同步</a:t>
            </a:r>
            <a:r>
              <a:rPr lang="zh-CN" altLang="en-US" sz="3600" b="1" dirty="0"/>
              <a:t>编程应用</a:t>
            </a:r>
          </a:p>
        </p:txBody>
      </p:sp>
      <p:graphicFrame>
        <p:nvGraphicFramePr>
          <p:cNvPr id="115" name="对象 11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31224376"/>
              </p:ext>
            </p:extLst>
          </p:nvPr>
        </p:nvGraphicFramePr>
        <p:xfrm>
          <a:off x="8352680" y="5663127"/>
          <a:ext cx="1499547" cy="10200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10" name="演示文稿" r:id="rId3" imgW="4800511" imgH="3265922" progId="PowerPoint.Show.12">
                  <p:embed/>
                </p:oleObj>
              </mc:Choice>
              <mc:Fallback>
                <p:oleObj name="演示文稿" r:id="rId3" imgW="4800511" imgH="3265922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352680" y="5663127"/>
                        <a:ext cx="1499547" cy="10200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宋体" pitchFamily="2" charset="-122"/>
              </a:rPr>
              <a:t>Windows</a:t>
            </a:r>
            <a:r>
              <a:rPr lang="zh-CN" altLang="en-US" b="1">
                <a:ea typeface="宋体" pitchFamily="2" charset="-122"/>
              </a:rPr>
              <a:t>进程同步机制</a:t>
            </a: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临界区</a:t>
            </a:r>
            <a:r>
              <a:rPr lang="zh-CN" altLang="en-US" dirty="0">
                <a:solidFill>
                  <a:srgbClr val="FF0000"/>
                </a:solidFill>
              </a:rPr>
              <a:t>（锁）</a:t>
            </a:r>
          </a:p>
          <a:p>
            <a:pPr lvl="1"/>
            <a:r>
              <a:rPr lang="en-US" altLang="zh-CN" dirty="0"/>
              <a:t>CRITICAL_SECTION</a:t>
            </a:r>
            <a:endParaRPr lang="zh-CN" altLang="en-US" dirty="0"/>
          </a:p>
          <a:p>
            <a:r>
              <a:rPr lang="zh-CN" altLang="en-US" dirty="0"/>
              <a:t>互斥量</a:t>
            </a:r>
            <a:r>
              <a:rPr lang="en-US" altLang="zh-CN" dirty="0"/>
              <a:t>(</a:t>
            </a:r>
            <a:r>
              <a:rPr lang="en-US" altLang="zh-CN" dirty="0" err="1"/>
              <a:t>Mutex</a:t>
            </a:r>
            <a:r>
              <a:rPr lang="en-US" altLang="zh-CN" dirty="0"/>
              <a:t>) </a:t>
            </a:r>
            <a:r>
              <a:rPr lang="zh-CN" altLang="en-US" dirty="0">
                <a:solidFill>
                  <a:srgbClr val="FF0000"/>
                </a:solidFill>
              </a:rPr>
              <a:t>（锁）</a:t>
            </a:r>
          </a:p>
          <a:p>
            <a:pPr lvl="1"/>
            <a:r>
              <a:rPr lang="en-US" altLang="zh-CN" dirty="0"/>
              <a:t>HANDLE</a:t>
            </a:r>
            <a:endParaRPr lang="zh-CN" altLang="en-US" dirty="0"/>
          </a:p>
          <a:p>
            <a:r>
              <a:rPr lang="zh-CN" altLang="en-US" dirty="0"/>
              <a:t>信号量（</a:t>
            </a:r>
            <a:r>
              <a:rPr lang="en-US" altLang="zh-CN" dirty="0"/>
              <a:t>Semaphore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HANDLE</a:t>
            </a:r>
          </a:p>
          <a:p>
            <a:r>
              <a:rPr lang="zh-CN" altLang="en-US" dirty="0"/>
              <a:t>事件（</a:t>
            </a:r>
            <a:r>
              <a:rPr lang="en-US" altLang="zh-CN" dirty="0"/>
              <a:t>Event</a:t>
            </a:r>
            <a:r>
              <a:rPr lang="zh-CN" altLang="en-US" dirty="0"/>
              <a:t>）</a:t>
            </a:r>
          </a:p>
          <a:p>
            <a:pPr lvl="1"/>
            <a:r>
              <a:rPr lang="en-US" altLang="zh-CN" dirty="0"/>
              <a:t>HANDLE</a:t>
            </a:r>
          </a:p>
          <a:p>
            <a:r>
              <a:rPr lang="zh-CN" altLang="en-US" dirty="0"/>
              <a:t>等待操作</a:t>
            </a:r>
          </a:p>
          <a:p>
            <a:pPr lvl="1"/>
            <a:r>
              <a:rPr lang="en-US" altLang="zh-CN" dirty="0" err="1"/>
              <a:t>WaitForSingleObject</a:t>
            </a:r>
            <a:r>
              <a:rPr lang="zh-CN" altLang="en-US" dirty="0"/>
              <a:t>和</a:t>
            </a:r>
            <a:r>
              <a:rPr lang="en-US" altLang="zh-CN" dirty="0" err="1"/>
              <a:t>WaitForMultipleObjects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98865136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Windows</a:t>
            </a:r>
            <a:r>
              <a:rPr lang="zh-CN" altLang="en-US" sz="3600">
                <a:effectLst>
                  <a:outerShdw blurRad="38100" dist="38100" dir="2700000" algn="tl">
                    <a:srgbClr val="C0C0C0"/>
                  </a:outerShdw>
                </a:effectLst>
                <a:ea typeface="宋体" pitchFamily="2" charset="-122"/>
              </a:rPr>
              <a:t>同步机制</a:t>
            </a:r>
          </a:p>
        </p:txBody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88013"/>
          </a:xfrm>
        </p:spPr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SzPct val="110000"/>
              <a:buFont typeface="Wingdings" pitchFamily="2" charset="2"/>
              <a:buChar char="n"/>
            </a:pPr>
            <a:r>
              <a:rPr lang="zh-CN" altLang="en-US" sz="2400" dirty="0"/>
              <a:t>临界区（</a:t>
            </a:r>
            <a:r>
              <a:rPr lang="en-US" altLang="zh-CN" sz="2400" dirty="0"/>
              <a:t>CRITICAL_SECTION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在</a:t>
            </a:r>
            <a:r>
              <a:rPr lang="zh-CN" altLang="en-US" sz="2400" b="1" dirty="0"/>
              <a:t>进程内</a:t>
            </a:r>
            <a:r>
              <a:rPr lang="zh-CN" altLang="en-US" sz="2400" dirty="0"/>
              <a:t>使用，</a:t>
            </a:r>
            <a:r>
              <a:rPr lang="zh-CN" altLang="en-US" sz="2400" b="1" dirty="0"/>
              <a:t>保证仅</a:t>
            </a:r>
            <a:r>
              <a:rPr lang="zh-CN" altLang="en-US" sz="2400" b="1" dirty="0">
                <a:solidFill>
                  <a:srgbClr val="FF0000"/>
                </a:solidFill>
              </a:rPr>
              <a:t>一个</a:t>
            </a:r>
            <a:r>
              <a:rPr lang="zh-CN" altLang="en-US" sz="2400" b="1" dirty="0"/>
              <a:t>线程可以申请到该对象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临界区内是临界资源的访问</a:t>
            </a:r>
          </a:p>
          <a:p>
            <a:pPr>
              <a:lnSpc>
                <a:spcPct val="80000"/>
              </a:lnSpc>
            </a:pPr>
            <a:r>
              <a:rPr lang="zh-CN" altLang="en-US" sz="2400" b="0" dirty="0">
                <a:solidFill>
                  <a:srgbClr val="0000FF"/>
                </a:solidFill>
              </a:rPr>
              <a:t>相关的</a:t>
            </a:r>
            <a:r>
              <a:rPr lang="en-US" altLang="zh-CN" sz="2400" b="0" dirty="0">
                <a:solidFill>
                  <a:srgbClr val="0000FF"/>
                </a:solidFill>
              </a:rPr>
              <a:t>API</a:t>
            </a:r>
            <a:r>
              <a:rPr lang="zh-CN" altLang="en-US" sz="2400" b="0" dirty="0">
                <a:solidFill>
                  <a:srgbClr val="0000FF"/>
                </a:solidFill>
              </a:rPr>
              <a:t>函数：</a:t>
            </a:r>
            <a:r>
              <a:rPr lang="zh-CN" altLang="en-US" sz="2400" dirty="0"/>
              <a:t>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InitializeCriticalSection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初始化临界区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DeleteCriticalSection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删除临界区 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EnterCriticalSection</a:t>
            </a:r>
            <a:r>
              <a:rPr lang="en-US" altLang="zh-CN" sz="2400" dirty="0"/>
              <a:t>( );</a:t>
            </a:r>
          </a:p>
          <a:p>
            <a:pPr lvl="1">
              <a:lnSpc>
                <a:spcPct val="80000"/>
              </a:lnSpc>
            </a:pPr>
            <a:r>
              <a:rPr lang="en-US" altLang="zh-CN" sz="2400" b="1" dirty="0" err="1">
                <a:solidFill>
                  <a:srgbClr val="0000FF"/>
                </a:solidFill>
              </a:rPr>
              <a:t>LeaveCriticalSection</a:t>
            </a:r>
            <a:r>
              <a:rPr lang="en-US" altLang="zh-CN" sz="2400" dirty="0"/>
              <a:t>( );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退出临界区</a:t>
            </a:r>
            <a:r>
              <a:rPr lang="en-US" altLang="zh-CN" sz="2400" dirty="0"/>
              <a:t>(</a:t>
            </a:r>
            <a:r>
              <a:rPr lang="zh-CN" altLang="en-US" sz="2400" dirty="0">
                <a:solidFill>
                  <a:srgbClr val="FF0000"/>
                </a:solidFill>
              </a:rPr>
              <a:t>开锁</a:t>
            </a:r>
            <a:r>
              <a:rPr lang="en-US" altLang="zh-CN" sz="2400" dirty="0"/>
              <a:t>)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9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9172" name="Rectangle 4"/>
          <p:cNvSpPr>
            <a:spLocks noChangeArrowheads="1"/>
          </p:cNvSpPr>
          <p:nvPr/>
        </p:nvSpPr>
        <p:spPr bwMode="auto">
          <a:xfrm>
            <a:off x="4067175" y="620713"/>
            <a:ext cx="1223963" cy="32067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21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fork()</a:t>
            </a:r>
            <a:endParaRPr kumimoji="1" lang="en-US" altLang="zh-CN" sz="40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3" name="Text Box 5"/>
          <p:cNvSpPr txBox="1">
            <a:spLocks noChangeArrowheads="1"/>
          </p:cNvSpPr>
          <p:nvPr/>
        </p:nvSpPr>
        <p:spPr bwMode="auto">
          <a:xfrm>
            <a:off x="5070475" y="5516563"/>
            <a:ext cx="184150" cy="457200"/>
          </a:xfrm>
          <a:prstGeom prst="rect">
            <a:avLst/>
          </a:prstGeom>
          <a:noFill/>
          <a:ln w="12700" cap="sq">
            <a:noFill/>
            <a:miter lim="800000"/>
            <a:headEnd type="none" w="sm" len="sm"/>
            <a:tailEnd type="none" w="sm" len="sm"/>
          </a:ln>
          <a:effectLst/>
        </p:spPr>
        <p:txBody>
          <a:bodyPr wrap="none" anchor="ctr">
            <a:spAutoFit/>
          </a:bodyPr>
          <a:lstStyle/>
          <a:p>
            <a:pPr algn="ctr">
              <a:spcBef>
                <a:spcPct val="50000"/>
              </a:spcBef>
              <a:buFontTx/>
              <a:buNone/>
            </a:pPr>
            <a:endParaRPr kumimoji="1" lang="zh-CN" altLang="en-US" sz="2400" b="1">
              <a:latin typeface="Times New Roman" pitchFamily="18" charset="0"/>
            </a:endParaRPr>
          </a:p>
        </p:txBody>
      </p:sp>
      <p:sp>
        <p:nvSpPr>
          <p:cNvPr id="519174" name="Freeform 6"/>
          <p:cNvSpPr>
            <a:spLocks/>
          </p:cNvSpPr>
          <p:nvPr/>
        </p:nvSpPr>
        <p:spPr bwMode="auto">
          <a:xfrm>
            <a:off x="3938588" y="1627188"/>
            <a:ext cx="1490662" cy="650875"/>
          </a:xfrm>
          <a:custGeom>
            <a:avLst/>
            <a:gdLst/>
            <a:ahLst/>
            <a:cxnLst>
              <a:cxn ang="0">
                <a:pos x="4" y="371"/>
              </a:cxn>
              <a:cxn ang="0">
                <a:pos x="44" y="324"/>
              </a:cxn>
              <a:cxn ang="0">
                <a:pos x="56" y="267"/>
              </a:cxn>
              <a:cxn ang="0">
                <a:pos x="151" y="213"/>
              </a:cxn>
              <a:cxn ang="0">
                <a:pos x="197" y="142"/>
              </a:cxn>
              <a:cxn ang="0">
                <a:pos x="309" y="118"/>
              </a:cxn>
              <a:cxn ang="0">
                <a:pos x="337" y="83"/>
              </a:cxn>
              <a:cxn ang="0">
                <a:pos x="404" y="48"/>
              </a:cxn>
              <a:cxn ang="0">
                <a:pos x="490" y="78"/>
              </a:cxn>
              <a:cxn ang="0">
                <a:pos x="547" y="30"/>
              </a:cxn>
              <a:cxn ang="0">
                <a:pos x="637" y="39"/>
              </a:cxn>
              <a:cxn ang="0">
                <a:pos x="785" y="2"/>
              </a:cxn>
              <a:cxn ang="0">
                <a:pos x="907" y="13"/>
              </a:cxn>
              <a:cxn ang="0">
                <a:pos x="995" y="13"/>
              </a:cxn>
              <a:cxn ang="0">
                <a:pos x="1031" y="2"/>
              </a:cxn>
              <a:cxn ang="0">
                <a:pos x="1115" y="26"/>
              </a:cxn>
              <a:cxn ang="0">
                <a:pos x="1202" y="34"/>
              </a:cxn>
              <a:cxn ang="0">
                <a:pos x="1246" y="28"/>
              </a:cxn>
              <a:cxn ang="0">
                <a:pos x="1373" y="41"/>
              </a:cxn>
              <a:cxn ang="0">
                <a:pos x="1407" y="78"/>
              </a:cxn>
              <a:cxn ang="0">
                <a:pos x="1491" y="81"/>
              </a:cxn>
              <a:cxn ang="0">
                <a:pos x="1531" y="92"/>
              </a:cxn>
              <a:cxn ang="0">
                <a:pos x="1630" y="122"/>
              </a:cxn>
              <a:cxn ang="0">
                <a:pos x="1643" y="177"/>
              </a:cxn>
              <a:cxn ang="0">
                <a:pos x="1707" y="217"/>
              </a:cxn>
              <a:cxn ang="0">
                <a:pos x="1776" y="252"/>
              </a:cxn>
              <a:cxn ang="0">
                <a:pos x="1845" y="307"/>
              </a:cxn>
              <a:cxn ang="0">
                <a:pos x="1828" y="353"/>
              </a:cxn>
              <a:cxn ang="0">
                <a:pos x="1856" y="388"/>
              </a:cxn>
              <a:cxn ang="0">
                <a:pos x="1858" y="414"/>
              </a:cxn>
              <a:cxn ang="0">
                <a:pos x="1866" y="456"/>
              </a:cxn>
              <a:cxn ang="0">
                <a:pos x="1833" y="485"/>
              </a:cxn>
              <a:cxn ang="0">
                <a:pos x="1804" y="542"/>
              </a:cxn>
              <a:cxn ang="0">
                <a:pos x="1789" y="575"/>
              </a:cxn>
              <a:cxn ang="0">
                <a:pos x="1777" y="606"/>
              </a:cxn>
              <a:cxn ang="0">
                <a:pos x="1695" y="634"/>
              </a:cxn>
              <a:cxn ang="0">
                <a:pos x="1627" y="700"/>
              </a:cxn>
              <a:cxn ang="0">
                <a:pos x="1524" y="704"/>
              </a:cxn>
              <a:cxn ang="0">
                <a:pos x="1499" y="744"/>
              </a:cxn>
              <a:cxn ang="0">
                <a:pos x="1382" y="750"/>
              </a:cxn>
              <a:cxn ang="0">
                <a:pos x="1350" y="790"/>
              </a:cxn>
              <a:cxn ang="0">
                <a:pos x="1249" y="794"/>
              </a:cxn>
              <a:cxn ang="0">
                <a:pos x="1226" y="795"/>
              </a:cxn>
              <a:cxn ang="0">
                <a:pos x="1157" y="821"/>
              </a:cxn>
              <a:cxn ang="0">
                <a:pos x="1075" y="795"/>
              </a:cxn>
              <a:cxn ang="0">
                <a:pos x="1011" y="821"/>
              </a:cxn>
              <a:cxn ang="0">
                <a:pos x="926" y="801"/>
              </a:cxn>
              <a:cxn ang="0">
                <a:pos x="805" y="819"/>
              </a:cxn>
              <a:cxn ang="0">
                <a:pos x="730" y="795"/>
              </a:cxn>
              <a:cxn ang="0">
                <a:pos x="602" y="768"/>
              </a:cxn>
              <a:cxn ang="0">
                <a:pos x="575" y="764"/>
              </a:cxn>
              <a:cxn ang="0">
                <a:pos x="472" y="757"/>
              </a:cxn>
              <a:cxn ang="0">
                <a:pos x="453" y="726"/>
              </a:cxn>
              <a:cxn ang="0">
                <a:pos x="388" y="720"/>
              </a:cxn>
              <a:cxn ang="0">
                <a:pos x="336" y="672"/>
              </a:cxn>
              <a:cxn ang="0">
                <a:pos x="274" y="669"/>
              </a:cxn>
              <a:cxn ang="0">
                <a:pos x="166" y="643"/>
              </a:cxn>
              <a:cxn ang="0">
                <a:pos x="104" y="577"/>
              </a:cxn>
              <a:cxn ang="0">
                <a:pos x="44" y="553"/>
              </a:cxn>
              <a:cxn ang="0">
                <a:pos x="0" y="507"/>
              </a:cxn>
              <a:cxn ang="0">
                <a:pos x="17" y="452"/>
              </a:cxn>
              <a:cxn ang="0">
                <a:pos x="27" y="417"/>
              </a:cxn>
            </a:cxnLst>
            <a:rect l="0" t="0" r="r" b="b"/>
            <a:pathLst>
              <a:path w="1878" h="821">
                <a:moveTo>
                  <a:pt x="41" y="412"/>
                </a:moveTo>
                <a:lnTo>
                  <a:pt x="34" y="408"/>
                </a:lnTo>
                <a:lnTo>
                  <a:pt x="29" y="406"/>
                </a:lnTo>
                <a:lnTo>
                  <a:pt x="24" y="403"/>
                </a:lnTo>
                <a:lnTo>
                  <a:pt x="19" y="397"/>
                </a:lnTo>
                <a:lnTo>
                  <a:pt x="14" y="393"/>
                </a:lnTo>
                <a:lnTo>
                  <a:pt x="11" y="390"/>
                </a:lnTo>
                <a:lnTo>
                  <a:pt x="9" y="384"/>
                </a:lnTo>
                <a:lnTo>
                  <a:pt x="5" y="381"/>
                </a:lnTo>
                <a:lnTo>
                  <a:pt x="5" y="375"/>
                </a:lnTo>
                <a:lnTo>
                  <a:pt x="4" y="371"/>
                </a:lnTo>
                <a:lnTo>
                  <a:pt x="4" y="366"/>
                </a:lnTo>
                <a:lnTo>
                  <a:pt x="5" y="360"/>
                </a:lnTo>
                <a:lnTo>
                  <a:pt x="5" y="357"/>
                </a:lnTo>
                <a:lnTo>
                  <a:pt x="9" y="351"/>
                </a:lnTo>
                <a:lnTo>
                  <a:pt x="12" y="346"/>
                </a:lnTo>
                <a:lnTo>
                  <a:pt x="16" y="342"/>
                </a:lnTo>
                <a:lnTo>
                  <a:pt x="21" y="336"/>
                </a:lnTo>
                <a:lnTo>
                  <a:pt x="26" y="333"/>
                </a:lnTo>
                <a:lnTo>
                  <a:pt x="31" y="329"/>
                </a:lnTo>
                <a:lnTo>
                  <a:pt x="37" y="325"/>
                </a:lnTo>
                <a:lnTo>
                  <a:pt x="44" y="324"/>
                </a:lnTo>
                <a:lnTo>
                  <a:pt x="52" y="322"/>
                </a:lnTo>
                <a:lnTo>
                  <a:pt x="59" y="320"/>
                </a:lnTo>
                <a:lnTo>
                  <a:pt x="68" y="318"/>
                </a:lnTo>
                <a:lnTo>
                  <a:pt x="62" y="313"/>
                </a:lnTo>
                <a:lnTo>
                  <a:pt x="59" y="305"/>
                </a:lnTo>
                <a:lnTo>
                  <a:pt x="56" y="300"/>
                </a:lnTo>
                <a:lnTo>
                  <a:pt x="54" y="292"/>
                </a:lnTo>
                <a:lnTo>
                  <a:pt x="52" y="285"/>
                </a:lnTo>
                <a:lnTo>
                  <a:pt x="52" y="280"/>
                </a:lnTo>
                <a:lnTo>
                  <a:pt x="54" y="272"/>
                </a:lnTo>
                <a:lnTo>
                  <a:pt x="56" y="267"/>
                </a:lnTo>
                <a:lnTo>
                  <a:pt x="57" y="259"/>
                </a:lnTo>
                <a:lnTo>
                  <a:pt x="62" y="254"/>
                </a:lnTo>
                <a:lnTo>
                  <a:pt x="66" y="248"/>
                </a:lnTo>
                <a:lnTo>
                  <a:pt x="73" y="243"/>
                </a:lnTo>
                <a:lnTo>
                  <a:pt x="79" y="237"/>
                </a:lnTo>
                <a:lnTo>
                  <a:pt x="86" y="232"/>
                </a:lnTo>
                <a:lnTo>
                  <a:pt x="94" y="228"/>
                </a:lnTo>
                <a:lnTo>
                  <a:pt x="103" y="223"/>
                </a:lnTo>
                <a:lnTo>
                  <a:pt x="118" y="219"/>
                </a:lnTo>
                <a:lnTo>
                  <a:pt x="135" y="215"/>
                </a:lnTo>
                <a:lnTo>
                  <a:pt x="151" y="213"/>
                </a:lnTo>
                <a:lnTo>
                  <a:pt x="168" y="213"/>
                </a:lnTo>
                <a:lnTo>
                  <a:pt x="166" y="206"/>
                </a:lnTo>
                <a:lnTo>
                  <a:pt x="165" y="197"/>
                </a:lnTo>
                <a:lnTo>
                  <a:pt x="165" y="190"/>
                </a:lnTo>
                <a:lnTo>
                  <a:pt x="166" y="182"/>
                </a:lnTo>
                <a:lnTo>
                  <a:pt x="168" y="175"/>
                </a:lnTo>
                <a:lnTo>
                  <a:pt x="171" y="168"/>
                </a:lnTo>
                <a:lnTo>
                  <a:pt x="176" y="160"/>
                </a:lnTo>
                <a:lnTo>
                  <a:pt x="183" y="153"/>
                </a:lnTo>
                <a:lnTo>
                  <a:pt x="188" y="147"/>
                </a:lnTo>
                <a:lnTo>
                  <a:pt x="197" y="142"/>
                </a:lnTo>
                <a:lnTo>
                  <a:pt x="205" y="136"/>
                </a:lnTo>
                <a:lnTo>
                  <a:pt x="213" y="131"/>
                </a:lnTo>
                <a:lnTo>
                  <a:pt x="223" y="127"/>
                </a:lnTo>
                <a:lnTo>
                  <a:pt x="235" y="123"/>
                </a:lnTo>
                <a:lnTo>
                  <a:pt x="245" y="120"/>
                </a:lnTo>
                <a:lnTo>
                  <a:pt x="257" y="118"/>
                </a:lnTo>
                <a:lnTo>
                  <a:pt x="269" y="116"/>
                </a:lnTo>
                <a:lnTo>
                  <a:pt x="279" y="116"/>
                </a:lnTo>
                <a:lnTo>
                  <a:pt x="289" y="116"/>
                </a:lnTo>
                <a:lnTo>
                  <a:pt x="299" y="116"/>
                </a:lnTo>
                <a:lnTo>
                  <a:pt x="309" y="118"/>
                </a:lnTo>
                <a:lnTo>
                  <a:pt x="321" y="118"/>
                </a:lnTo>
                <a:lnTo>
                  <a:pt x="329" y="122"/>
                </a:lnTo>
                <a:lnTo>
                  <a:pt x="339" y="123"/>
                </a:lnTo>
                <a:lnTo>
                  <a:pt x="336" y="118"/>
                </a:lnTo>
                <a:lnTo>
                  <a:pt x="334" y="112"/>
                </a:lnTo>
                <a:lnTo>
                  <a:pt x="332" y="109"/>
                </a:lnTo>
                <a:lnTo>
                  <a:pt x="332" y="103"/>
                </a:lnTo>
                <a:lnTo>
                  <a:pt x="332" y="98"/>
                </a:lnTo>
                <a:lnTo>
                  <a:pt x="334" y="92"/>
                </a:lnTo>
                <a:lnTo>
                  <a:pt x="336" y="87"/>
                </a:lnTo>
                <a:lnTo>
                  <a:pt x="337" y="83"/>
                </a:lnTo>
                <a:lnTo>
                  <a:pt x="341" y="78"/>
                </a:lnTo>
                <a:lnTo>
                  <a:pt x="346" y="74"/>
                </a:lnTo>
                <a:lnTo>
                  <a:pt x="349" y="68"/>
                </a:lnTo>
                <a:lnTo>
                  <a:pt x="356" y="65"/>
                </a:lnTo>
                <a:lnTo>
                  <a:pt x="361" y="61"/>
                </a:lnTo>
                <a:lnTo>
                  <a:pt x="368" y="57"/>
                </a:lnTo>
                <a:lnTo>
                  <a:pt x="374" y="56"/>
                </a:lnTo>
                <a:lnTo>
                  <a:pt x="383" y="52"/>
                </a:lnTo>
                <a:lnTo>
                  <a:pt x="389" y="50"/>
                </a:lnTo>
                <a:lnTo>
                  <a:pt x="398" y="48"/>
                </a:lnTo>
                <a:lnTo>
                  <a:pt x="404" y="48"/>
                </a:lnTo>
                <a:lnTo>
                  <a:pt x="413" y="48"/>
                </a:lnTo>
                <a:lnTo>
                  <a:pt x="421" y="48"/>
                </a:lnTo>
                <a:lnTo>
                  <a:pt x="428" y="48"/>
                </a:lnTo>
                <a:lnTo>
                  <a:pt x="443" y="50"/>
                </a:lnTo>
                <a:lnTo>
                  <a:pt x="456" y="56"/>
                </a:lnTo>
                <a:lnTo>
                  <a:pt x="463" y="57"/>
                </a:lnTo>
                <a:lnTo>
                  <a:pt x="470" y="61"/>
                </a:lnTo>
                <a:lnTo>
                  <a:pt x="475" y="65"/>
                </a:lnTo>
                <a:lnTo>
                  <a:pt x="480" y="68"/>
                </a:lnTo>
                <a:lnTo>
                  <a:pt x="485" y="72"/>
                </a:lnTo>
                <a:lnTo>
                  <a:pt x="490" y="78"/>
                </a:lnTo>
                <a:lnTo>
                  <a:pt x="490" y="72"/>
                </a:lnTo>
                <a:lnTo>
                  <a:pt x="493" y="65"/>
                </a:lnTo>
                <a:lnTo>
                  <a:pt x="497" y="59"/>
                </a:lnTo>
                <a:lnTo>
                  <a:pt x="500" y="56"/>
                </a:lnTo>
                <a:lnTo>
                  <a:pt x="505" y="50"/>
                </a:lnTo>
                <a:lnTo>
                  <a:pt x="510" y="46"/>
                </a:lnTo>
                <a:lnTo>
                  <a:pt x="517" y="41"/>
                </a:lnTo>
                <a:lnTo>
                  <a:pt x="524" y="37"/>
                </a:lnTo>
                <a:lnTo>
                  <a:pt x="530" y="35"/>
                </a:lnTo>
                <a:lnTo>
                  <a:pt x="539" y="32"/>
                </a:lnTo>
                <a:lnTo>
                  <a:pt x="547" y="30"/>
                </a:lnTo>
                <a:lnTo>
                  <a:pt x="555" y="28"/>
                </a:lnTo>
                <a:lnTo>
                  <a:pt x="564" y="26"/>
                </a:lnTo>
                <a:lnTo>
                  <a:pt x="572" y="26"/>
                </a:lnTo>
                <a:lnTo>
                  <a:pt x="580" y="24"/>
                </a:lnTo>
                <a:lnTo>
                  <a:pt x="591" y="26"/>
                </a:lnTo>
                <a:lnTo>
                  <a:pt x="599" y="26"/>
                </a:lnTo>
                <a:lnTo>
                  <a:pt x="607" y="28"/>
                </a:lnTo>
                <a:lnTo>
                  <a:pt x="616" y="30"/>
                </a:lnTo>
                <a:lnTo>
                  <a:pt x="622" y="32"/>
                </a:lnTo>
                <a:lnTo>
                  <a:pt x="631" y="35"/>
                </a:lnTo>
                <a:lnTo>
                  <a:pt x="637" y="39"/>
                </a:lnTo>
                <a:lnTo>
                  <a:pt x="643" y="43"/>
                </a:lnTo>
                <a:lnTo>
                  <a:pt x="649" y="46"/>
                </a:lnTo>
                <a:lnTo>
                  <a:pt x="661" y="37"/>
                </a:lnTo>
                <a:lnTo>
                  <a:pt x="674" y="30"/>
                </a:lnTo>
                <a:lnTo>
                  <a:pt x="688" y="23"/>
                </a:lnTo>
                <a:lnTo>
                  <a:pt x="703" y="17"/>
                </a:lnTo>
                <a:lnTo>
                  <a:pt x="718" y="12"/>
                </a:lnTo>
                <a:lnTo>
                  <a:pt x="735" y="8"/>
                </a:lnTo>
                <a:lnTo>
                  <a:pt x="751" y="4"/>
                </a:lnTo>
                <a:lnTo>
                  <a:pt x="768" y="2"/>
                </a:lnTo>
                <a:lnTo>
                  <a:pt x="785" y="2"/>
                </a:lnTo>
                <a:lnTo>
                  <a:pt x="802" y="2"/>
                </a:lnTo>
                <a:lnTo>
                  <a:pt x="819" y="4"/>
                </a:lnTo>
                <a:lnTo>
                  <a:pt x="835" y="6"/>
                </a:lnTo>
                <a:lnTo>
                  <a:pt x="852" y="10"/>
                </a:lnTo>
                <a:lnTo>
                  <a:pt x="869" y="15"/>
                </a:lnTo>
                <a:lnTo>
                  <a:pt x="884" y="21"/>
                </a:lnTo>
                <a:lnTo>
                  <a:pt x="899" y="26"/>
                </a:lnTo>
                <a:lnTo>
                  <a:pt x="901" y="23"/>
                </a:lnTo>
                <a:lnTo>
                  <a:pt x="902" y="21"/>
                </a:lnTo>
                <a:lnTo>
                  <a:pt x="906" y="17"/>
                </a:lnTo>
                <a:lnTo>
                  <a:pt x="907" y="13"/>
                </a:lnTo>
                <a:lnTo>
                  <a:pt x="914" y="10"/>
                </a:lnTo>
                <a:lnTo>
                  <a:pt x="922" y="4"/>
                </a:lnTo>
                <a:lnTo>
                  <a:pt x="933" y="2"/>
                </a:lnTo>
                <a:lnTo>
                  <a:pt x="943" y="0"/>
                </a:lnTo>
                <a:lnTo>
                  <a:pt x="953" y="0"/>
                </a:lnTo>
                <a:lnTo>
                  <a:pt x="964" y="0"/>
                </a:lnTo>
                <a:lnTo>
                  <a:pt x="971" y="2"/>
                </a:lnTo>
                <a:lnTo>
                  <a:pt x="978" y="4"/>
                </a:lnTo>
                <a:lnTo>
                  <a:pt x="985" y="8"/>
                </a:lnTo>
                <a:lnTo>
                  <a:pt x="990" y="10"/>
                </a:lnTo>
                <a:lnTo>
                  <a:pt x="995" y="13"/>
                </a:lnTo>
                <a:lnTo>
                  <a:pt x="1000" y="19"/>
                </a:lnTo>
                <a:lnTo>
                  <a:pt x="1001" y="23"/>
                </a:lnTo>
                <a:lnTo>
                  <a:pt x="1005" y="28"/>
                </a:lnTo>
                <a:lnTo>
                  <a:pt x="1005" y="24"/>
                </a:lnTo>
                <a:lnTo>
                  <a:pt x="1006" y="21"/>
                </a:lnTo>
                <a:lnTo>
                  <a:pt x="1008" y="19"/>
                </a:lnTo>
                <a:lnTo>
                  <a:pt x="1010" y="15"/>
                </a:lnTo>
                <a:lnTo>
                  <a:pt x="1013" y="13"/>
                </a:lnTo>
                <a:lnTo>
                  <a:pt x="1015" y="10"/>
                </a:lnTo>
                <a:lnTo>
                  <a:pt x="1023" y="6"/>
                </a:lnTo>
                <a:lnTo>
                  <a:pt x="1031" y="2"/>
                </a:lnTo>
                <a:lnTo>
                  <a:pt x="1042" y="0"/>
                </a:lnTo>
                <a:lnTo>
                  <a:pt x="1053" y="0"/>
                </a:lnTo>
                <a:lnTo>
                  <a:pt x="1065" y="0"/>
                </a:lnTo>
                <a:lnTo>
                  <a:pt x="1073" y="0"/>
                </a:lnTo>
                <a:lnTo>
                  <a:pt x="1082" y="4"/>
                </a:lnTo>
                <a:lnTo>
                  <a:pt x="1088" y="6"/>
                </a:lnTo>
                <a:lnTo>
                  <a:pt x="1095" y="10"/>
                </a:lnTo>
                <a:lnTo>
                  <a:pt x="1102" y="13"/>
                </a:lnTo>
                <a:lnTo>
                  <a:pt x="1107" y="17"/>
                </a:lnTo>
                <a:lnTo>
                  <a:pt x="1112" y="21"/>
                </a:lnTo>
                <a:lnTo>
                  <a:pt x="1115" y="26"/>
                </a:lnTo>
                <a:lnTo>
                  <a:pt x="1124" y="24"/>
                </a:lnTo>
                <a:lnTo>
                  <a:pt x="1132" y="21"/>
                </a:lnTo>
                <a:lnTo>
                  <a:pt x="1142" y="21"/>
                </a:lnTo>
                <a:lnTo>
                  <a:pt x="1152" y="21"/>
                </a:lnTo>
                <a:lnTo>
                  <a:pt x="1162" y="21"/>
                </a:lnTo>
                <a:lnTo>
                  <a:pt x="1172" y="23"/>
                </a:lnTo>
                <a:lnTo>
                  <a:pt x="1182" y="24"/>
                </a:lnTo>
                <a:lnTo>
                  <a:pt x="1192" y="28"/>
                </a:lnTo>
                <a:lnTo>
                  <a:pt x="1196" y="30"/>
                </a:lnTo>
                <a:lnTo>
                  <a:pt x="1199" y="32"/>
                </a:lnTo>
                <a:lnTo>
                  <a:pt x="1202" y="34"/>
                </a:lnTo>
                <a:lnTo>
                  <a:pt x="1206" y="35"/>
                </a:lnTo>
                <a:lnTo>
                  <a:pt x="1207" y="39"/>
                </a:lnTo>
                <a:lnTo>
                  <a:pt x="1209" y="41"/>
                </a:lnTo>
                <a:lnTo>
                  <a:pt x="1211" y="43"/>
                </a:lnTo>
                <a:lnTo>
                  <a:pt x="1211" y="46"/>
                </a:lnTo>
                <a:lnTo>
                  <a:pt x="1216" y="43"/>
                </a:lnTo>
                <a:lnTo>
                  <a:pt x="1219" y="39"/>
                </a:lnTo>
                <a:lnTo>
                  <a:pt x="1226" y="35"/>
                </a:lnTo>
                <a:lnTo>
                  <a:pt x="1231" y="32"/>
                </a:lnTo>
                <a:lnTo>
                  <a:pt x="1239" y="30"/>
                </a:lnTo>
                <a:lnTo>
                  <a:pt x="1246" y="28"/>
                </a:lnTo>
                <a:lnTo>
                  <a:pt x="1254" y="26"/>
                </a:lnTo>
                <a:lnTo>
                  <a:pt x="1263" y="24"/>
                </a:lnTo>
                <a:lnTo>
                  <a:pt x="1281" y="23"/>
                </a:lnTo>
                <a:lnTo>
                  <a:pt x="1300" y="23"/>
                </a:lnTo>
                <a:lnTo>
                  <a:pt x="1320" y="24"/>
                </a:lnTo>
                <a:lnTo>
                  <a:pt x="1330" y="26"/>
                </a:lnTo>
                <a:lnTo>
                  <a:pt x="1340" y="28"/>
                </a:lnTo>
                <a:lnTo>
                  <a:pt x="1355" y="32"/>
                </a:lnTo>
                <a:lnTo>
                  <a:pt x="1362" y="35"/>
                </a:lnTo>
                <a:lnTo>
                  <a:pt x="1368" y="37"/>
                </a:lnTo>
                <a:lnTo>
                  <a:pt x="1373" y="41"/>
                </a:lnTo>
                <a:lnTo>
                  <a:pt x="1380" y="43"/>
                </a:lnTo>
                <a:lnTo>
                  <a:pt x="1385" y="46"/>
                </a:lnTo>
                <a:lnTo>
                  <a:pt x="1389" y="50"/>
                </a:lnTo>
                <a:lnTo>
                  <a:pt x="1394" y="52"/>
                </a:lnTo>
                <a:lnTo>
                  <a:pt x="1397" y="56"/>
                </a:lnTo>
                <a:lnTo>
                  <a:pt x="1400" y="59"/>
                </a:lnTo>
                <a:lnTo>
                  <a:pt x="1402" y="63"/>
                </a:lnTo>
                <a:lnTo>
                  <a:pt x="1405" y="67"/>
                </a:lnTo>
                <a:lnTo>
                  <a:pt x="1405" y="70"/>
                </a:lnTo>
                <a:lnTo>
                  <a:pt x="1407" y="74"/>
                </a:lnTo>
                <a:lnTo>
                  <a:pt x="1407" y="78"/>
                </a:lnTo>
                <a:lnTo>
                  <a:pt x="1417" y="72"/>
                </a:lnTo>
                <a:lnTo>
                  <a:pt x="1427" y="68"/>
                </a:lnTo>
                <a:lnTo>
                  <a:pt x="1437" y="67"/>
                </a:lnTo>
                <a:lnTo>
                  <a:pt x="1447" y="65"/>
                </a:lnTo>
                <a:lnTo>
                  <a:pt x="1457" y="65"/>
                </a:lnTo>
                <a:lnTo>
                  <a:pt x="1467" y="65"/>
                </a:lnTo>
                <a:lnTo>
                  <a:pt x="1476" y="67"/>
                </a:lnTo>
                <a:lnTo>
                  <a:pt x="1482" y="70"/>
                </a:lnTo>
                <a:lnTo>
                  <a:pt x="1486" y="74"/>
                </a:lnTo>
                <a:lnTo>
                  <a:pt x="1489" y="78"/>
                </a:lnTo>
                <a:lnTo>
                  <a:pt x="1491" y="81"/>
                </a:lnTo>
                <a:lnTo>
                  <a:pt x="1491" y="87"/>
                </a:lnTo>
                <a:lnTo>
                  <a:pt x="1489" y="92"/>
                </a:lnTo>
                <a:lnTo>
                  <a:pt x="1486" y="98"/>
                </a:lnTo>
                <a:lnTo>
                  <a:pt x="1482" y="103"/>
                </a:lnTo>
                <a:lnTo>
                  <a:pt x="1476" y="107"/>
                </a:lnTo>
                <a:lnTo>
                  <a:pt x="1484" y="103"/>
                </a:lnTo>
                <a:lnTo>
                  <a:pt x="1492" y="100"/>
                </a:lnTo>
                <a:lnTo>
                  <a:pt x="1503" y="96"/>
                </a:lnTo>
                <a:lnTo>
                  <a:pt x="1511" y="94"/>
                </a:lnTo>
                <a:lnTo>
                  <a:pt x="1521" y="92"/>
                </a:lnTo>
                <a:lnTo>
                  <a:pt x="1531" y="92"/>
                </a:lnTo>
                <a:lnTo>
                  <a:pt x="1541" y="90"/>
                </a:lnTo>
                <a:lnTo>
                  <a:pt x="1551" y="90"/>
                </a:lnTo>
                <a:lnTo>
                  <a:pt x="1561" y="92"/>
                </a:lnTo>
                <a:lnTo>
                  <a:pt x="1570" y="94"/>
                </a:lnTo>
                <a:lnTo>
                  <a:pt x="1580" y="96"/>
                </a:lnTo>
                <a:lnTo>
                  <a:pt x="1590" y="98"/>
                </a:lnTo>
                <a:lnTo>
                  <a:pt x="1598" y="101"/>
                </a:lnTo>
                <a:lnTo>
                  <a:pt x="1606" y="105"/>
                </a:lnTo>
                <a:lnTo>
                  <a:pt x="1615" y="109"/>
                </a:lnTo>
                <a:lnTo>
                  <a:pt x="1622" y="114"/>
                </a:lnTo>
                <a:lnTo>
                  <a:pt x="1630" y="122"/>
                </a:lnTo>
                <a:lnTo>
                  <a:pt x="1637" y="129"/>
                </a:lnTo>
                <a:lnTo>
                  <a:pt x="1642" y="136"/>
                </a:lnTo>
                <a:lnTo>
                  <a:pt x="1643" y="142"/>
                </a:lnTo>
                <a:lnTo>
                  <a:pt x="1645" y="146"/>
                </a:lnTo>
                <a:lnTo>
                  <a:pt x="1647" y="149"/>
                </a:lnTo>
                <a:lnTo>
                  <a:pt x="1647" y="155"/>
                </a:lnTo>
                <a:lnTo>
                  <a:pt x="1647" y="158"/>
                </a:lnTo>
                <a:lnTo>
                  <a:pt x="1647" y="164"/>
                </a:lnTo>
                <a:lnTo>
                  <a:pt x="1647" y="168"/>
                </a:lnTo>
                <a:lnTo>
                  <a:pt x="1645" y="171"/>
                </a:lnTo>
                <a:lnTo>
                  <a:pt x="1643" y="177"/>
                </a:lnTo>
                <a:lnTo>
                  <a:pt x="1642" y="180"/>
                </a:lnTo>
                <a:lnTo>
                  <a:pt x="1650" y="184"/>
                </a:lnTo>
                <a:lnTo>
                  <a:pt x="1660" y="186"/>
                </a:lnTo>
                <a:lnTo>
                  <a:pt x="1668" y="190"/>
                </a:lnTo>
                <a:lnTo>
                  <a:pt x="1675" y="193"/>
                </a:lnTo>
                <a:lnTo>
                  <a:pt x="1682" y="197"/>
                </a:lnTo>
                <a:lnTo>
                  <a:pt x="1689" y="201"/>
                </a:lnTo>
                <a:lnTo>
                  <a:pt x="1694" y="204"/>
                </a:lnTo>
                <a:lnTo>
                  <a:pt x="1699" y="208"/>
                </a:lnTo>
                <a:lnTo>
                  <a:pt x="1704" y="212"/>
                </a:lnTo>
                <a:lnTo>
                  <a:pt x="1707" y="217"/>
                </a:lnTo>
                <a:lnTo>
                  <a:pt x="1709" y="221"/>
                </a:lnTo>
                <a:lnTo>
                  <a:pt x="1710" y="226"/>
                </a:lnTo>
                <a:lnTo>
                  <a:pt x="1712" y="230"/>
                </a:lnTo>
                <a:lnTo>
                  <a:pt x="1710" y="234"/>
                </a:lnTo>
                <a:lnTo>
                  <a:pt x="1710" y="239"/>
                </a:lnTo>
                <a:lnTo>
                  <a:pt x="1709" y="243"/>
                </a:lnTo>
                <a:lnTo>
                  <a:pt x="1722" y="243"/>
                </a:lnTo>
                <a:lnTo>
                  <a:pt x="1737" y="245"/>
                </a:lnTo>
                <a:lnTo>
                  <a:pt x="1751" y="247"/>
                </a:lnTo>
                <a:lnTo>
                  <a:pt x="1764" y="248"/>
                </a:lnTo>
                <a:lnTo>
                  <a:pt x="1776" y="252"/>
                </a:lnTo>
                <a:lnTo>
                  <a:pt x="1788" y="256"/>
                </a:lnTo>
                <a:lnTo>
                  <a:pt x="1799" y="259"/>
                </a:lnTo>
                <a:lnTo>
                  <a:pt x="1808" y="263"/>
                </a:lnTo>
                <a:lnTo>
                  <a:pt x="1818" y="267"/>
                </a:lnTo>
                <a:lnTo>
                  <a:pt x="1824" y="272"/>
                </a:lnTo>
                <a:lnTo>
                  <a:pt x="1831" y="278"/>
                </a:lnTo>
                <a:lnTo>
                  <a:pt x="1836" y="283"/>
                </a:lnTo>
                <a:lnTo>
                  <a:pt x="1841" y="289"/>
                </a:lnTo>
                <a:lnTo>
                  <a:pt x="1843" y="294"/>
                </a:lnTo>
                <a:lnTo>
                  <a:pt x="1845" y="302"/>
                </a:lnTo>
                <a:lnTo>
                  <a:pt x="1845" y="307"/>
                </a:lnTo>
                <a:lnTo>
                  <a:pt x="1843" y="313"/>
                </a:lnTo>
                <a:lnTo>
                  <a:pt x="1841" y="318"/>
                </a:lnTo>
                <a:lnTo>
                  <a:pt x="1838" y="324"/>
                </a:lnTo>
                <a:lnTo>
                  <a:pt x="1833" y="329"/>
                </a:lnTo>
                <a:lnTo>
                  <a:pt x="1828" y="335"/>
                </a:lnTo>
                <a:lnTo>
                  <a:pt x="1821" y="338"/>
                </a:lnTo>
                <a:lnTo>
                  <a:pt x="1814" y="344"/>
                </a:lnTo>
                <a:lnTo>
                  <a:pt x="1806" y="347"/>
                </a:lnTo>
                <a:lnTo>
                  <a:pt x="1814" y="349"/>
                </a:lnTo>
                <a:lnTo>
                  <a:pt x="1821" y="351"/>
                </a:lnTo>
                <a:lnTo>
                  <a:pt x="1828" y="353"/>
                </a:lnTo>
                <a:lnTo>
                  <a:pt x="1834" y="357"/>
                </a:lnTo>
                <a:lnTo>
                  <a:pt x="1839" y="359"/>
                </a:lnTo>
                <a:lnTo>
                  <a:pt x="1845" y="362"/>
                </a:lnTo>
                <a:lnTo>
                  <a:pt x="1848" y="364"/>
                </a:lnTo>
                <a:lnTo>
                  <a:pt x="1851" y="368"/>
                </a:lnTo>
                <a:lnTo>
                  <a:pt x="1855" y="371"/>
                </a:lnTo>
                <a:lnTo>
                  <a:pt x="1856" y="375"/>
                </a:lnTo>
                <a:lnTo>
                  <a:pt x="1858" y="377"/>
                </a:lnTo>
                <a:lnTo>
                  <a:pt x="1858" y="381"/>
                </a:lnTo>
                <a:lnTo>
                  <a:pt x="1856" y="384"/>
                </a:lnTo>
                <a:lnTo>
                  <a:pt x="1856" y="388"/>
                </a:lnTo>
                <a:lnTo>
                  <a:pt x="1853" y="392"/>
                </a:lnTo>
                <a:lnTo>
                  <a:pt x="1851" y="395"/>
                </a:lnTo>
                <a:lnTo>
                  <a:pt x="1845" y="401"/>
                </a:lnTo>
                <a:lnTo>
                  <a:pt x="1838" y="404"/>
                </a:lnTo>
                <a:lnTo>
                  <a:pt x="1829" y="408"/>
                </a:lnTo>
                <a:lnTo>
                  <a:pt x="1819" y="412"/>
                </a:lnTo>
                <a:lnTo>
                  <a:pt x="1828" y="410"/>
                </a:lnTo>
                <a:lnTo>
                  <a:pt x="1836" y="410"/>
                </a:lnTo>
                <a:lnTo>
                  <a:pt x="1843" y="410"/>
                </a:lnTo>
                <a:lnTo>
                  <a:pt x="1851" y="412"/>
                </a:lnTo>
                <a:lnTo>
                  <a:pt x="1858" y="414"/>
                </a:lnTo>
                <a:lnTo>
                  <a:pt x="1865" y="417"/>
                </a:lnTo>
                <a:lnTo>
                  <a:pt x="1870" y="421"/>
                </a:lnTo>
                <a:lnTo>
                  <a:pt x="1875" y="426"/>
                </a:lnTo>
                <a:lnTo>
                  <a:pt x="1876" y="428"/>
                </a:lnTo>
                <a:lnTo>
                  <a:pt x="1876" y="430"/>
                </a:lnTo>
                <a:lnTo>
                  <a:pt x="1878" y="434"/>
                </a:lnTo>
                <a:lnTo>
                  <a:pt x="1878" y="436"/>
                </a:lnTo>
                <a:lnTo>
                  <a:pt x="1878" y="441"/>
                </a:lnTo>
                <a:lnTo>
                  <a:pt x="1875" y="447"/>
                </a:lnTo>
                <a:lnTo>
                  <a:pt x="1871" y="452"/>
                </a:lnTo>
                <a:lnTo>
                  <a:pt x="1866" y="456"/>
                </a:lnTo>
                <a:lnTo>
                  <a:pt x="1861" y="459"/>
                </a:lnTo>
                <a:lnTo>
                  <a:pt x="1853" y="461"/>
                </a:lnTo>
                <a:lnTo>
                  <a:pt x="1843" y="463"/>
                </a:lnTo>
                <a:lnTo>
                  <a:pt x="1833" y="465"/>
                </a:lnTo>
                <a:lnTo>
                  <a:pt x="1821" y="463"/>
                </a:lnTo>
                <a:lnTo>
                  <a:pt x="1813" y="459"/>
                </a:lnTo>
                <a:lnTo>
                  <a:pt x="1818" y="463"/>
                </a:lnTo>
                <a:lnTo>
                  <a:pt x="1823" y="469"/>
                </a:lnTo>
                <a:lnTo>
                  <a:pt x="1828" y="474"/>
                </a:lnTo>
                <a:lnTo>
                  <a:pt x="1831" y="480"/>
                </a:lnTo>
                <a:lnTo>
                  <a:pt x="1833" y="485"/>
                </a:lnTo>
                <a:lnTo>
                  <a:pt x="1834" y="491"/>
                </a:lnTo>
                <a:lnTo>
                  <a:pt x="1834" y="496"/>
                </a:lnTo>
                <a:lnTo>
                  <a:pt x="1834" y="502"/>
                </a:lnTo>
                <a:lnTo>
                  <a:pt x="1834" y="507"/>
                </a:lnTo>
                <a:lnTo>
                  <a:pt x="1833" y="513"/>
                </a:lnTo>
                <a:lnTo>
                  <a:pt x="1829" y="518"/>
                </a:lnTo>
                <a:lnTo>
                  <a:pt x="1826" y="524"/>
                </a:lnTo>
                <a:lnTo>
                  <a:pt x="1821" y="529"/>
                </a:lnTo>
                <a:lnTo>
                  <a:pt x="1816" y="535"/>
                </a:lnTo>
                <a:lnTo>
                  <a:pt x="1811" y="538"/>
                </a:lnTo>
                <a:lnTo>
                  <a:pt x="1804" y="542"/>
                </a:lnTo>
                <a:lnTo>
                  <a:pt x="1793" y="548"/>
                </a:lnTo>
                <a:lnTo>
                  <a:pt x="1781" y="553"/>
                </a:lnTo>
                <a:lnTo>
                  <a:pt x="1767" y="555"/>
                </a:lnTo>
                <a:lnTo>
                  <a:pt x="1752" y="557"/>
                </a:lnTo>
                <a:lnTo>
                  <a:pt x="1764" y="560"/>
                </a:lnTo>
                <a:lnTo>
                  <a:pt x="1774" y="564"/>
                </a:lnTo>
                <a:lnTo>
                  <a:pt x="1777" y="566"/>
                </a:lnTo>
                <a:lnTo>
                  <a:pt x="1781" y="568"/>
                </a:lnTo>
                <a:lnTo>
                  <a:pt x="1784" y="570"/>
                </a:lnTo>
                <a:lnTo>
                  <a:pt x="1788" y="573"/>
                </a:lnTo>
                <a:lnTo>
                  <a:pt x="1789" y="575"/>
                </a:lnTo>
                <a:lnTo>
                  <a:pt x="1791" y="579"/>
                </a:lnTo>
                <a:lnTo>
                  <a:pt x="1793" y="581"/>
                </a:lnTo>
                <a:lnTo>
                  <a:pt x="1793" y="584"/>
                </a:lnTo>
                <a:lnTo>
                  <a:pt x="1793" y="588"/>
                </a:lnTo>
                <a:lnTo>
                  <a:pt x="1793" y="590"/>
                </a:lnTo>
                <a:lnTo>
                  <a:pt x="1791" y="594"/>
                </a:lnTo>
                <a:lnTo>
                  <a:pt x="1789" y="597"/>
                </a:lnTo>
                <a:lnTo>
                  <a:pt x="1788" y="599"/>
                </a:lnTo>
                <a:lnTo>
                  <a:pt x="1784" y="603"/>
                </a:lnTo>
                <a:lnTo>
                  <a:pt x="1781" y="605"/>
                </a:lnTo>
                <a:lnTo>
                  <a:pt x="1777" y="606"/>
                </a:lnTo>
                <a:lnTo>
                  <a:pt x="1769" y="612"/>
                </a:lnTo>
                <a:lnTo>
                  <a:pt x="1759" y="614"/>
                </a:lnTo>
                <a:lnTo>
                  <a:pt x="1749" y="617"/>
                </a:lnTo>
                <a:lnTo>
                  <a:pt x="1737" y="617"/>
                </a:lnTo>
                <a:lnTo>
                  <a:pt x="1725" y="617"/>
                </a:lnTo>
                <a:lnTo>
                  <a:pt x="1714" y="616"/>
                </a:lnTo>
                <a:lnTo>
                  <a:pt x="1702" y="614"/>
                </a:lnTo>
                <a:lnTo>
                  <a:pt x="1692" y="610"/>
                </a:lnTo>
                <a:lnTo>
                  <a:pt x="1695" y="617"/>
                </a:lnTo>
                <a:lnTo>
                  <a:pt x="1695" y="625"/>
                </a:lnTo>
                <a:lnTo>
                  <a:pt x="1695" y="634"/>
                </a:lnTo>
                <a:lnTo>
                  <a:pt x="1694" y="641"/>
                </a:lnTo>
                <a:lnTo>
                  <a:pt x="1692" y="649"/>
                </a:lnTo>
                <a:lnTo>
                  <a:pt x="1689" y="656"/>
                </a:lnTo>
                <a:lnTo>
                  <a:pt x="1684" y="663"/>
                </a:lnTo>
                <a:lnTo>
                  <a:pt x="1679" y="669"/>
                </a:lnTo>
                <a:lnTo>
                  <a:pt x="1672" y="676"/>
                </a:lnTo>
                <a:lnTo>
                  <a:pt x="1663" y="682"/>
                </a:lnTo>
                <a:lnTo>
                  <a:pt x="1655" y="687"/>
                </a:lnTo>
                <a:lnTo>
                  <a:pt x="1647" y="693"/>
                </a:lnTo>
                <a:lnTo>
                  <a:pt x="1637" y="696"/>
                </a:lnTo>
                <a:lnTo>
                  <a:pt x="1627" y="700"/>
                </a:lnTo>
                <a:lnTo>
                  <a:pt x="1615" y="704"/>
                </a:lnTo>
                <a:lnTo>
                  <a:pt x="1603" y="706"/>
                </a:lnTo>
                <a:lnTo>
                  <a:pt x="1593" y="707"/>
                </a:lnTo>
                <a:lnTo>
                  <a:pt x="1581" y="707"/>
                </a:lnTo>
                <a:lnTo>
                  <a:pt x="1571" y="707"/>
                </a:lnTo>
                <a:lnTo>
                  <a:pt x="1561" y="707"/>
                </a:lnTo>
                <a:lnTo>
                  <a:pt x="1551" y="706"/>
                </a:lnTo>
                <a:lnTo>
                  <a:pt x="1541" y="704"/>
                </a:lnTo>
                <a:lnTo>
                  <a:pt x="1531" y="702"/>
                </a:lnTo>
                <a:lnTo>
                  <a:pt x="1521" y="700"/>
                </a:lnTo>
                <a:lnTo>
                  <a:pt x="1524" y="704"/>
                </a:lnTo>
                <a:lnTo>
                  <a:pt x="1526" y="707"/>
                </a:lnTo>
                <a:lnTo>
                  <a:pt x="1528" y="711"/>
                </a:lnTo>
                <a:lnTo>
                  <a:pt x="1528" y="715"/>
                </a:lnTo>
                <a:lnTo>
                  <a:pt x="1526" y="720"/>
                </a:lnTo>
                <a:lnTo>
                  <a:pt x="1526" y="724"/>
                </a:lnTo>
                <a:lnTo>
                  <a:pt x="1523" y="728"/>
                </a:lnTo>
                <a:lnTo>
                  <a:pt x="1519" y="731"/>
                </a:lnTo>
                <a:lnTo>
                  <a:pt x="1516" y="735"/>
                </a:lnTo>
                <a:lnTo>
                  <a:pt x="1511" y="739"/>
                </a:lnTo>
                <a:lnTo>
                  <a:pt x="1506" y="740"/>
                </a:lnTo>
                <a:lnTo>
                  <a:pt x="1499" y="744"/>
                </a:lnTo>
                <a:lnTo>
                  <a:pt x="1492" y="746"/>
                </a:lnTo>
                <a:lnTo>
                  <a:pt x="1484" y="750"/>
                </a:lnTo>
                <a:lnTo>
                  <a:pt x="1476" y="751"/>
                </a:lnTo>
                <a:lnTo>
                  <a:pt x="1467" y="753"/>
                </a:lnTo>
                <a:lnTo>
                  <a:pt x="1456" y="755"/>
                </a:lnTo>
                <a:lnTo>
                  <a:pt x="1442" y="755"/>
                </a:lnTo>
                <a:lnTo>
                  <a:pt x="1430" y="755"/>
                </a:lnTo>
                <a:lnTo>
                  <a:pt x="1417" y="755"/>
                </a:lnTo>
                <a:lnTo>
                  <a:pt x="1405" y="753"/>
                </a:lnTo>
                <a:lnTo>
                  <a:pt x="1394" y="751"/>
                </a:lnTo>
                <a:lnTo>
                  <a:pt x="1382" y="750"/>
                </a:lnTo>
                <a:lnTo>
                  <a:pt x="1372" y="746"/>
                </a:lnTo>
                <a:lnTo>
                  <a:pt x="1372" y="751"/>
                </a:lnTo>
                <a:lnTo>
                  <a:pt x="1372" y="755"/>
                </a:lnTo>
                <a:lnTo>
                  <a:pt x="1372" y="761"/>
                </a:lnTo>
                <a:lnTo>
                  <a:pt x="1370" y="766"/>
                </a:lnTo>
                <a:lnTo>
                  <a:pt x="1368" y="770"/>
                </a:lnTo>
                <a:lnTo>
                  <a:pt x="1367" y="775"/>
                </a:lnTo>
                <a:lnTo>
                  <a:pt x="1363" y="779"/>
                </a:lnTo>
                <a:lnTo>
                  <a:pt x="1360" y="783"/>
                </a:lnTo>
                <a:lnTo>
                  <a:pt x="1355" y="786"/>
                </a:lnTo>
                <a:lnTo>
                  <a:pt x="1350" y="790"/>
                </a:lnTo>
                <a:lnTo>
                  <a:pt x="1345" y="794"/>
                </a:lnTo>
                <a:lnTo>
                  <a:pt x="1338" y="795"/>
                </a:lnTo>
                <a:lnTo>
                  <a:pt x="1333" y="799"/>
                </a:lnTo>
                <a:lnTo>
                  <a:pt x="1327" y="801"/>
                </a:lnTo>
                <a:lnTo>
                  <a:pt x="1318" y="803"/>
                </a:lnTo>
                <a:lnTo>
                  <a:pt x="1311" y="803"/>
                </a:lnTo>
                <a:lnTo>
                  <a:pt x="1298" y="805"/>
                </a:lnTo>
                <a:lnTo>
                  <a:pt x="1285" y="803"/>
                </a:lnTo>
                <a:lnTo>
                  <a:pt x="1271" y="801"/>
                </a:lnTo>
                <a:lnTo>
                  <a:pt x="1259" y="797"/>
                </a:lnTo>
                <a:lnTo>
                  <a:pt x="1249" y="794"/>
                </a:lnTo>
                <a:lnTo>
                  <a:pt x="1241" y="788"/>
                </a:lnTo>
                <a:lnTo>
                  <a:pt x="1236" y="784"/>
                </a:lnTo>
                <a:lnTo>
                  <a:pt x="1233" y="781"/>
                </a:lnTo>
                <a:lnTo>
                  <a:pt x="1229" y="777"/>
                </a:lnTo>
                <a:lnTo>
                  <a:pt x="1226" y="773"/>
                </a:lnTo>
                <a:lnTo>
                  <a:pt x="1228" y="777"/>
                </a:lnTo>
                <a:lnTo>
                  <a:pt x="1229" y="781"/>
                </a:lnTo>
                <a:lnTo>
                  <a:pt x="1229" y="784"/>
                </a:lnTo>
                <a:lnTo>
                  <a:pt x="1229" y="788"/>
                </a:lnTo>
                <a:lnTo>
                  <a:pt x="1228" y="792"/>
                </a:lnTo>
                <a:lnTo>
                  <a:pt x="1226" y="795"/>
                </a:lnTo>
                <a:lnTo>
                  <a:pt x="1223" y="799"/>
                </a:lnTo>
                <a:lnTo>
                  <a:pt x="1219" y="803"/>
                </a:lnTo>
                <a:lnTo>
                  <a:pt x="1216" y="805"/>
                </a:lnTo>
                <a:lnTo>
                  <a:pt x="1211" y="808"/>
                </a:lnTo>
                <a:lnTo>
                  <a:pt x="1206" y="810"/>
                </a:lnTo>
                <a:lnTo>
                  <a:pt x="1201" y="814"/>
                </a:lnTo>
                <a:lnTo>
                  <a:pt x="1194" y="816"/>
                </a:lnTo>
                <a:lnTo>
                  <a:pt x="1187" y="818"/>
                </a:lnTo>
                <a:lnTo>
                  <a:pt x="1181" y="819"/>
                </a:lnTo>
                <a:lnTo>
                  <a:pt x="1172" y="819"/>
                </a:lnTo>
                <a:lnTo>
                  <a:pt x="1157" y="821"/>
                </a:lnTo>
                <a:lnTo>
                  <a:pt x="1142" y="819"/>
                </a:lnTo>
                <a:lnTo>
                  <a:pt x="1127" y="818"/>
                </a:lnTo>
                <a:lnTo>
                  <a:pt x="1114" y="816"/>
                </a:lnTo>
                <a:lnTo>
                  <a:pt x="1102" y="810"/>
                </a:lnTo>
                <a:lnTo>
                  <a:pt x="1097" y="808"/>
                </a:lnTo>
                <a:lnTo>
                  <a:pt x="1092" y="805"/>
                </a:lnTo>
                <a:lnTo>
                  <a:pt x="1087" y="803"/>
                </a:lnTo>
                <a:lnTo>
                  <a:pt x="1083" y="799"/>
                </a:lnTo>
                <a:lnTo>
                  <a:pt x="1078" y="795"/>
                </a:lnTo>
                <a:lnTo>
                  <a:pt x="1077" y="792"/>
                </a:lnTo>
                <a:lnTo>
                  <a:pt x="1075" y="795"/>
                </a:lnTo>
                <a:lnTo>
                  <a:pt x="1073" y="797"/>
                </a:lnTo>
                <a:lnTo>
                  <a:pt x="1072" y="801"/>
                </a:lnTo>
                <a:lnTo>
                  <a:pt x="1068" y="803"/>
                </a:lnTo>
                <a:lnTo>
                  <a:pt x="1063" y="807"/>
                </a:lnTo>
                <a:lnTo>
                  <a:pt x="1060" y="808"/>
                </a:lnTo>
                <a:lnTo>
                  <a:pt x="1055" y="812"/>
                </a:lnTo>
                <a:lnTo>
                  <a:pt x="1050" y="814"/>
                </a:lnTo>
                <a:lnTo>
                  <a:pt x="1045" y="816"/>
                </a:lnTo>
                <a:lnTo>
                  <a:pt x="1038" y="818"/>
                </a:lnTo>
                <a:lnTo>
                  <a:pt x="1025" y="819"/>
                </a:lnTo>
                <a:lnTo>
                  <a:pt x="1011" y="821"/>
                </a:lnTo>
                <a:lnTo>
                  <a:pt x="996" y="821"/>
                </a:lnTo>
                <a:lnTo>
                  <a:pt x="985" y="819"/>
                </a:lnTo>
                <a:lnTo>
                  <a:pt x="973" y="818"/>
                </a:lnTo>
                <a:lnTo>
                  <a:pt x="963" y="816"/>
                </a:lnTo>
                <a:lnTo>
                  <a:pt x="954" y="814"/>
                </a:lnTo>
                <a:lnTo>
                  <a:pt x="946" y="810"/>
                </a:lnTo>
                <a:lnTo>
                  <a:pt x="939" y="807"/>
                </a:lnTo>
                <a:lnTo>
                  <a:pt x="934" y="801"/>
                </a:lnTo>
                <a:lnTo>
                  <a:pt x="933" y="799"/>
                </a:lnTo>
                <a:lnTo>
                  <a:pt x="931" y="797"/>
                </a:lnTo>
                <a:lnTo>
                  <a:pt x="926" y="801"/>
                </a:lnTo>
                <a:lnTo>
                  <a:pt x="921" y="805"/>
                </a:lnTo>
                <a:lnTo>
                  <a:pt x="916" y="807"/>
                </a:lnTo>
                <a:lnTo>
                  <a:pt x="909" y="810"/>
                </a:lnTo>
                <a:lnTo>
                  <a:pt x="902" y="814"/>
                </a:lnTo>
                <a:lnTo>
                  <a:pt x="894" y="816"/>
                </a:lnTo>
                <a:lnTo>
                  <a:pt x="887" y="818"/>
                </a:lnTo>
                <a:lnTo>
                  <a:pt x="879" y="819"/>
                </a:lnTo>
                <a:lnTo>
                  <a:pt x="860" y="821"/>
                </a:lnTo>
                <a:lnTo>
                  <a:pt x="842" y="821"/>
                </a:lnTo>
                <a:lnTo>
                  <a:pt x="824" y="821"/>
                </a:lnTo>
                <a:lnTo>
                  <a:pt x="805" y="819"/>
                </a:lnTo>
                <a:lnTo>
                  <a:pt x="795" y="816"/>
                </a:lnTo>
                <a:lnTo>
                  <a:pt x="785" y="814"/>
                </a:lnTo>
                <a:lnTo>
                  <a:pt x="777" y="810"/>
                </a:lnTo>
                <a:lnTo>
                  <a:pt x="768" y="807"/>
                </a:lnTo>
                <a:lnTo>
                  <a:pt x="762" y="803"/>
                </a:lnTo>
                <a:lnTo>
                  <a:pt x="757" y="799"/>
                </a:lnTo>
                <a:lnTo>
                  <a:pt x="751" y="794"/>
                </a:lnTo>
                <a:lnTo>
                  <a:pt x="748" y="788"/>
                </a:lnTo>
                <a:lnTo>
                  <a:pt x="743" y="792"/>
                </a:lnTo>
                <a:lnTo>
                  <a:pt x="736" y="794"/>
                </a:lnTo>
                <a:lnTo>
                  <a:pt x="730" y="795"/>
                </a:lnTo>
                <a:lnTo>
                  <a:pt x="723" y="795"/>
                </a:lnTo>
                <a:lnTo>
                  <a:pt x="708" y="797"/>
                </a:lnTo>
                <a:lnTo>
                  <a:pt x="691" y="799"/>
                </a:lnTo>
                <a:lnTo>
                  <a:pt x="674" y="797"/>
                </a:lnTo>
                <a:lnTo>
                  <a:pt x="659" y="795"/>
                </a:lnTo>
                <a:lnTo>
                  <a:pt x="643" y="790"/>
                </a:lnTo>
                <a:lnTo>
                  <a:pt x="629" y="786"/>
                </a:lnTo>
                <a:lnTo>
                  <a:pt x="621" y="781"/>
                </a:lnTo>
                <a:lnTo>
                  <a:pt x="614" y="777"/>
                </a:lnTo>
                <a:lnTo>
                  <a:pt x="607" y="773"/>
                </a:lnTo>
                <a:lnTo>
                  <a:pt x="602" y="768"/>
                </a:lnTo>
                <a:lnTo>
                  <a:pt x="599" y="762"/>
                </a:lnTo>
                <a:lnTo>
                  <a:pt x="597" y="759"/>
                </a:lnTo>
                <a:lnTo>
                  <a:pt x="596" y="753"/>
                </a:lnTo>
                <a:lnTo>
                  <a:pt x="597" y="748"/>
                </a:lnTo>
                <a:lnTo>
                  <a:pt x="596" y="751"/>
                </a:lnTo>
                <a:lnTo>
                  <a:pt x="594" y="753"/>
                </a:lnTo>
                <a:lnTo>
                  <a:pt x="592" y="757"/>
                </a:lnTo>
                <a:lnTo>
                  <a:pt x="589" y="759"/>
                </a:lnTo>
                <a:lnTo>
                  <a:pt x="586" y="761"/>
                </a:lnTo>
                <a:lnTo>
                  <a:pt x="580" y="762"/>
                </a:lnTo>
                <a:lnTo>
                  <a:pt x="575" y="764"/>
                </a:lnTo>
                <a:lnTo>
                  <a:pt x="570" y="766"/>
                </a:lnTo>
                <a:lnTo>
                  <a:pt x="565" y="768"/>
                </a:lnTo>
                <a:lnTo>
                  <a:pt x="559" y="768"/>
                </a:lnTo>
                <a:lnTo>
                  <a:pt x="547" y="770"/>
                </a:lnTo>
                <a:lnTo>
                  <a:pt x="532" y="770"/>
                </a:lnTo>
                <a:lnTo>
                  <a:pt x="517" y="768"/>
                </a:lnTo>
                <a:lnTo>
                  <a:pt x="502" y="766"/>
                </a:lnTo>
                <a:lnTo>
                  <a:pt x="488" y="764"/>
                </a:lnTo>
                <a:lnTo>
                  <a:pt x="482" y="762"/>
                </a:lnTo>
                <a:lnTo>
                  <a:pt x="477" y="759"/>
                </a:lnTo>
                <a:lnTo>
                  <a:pt x="472" y="757"/>
                </a:lnTo>
                <a:lnTo>
                  <a:pt x="467" y="755"/>
                </a:lnTo>
                <a:lnTo>
                  <a:pt x="461" y="753"/>
                </a:lnTo>
                <a:lnTo>
                  <a:pt x="458" y="750"/>
                </a:lnTo>
                <a:lnTo>
                  <a:pt x="455" y="748"/>
                </a:lnTo>
                <a:lnTo>
                  <a:pt x="451" y="744"/>
                </a:lnTo>
                <a:lnTo>
                  <a:pt x="450" y="742"/>
                </a:lnTo>
                <a:lnTo>
                  <a:pt x="448" y="739"/>
                </a:lnTo>
                <a:lnTo>
                  <a:pt x="448" y="737"/>
                </a:lnTo>
                <a:lnTo>
                  <a:pt x="448" y="733"/>
                </a:lnTo>
                <a:lnTo>
                  <a:pt x="450" y="729"/>
                </a:lnTo>
                <a:lnTo>
                  <a:pt x="453" y="726"/>
                </a:lnTo>
                <a:lnTo>
                  <a:pt x="458" y="722"/>
                </a:lnTo>
                <a:lnTo>
                  <a:pt x="463" y="720"/>
                </a:lnTo>
                <a:lnTo>
                  <a:pt x="455" y="722"/>
                </a:lnTo>
                <a:lnTo>
                  <a:pt x="446" y="724"/>
                </a:lnTo>
                <a:lnTo>
                  <a:pt x="438" y="724"/>
                </a:lnTo>
                <a:lnTo>
                  <a:pt x="428" y="726"/>
                </a:lnTo>
                <a:lnTo>
                  <a:pt x="420" y="726"/>
                </a:lnTo>
                <a:lnTo>
                  <a:pt x="411" y="724"/>
                </a:lnTo>
                <a:lnTo>
                  <a:pt x="403" y="724"/>
                </a:lnTo>
                <a:lnTo>
                  <a:pt x="394" y="722"/>
                </a:lnTo>
                <a:lnTo>
                  <a:pt x="388" y="720"/>
                </a:lnTo>
                <a:lnTo>
                  <a:pt x="379" y="718"/>
                </a:lnTo>
                <a:lnTo>
                  <a:pt x="373" y="715"/>
                </a:lnTo>
                <a:lnTo>
                  <a:pt x="366" y="711"/>
                </a:lnTo>
                <a:lnTo>
                  <a:pt x="359" y="707"/>
                </a:lnTo>
                <a:lnTo>
                  <a:pt x="353" y="704"/>
                </a:lnTo>
                <a:lnTo>
                  <a:pt x="347" y="698"/>
                </a:lnTo>
                <a:lnTo>
                  <a:pt x="344" y="693"/>
                </a:lnTo>
                <a:lnTo>
                  <a:pt x="341" y="689"/>
                </a:lnTo>
                <a:lnTo>
                  <a:pt x="337" y="683"/>
                </a:lnTo>
                <a:lnTo>
                  <a:pt x="336" y="678"/>
                </a:lnTo>
                <a:lnTo>
                  <a:pt x="336" y="672"/>
                </a:lnTo>
                <a:lnTo>
                  <a:pt x="334" y="667"/>
                </a:lnTo>
                <a:lnTo>
                  <a:pt x="334" y="663"/>
                </a:lnTo>
                <a:lnTo>
                  <a:pt x="336" y="658"/>
                </a:lnTo>
                <a:lnTo>
                  <a:pt x="337" y="652"/>
                </a:lnTo>
                <a:lnTo>
                  <a:pt x="329" y="656"/>
                </a:lnTo>
                <a:lnTo>
                  <a:pt x="321" y="660"/>
                </a:lnTo>
                <a:lnTo>
                  <a:pt x="312" y="661"/>
                </a:lnTo>
                <a:lnTo>
                  <a:pt x="302" y="665"/>
                </a:lnTo>
                <a:lnTo>
                  <a:pt x="292" y="667"/>
                </a:lnTo>
                <a:lnTo>
                  <a:pt x="284" y="667"/>
                </a:lnTo>
                <a:lnTo>
                  <a:pt x="274" y="669"/>
                </a:lnTo>
                <a:lnTo>
                  <a:pt x="264" y="669"/>
                </a:lnTo>
                <a:lnTo>
                  <a:pt x="254" y="669"/>
                </a:lnTo>
                <a:lnTo>
                  <a:pt x="244" y="667"/>
                </a:lnTo>
                <a:lnTo>
                  <a:pt x="235" y="667"/>
                </a:lnTo>
                <a:lnTo>
                  <a:pt x="225" y="665"/>
                </a:lnTo>
                <a:lnTo>
                  <a:pt x="215" y="661"/>
                </a:lnTo>
                <a:lnTo>
                  <a:pt x="207" y="660"/>
                </a:lnTo>
                <a:lnTo>
                  <a:pt x="198" y="656"/>
                </a:lnTo>
                <a:lnTo>
                  <a:pt x="190" y="652"/>
                </a:lnTo>
                <a:lnTo>
                  <a:pt x="178" y="647"/>
                </a:lnTo>
                <a:lnTo>
                  <a:pt x="166" y="643"/>
                </a:lnTo>
                <a:lnTo>
                  <a:pt x="156" y="638"/>
                </a:lnTo>
                <a:lnTo>
                  <a:pt x="148" y="632"/>
                </a:lnTo>
                <a:lnTo>
                  <a:pt x="140" y="627"/>
                </a:lnTo>
                <a:lnTo>
                  <a:pt x="131" y="621"/>
                </a:lnTo>
                <a:lnTo>
                  <a:pt x="125" y="616"/>
                </a:lnTo>
                <a:lnTo>
                  <a:pt x="119" y="608"/>
                </a:lnTo>
                <a:lnTo>
                  <a:pt x="114" y="603"/>
                </a:lnTo>
                <a:lnTo>
                  <a:pt x="109" y="595"/>
                </a:lnTo>
                <a:lnTo>
                  <a:pt x="108" y="590"/>
                </a:lnTo>
                <a:lnTo>
                  <a:pt x="104" y="583"/>
                </a:lnTo>
                <a:lnTo>
                  <a:pt x="104" y="577"/>
                </a:lnTo>
                <a:lnTo>
                  <a:pt x="104" y="570"/>
                </a:lnTo>
                <a:lnTo>
                  <a:pt x="106" y="564"/>
                </a:lnTo>
                <a:lnTo>
                  <a:pt x="108" y="557"/>
                </a:lnTo>
                <a:lnTo>
                  <a:pt x="99" y="559"/>
                </a:lnTo>
                <a:lnTo>
                  <a:pt x="91" y="559"/>
                </a:lnTo>
                <a:lnTo>
                  <a:pt x="83" y="559"/>
                </a:lnTo>
                <a:lnTo>
                  <a:pt x="74" y="559"/>
                </a:lnTo>
                <a:lnTo>
                  <a:pt x="66" y="559"/>
                </a:lnTo>
                <a:lnTo>
                  <a:pt x="59" y="557"/>
                </a:lnTo>
                <a:lnTo>
                  <a:pt x="51" y="555"/>
                </a:lnTo>
                <a:lnTo>
                  <a:pt x="44" y="553"/>
                </a:lnTo>
                <a:lnTo>
                  <a:pt x="37" y="549"/>
                </a:lnTo>
                <a:lnTo>
                  <a:pt x="31" y="546"/>
                </a:lnTo>
                <a:lnTo>
                  <a:pt x="24" y="542"/>
                </a:lnTo>
                <a:lnTo>
                  <a:pt x="19" y="538"/>
                </a:lnTo>
                <a:lnTo>
                  <a:pt x="14" y="535"/>
                </a:lnTo>
                <a:lnTo>
                  <a:pt x="11" y="529"/>
                </a:lnTo>
                <a:lnTo>
                  <a:pt x="7" y="526"/>
                </a:lnTo>
                <a:lnTo>
                  <a:pt x="4" y="520"/>
                </a:lnTo>
                <a:lnTo>
                  <a:pt x="2" y="516"/>
                </a:lnTo>
                <a:lnTo>
                  <a:pt x="2" y="511"/>
                </a:lnTo>
                <a:lnTo>
                  <a:pt x="0" y="507"/>
                </a:lnTo>
                <a:lnTo>
                  <a:pt x="0" y="504"/>
                </a:lnTo>
                <a:lnTo>
                  <a:pt x="0" y="500"/>
                </a:lnTo>
                <a:lnTo>
                  <a:pt x="2" y="496"/>
                </a:lnTo>
                <a:lnTo>
                  <a:pt x="4" y="489"/>
                </a:lnTo>
                <a:lnTo>
                  <a:pt x="9" y="482"/>
                </a:lnTo>
                <a:lnTo>
                  <a:pt x="14" y="474"/>
                </a:lnTo>
                <a:lnTo>
                  <a:pt x="22" y="469"/>
                </a:lnTo>
                <a:lnTo>
                  <a:pt x="31" y="463"/>
                </a:lnTo>
                <a:lnTo>
                  <a:pt x="26" y="459"/>
                </a:lnTo>
                <a:lnTo>
                  <a:pt x="21" y="456"/>
                </a:lnTo>
                <a:lnTo>
                  <a:pt x="17" y="452"/>
                </a:lnTo>
                <a:lnTo>
                  <a:pt x="14" y="448"/>
                </a:lnTo>
                <a:lnTo>
                  <a:pt x="12" y="445"/>
                </a:lnTo>
                <a:lnTo>
                  <a:pt x="12" y="441"/>
                </a:lnTo>
                <a:lnTo>
                  <a:pt x="11" y="437"/>
                </a:lnTo>
                <a:lnTo>
                  <a:pt x="11" y="436"/>
                </a:lnTo>
                <a:lnTo>
                  <a:pt x="12" y="432"/>
                </a:lnTo>
                <a:lnTo>
                  <a:pt x="14" y="428"/>
                </a:lnTo>
                <a:lnTo>
                  <a:pt x="16" y="425"/>
                </a:lnTo>
                <a:lnTo>
                  <a:pt x="19" y="423"/>
                </a:lnTo>
                <a:lnTo>
                  <a:pt x="24" y="419"/>
                </a:lnTo>
                <a:lnTo>
                  <a:pt x="27" y="417"/>
                </a:lnTo>
                <a:lnTo>
                  <a:pt x="34" y="414"/>
                </a:lnTo>
                <a:lnTo>
                  <a:pt x="39" y="412"/>
                </a:lnTo>
                <a:lnTo>
                  <a:pt x="41" y="41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5" name="Freeform 7"/>
          <p:cNvSpPr>
            <a:spLocks/>
          </p:cNvSpPr>
          <p:nvPr/>
        </p:nvSpPr>
        <p:spPr bwMode="auto">
          <a:xfrm>
            <a:off x="3938588" y="1627188"/>
            <a:ext cx="1490662" cy="650875"/>
          </a:xfrm>
          <a:custGeom>
            <a:avLst/>
            <a:gdLst/>
            <a:ahLst/>
            <a:cxnLst>
              <a:cxn ang="0">
                <a:pos x="4" y="371"/>
              </a:cxn>
              <a:cxn ang="0">
                <a:pos x="44" y="324"/>
              </a:cxn>
              <a:cxn ang="0">
                <a:pos x="56" y="267"/>
              </a:cxn>
              <a:cxn ang="0">
                <a:pos x="151" y="213"/>
              </a:cxn>
              <a:cxn ang="0">
                <a:pos x="197" y="142"/>
              </a:cxn>
              <a:cxn ang="0">
                <a:pos x="309" y="118"/>
              </a:cxn>
              <a:cxn ang="0">
                <a:pos x="337" y="83"/>
              </a:cxn>
              <a:cxn ang="0">
                <a:pos x="404" y="48"/>
              </a:cxn>
              <a:cxn ang="0">
                <a:pos x="490" y="78"/>
              </a:cxn>
              <a:cxn ang="0">
                <a:pos x="547" y="30"/>
              </a:cxn>
              <a:cxn ang="0">
                <a:pos x="637" y="39"/>
              </a:cxn>
              <a:cxn ang="0">
                <a:pos x="785" y="2"/>
              </a:cxn>
              <a:cxn ang="0">
                <a:pos x="907" y="13"/>
              </a:cxn>
              <a:cxn ang="0">
                <a:pos x="995" y="13"/>
              </a:cxn>
              <a:cxn ang="0">
                <a:pos x="1031" y="2"/>
              </a:cxn>
              <a:cxn ang="0">
                <a:pos x="1115" y="26"/>
              </a:cxn>
              <a:cxn ang="0">
                <a:pos x="1202" y="34"/>
              </a:cxn>
              <a:cxn ang="0">
                <a:pos x="1246" y="28"/>
              </a:cxn>
              <a:cxn ang="0">
                <a:pos x="1373" y="41"/>
              </a:cxn>
              <a:cxn ang="0">
                <a:pos x="1407" y="78"/>
              </a:cxn>
              <a:cxn ang="0">
                <a:pos x="1491" y="81"/>
              </a:cxn>
              <a:cxn ang="0">
                <a:pos x="1531" y="92"/>
              </a:cxn>
              <a:cxn ang="0">
                <a:pos x="1630" y="122"/>
              </a:cxn>
              <a:cxn ang="0">
                <a:pos x="1643" y="177"/>
              </a:cxn>
              <a:cxn ang="0">
                <a:pos x="1707" y="217"/>
              </a:cxn>
              <a:cxn ang="0">
                <a:pos x="1776" y="252"/>
              </a:cxn>
              <a:cxn ang="0">
                <a:pos x="1845" y="307"/>
              </a:cxn>
              <a:cxn ang="0">
                <a:pos x="1828" y="353"/>
              </a:cxn>
              <a:cxn ang="0">
                <a:pos x="1856" y="388"/>
              </a:cxn>
              <a:cxn ang="0">
                <a:pos x="1858" y="414"/>
              </a:cxn>
              <a:cxn ang="0">
                <a:pos x="1866" y="456"/>
              </a:cxn>
              <a:cxn ang="0">
                <a:pos x="1833" y="485"/>
              </a:cxn>
              <a:cxn ang="0">
                <a:pos x="1804" y="542"/>
              </a:cxn>
              <a:cxn ang="0">
                <a:pos x="1789" y="575"/>
              </a:cxn>
              <a:cxn ang="0">
                <a:pos x="1777" y="606"/>
              </a:cxn>
              <a:cxn ang="0">
                <a:pos x="1695" y="634"/>
              </a:cxn>
              <a:cxn ang="0">
                <a:pos x="1627" y="700"/>
              </a:cxn>
              <a:cxn ang="0">
                <a:pos x="1524" y="704"/>
              </a:cxn>
              <a:cxn ang="0">
                <a:pos x="1499" y="744"/>
              </a:cxn>
              <a:cxn ang="0">
                <a:pos x="1382" y="750"/>
              </a:cxn>
              <a:cxn ang="0">
                <a:pos x="1350" y="790"/>
              </a:cxn>
              <a:cxn ang="0">
                <a:pos x="1249" y="794"/>
              </a:cxn>
              <a:cxn ang="0">
                <a:pos x="1226" y="795"/>
              </a:cxn>
              <a:cxn ang="0">
                <a:pos x="1157" y="821"/>
              </a:cxn>
              <a:cxn ang="0">
                <a:pos x="1075" y="795"/>
              </a:cxn>
              <a:cxn ang="0">
                <a:pos x="1011" y="821"/>
              </a:cxn>
              <a:cxn ang="0">
                <a:pos x="926" y="801"/>
              </a:cxn>
              <a:cxn ang="0">
                <a:pos x="805" y="819"/>
              </a:cxn>
              <a:cxn ang="0">
                <a:pos x="730" y="795"/>
              </a:cxn>
              <a:cxn ang="0">
                <a:pos x="602" y="768"/>
              </a:cxn>
              <a:cxn ang="0">
                <a:pos x="575" y="764"/>
              </a:cxn>
              <a:cxn ang="0">
                <a:pos x="472" y="757"/>
              </a:cxn>
              <a:cxn ang="0">
                <a:pos x="453" y="726"/>
              </a:cxn>
              <a:cxn ang="0">
                <a:pos x="388" y="720"/>
              </a:cxn>
              <a:cxn ang="0">
                <a:pos x="336" y="672"/>
              </a:cxn>
              <a:cxn ang="0">
                <a:pos x="274" y="669"/>
              </a:cxn>
              <a:cxn ang="0">
                <a:pos x="166" y="643"/>
              </a:cxn>
              <a:cxn ang="0">
                <a:pos x="104" y="577"/>
              </a:cxn>
              <a:cxn ang="0">
                <a:pos x="44" y="553"/>
              </a:cxn>
              <a:cxn ang="0">
                <a:pos x="0" y="507"/>
              </a:cxn>
              <a:cxn ang="0">
                <a:pos x="17" y="452"/>
              </a:cxn>
              <a:cxn ang="0">
                <a:pos x="27" y="417"/>
              </a:cxn>
            </a:cxnLst>
            <a:rect l="0" t="0" r="r" b="b"/>
            <a:pathLst>
              <a:path w="1878" h="821">
                <a:moveTo>
                  <a:pt x="41" y="412"/>
                </a:moveTo>
                <a:lnTo>
                  <a:pt x="34" y="408"/>
                </a:lnTo>
                <a:lnTo>
                  <a:pt x="29" y="406"/>
                </a:lnTo>
                <a:lnTo>
                  <a:pt x="24" y="403"/>
                </a:lnTo>
                <a:lnTo>
                  <a:pt x="19" y="397"/>
                </a:lnTo>
                <a:lnTo>
                  <a:pt x="14" y="393"/>
                </a:lnTo>
                <a:lnTo>
                  <a:pt x="11" y="390"/>
                </a:lnTo>
                <a:lnTo>
                  <a:pt x="9" y="384"/>
                </a:lnTo>
                <a:lnTo>
                  <a:pt x="5" y="381"/>
                </a:lnTo>
                <a:lnTo>
                  <a:pt x="5" y="375"/>
                </a:lnTo>
                <a:lnTo>
                  <a:pt x="4" y="371"/>
                </a:lnTo>
                <a:lnTo>
                  <a:pt x="4" y="366"/>
                </a:lnTo>
                <a:lnTo>
                  <a:pt x="5" y="360"/>
                </a:lnTo>
                <a:lnTo>
                  <a:pt x="5" y="357"/>
                </a:lnTo>
                <a:lnTo>
                  <a:pt x="9" y="351"/>
                </a:lnTo>
                <a:lnTo>
                  <a:pt x="12" y="346"/>
                </a:lnTo>
                <a:lnTo>
                  <a:pt x="16" y="342"/>
                </a:lnTo>
                <a:lnTo>
                  <a:pt x="21" y="336"/>
                </a:lnTo>
                <a:lnTo>
                  <a:pt x="26" y="333"/>
                </a:lnTo>
                <a:lnTo>
                  <a:pt x="31" y="329"/>
                </a:lnTo>
                <a:lnTo>
                  <a:pt x="37" y="325"/>
                </a:lnTo>
                <a:lnTo>
                  <a:pt x="44" y="324"/>
                </a:lnTo>
                <a:lnTo>
                  <a:pt x="52" y="322"/>
                </a:lnTo>
                <a:lnTo>
                  <a:pt x="59" y="320"/>
                </a:lnTo>
                <a:lnTo>
                  <a:pt x="68" y="318"/>
                </a:lnTo>
                <a:lnTo>
                  <a:pt x="62" y="313"/>
                </a:lnTo>
                <a:lnTo>
                  <a:pt x="59" y="305"/>
                </a:lnTo>
                <a:lnTo>
                  <a:pt x="56" y="300"/>
                </a:lnTo>
                <a:lnTo>
                  <a:pt x="54" y="292"/>
                </a:lnTo>
                <a:lnTo>
                  <a:pt x="52" y="285"/>
                </a:lnTo>
                <a:lnTo>
                  <a:pt x="52" y="280"/>
                </a:lnTo>
                <a:lnTo>
                  <a:pt x="54" y="272"/>
                </a:lnTo>
                <a:lnTo>
                  <a:pt x="56" y="267"/>
                </a:lnTo>
                <a:lnTo>
                  <a:pt x="57" y="259"/>
                </a:lnTo>
                <a:lnTo>
                  <a:pt x="62" y="254"/>
                </a:lnTo>
                <a:lnTo>
                  <a:pt x="66" y="248"/>
                </a:lnTo>
                <a:lnTo>
                  <a:pt x="73" y="243"/>
                </a:lnTo>
                <a:lnTo>
                  <a:pt x="79" y="237"/>
                </a:lnTo>
                <a:lnTo>
                  <a:pt x="86" y="232"/>
                </a:lnTo>
                <a:lnTo>
                  <a:pt x="94" y="228"/>
                </a:lnTo>
                <a:lnTo>
                  <a:pt x="103" y="223"/>
                </a:lnTo>
                <a:lnTo>
                  <a:pt x="118" y="219"/>
                </a:lnTo>
                <a:lnTo>
                  <a:pt x="135" y="215"/>
                </a:lnTo>
                <a:lnTo>
                  <a:pt x="151" y="213"/>
                </a:lnTo>
                <a:lnTo>
                  <a:pt x="168" y="213"/>
                </a:lnTo>
                <a:lnTo>
                  <a:pt x="166" y="206"/>
                </a:lnTo>
                <a:lnTo>
                  <a:pt x="165" y="197"/>
                </a:lnTo>
                <a:lnTo>
                  <a:pt x="165" y="190"/>
                </a:lnTo>
                <a:lnTo>
                  <a:pt x="166" y="182"/>
                </a:lnTo>
                <a:lnTo>
                  <a:pt x="168" y="175"/>
                </a:lnTo>
                <a:lnTo>
                  <a:pt x="171" y="168"/>
                </a:lnTo>
                <a:lnTo>
                  <a:pt x="176" y="160"/>
                </a:lnTo>
                <a:lnTo>
                  <a:pt x="183" y="153"/>
                </a:lnTo>
                <a:lnTo>
                  <a:pt x="188" y="147"/>
                </a:lnTo>
                <a:lnTo>
                  <a:pt x="197" y="142"/>
                </a:lnTo>
                <a:lnTo>
                  <a:pt x="205" y="136"/>
                </a:lnTo>
                <a:lnTo>
                  <a:pt x="213" y="131"/>
                </a:lnTo>
                <a:lnTo>
                  <a:pt x="223" y="127"/>
                </a:lnTo>
                <a:lnTo>
                  <a:pt x="235" y="123"/>
                </a:lnTo>
                <a:lnTo>
                  <a:pt x="245" y="120"/>
                </a:lnTo>
                <a:lnTo>
                  <a:pt x="257" y="118"/>
                </a:lnTo>
                <a:lnTo>
                  <a:pt x="269" y="116"/>
                </a:lnTo>
                <a:lnTo>
                  <a:pt x="279" y="116"/>
                </a:lnTo>
                <a:lnTo>
                  <a:pt x="289" y="116"/>
                </a:lnTo>
                <a:lnTo>
                  <a:pt x="299" y="116"/>
                </a:lnTo>
                <a:lnTo>
                  <a:pt x="309" y="118"/>
                </a:lnTo>
                <a:lnTo>
                  <a:pt x="321" y="118"/>
                </a:lnTo>
                <a:lnTo>
                  <a:pt x="329" y="122"/>
                </a:lnTo>
                <a:lnTo>
                  <a:pt x="339" y="123"/>
                </a:lnTo>
                <a:lnTo>
                  <a:pt x="336" y="118"/>
                </a:lnTo>
                <a:lnTo>
                  <a:pt x="334" y="112"/>
                </a:lnTo>
                <a:lnTo>
                  <a:pt x="332" y="109"/>
                </a:lnTo>
                <a:lnTo>
                  <a:pt x="332" y="103"/>
                </a:lnTo>
                <a:lnTo>
                  <a:pt x="332" y="98"/>
                </a:lnTo>
                <a:lnTo>
                  <a:pt x="334" y="92"/>
                </a:lnTo>
                <a:lnTo>
                  <a:pt x="336" y="87"/>
                </a:lnTo>
                <a:lnTo>
                  <a:pt x="337" y="83"/>
                </a:lnTo>
                <a:lnTo>
                  <a:pt x="341" y="78"/>
                </a:lnTo>
                <a:lnTo>
                  <a:pt x="346" y="74"/>
                </a:lnTo>
                <a:lnTo>
                  <a:pt x="349" y="68"/>
                </a:lnTo>
                <a:lnTo>
                  <a:pt x="356" y="65"/>
                </a:lnTo>
                <a:lnTo>
                  <a:pt x="361" y="61"/>
                </a:lnTo>
                <a:lnTo>
                  <a:pt x="368" y="57"/>
                </a:lnTo>
                <a:lnTo>
                  <a:pt x="374" y="56"/>
                </a:lnTo>
                <a:lnTo>
                  <a:pt x="383" y="52"/>
                </a:lnTo>
                <a:lnTo>
                  <a:pt x="389" y="50"/>
                </a:lnTo>
                <a:lnTo>
                  <a:pt x="398" y="48"/>
                </a:lnTo>
                <a:lnTo>
                  <a:pt x="404" y="48"/>
                </a:lnTo>
                <a:lnTo>
                  <a:pt x="413" y="48"/>
                </a:lnTo>
                <a:lnTo>
                  <a:pt x="421" y="48"/>
                </a:lnTo>
                <a:lnTo>
                  <a:pt x="428" y="48"/>
                </a:lnTo>
                <a:lnTo>
                  <a:pt x="443" y="50"/>
                </a:lnTo>
                <a:lnTo>
                  <a:pt x="456" y="56"/>
                </a:lnTo>
                <a:lnTo>
                  <a:pt x="463" y="57"/>
                </a:lnTo>
                <a:lnTo>
                  <a:pt x="470" y="61"/>
                </a:lnTo>
                <a:lnTo>
                  <a:pt x="475" y="65"/>
                </a:lnTo>
                <a:lnTo>
                  <a:pt x="480" y="68"/>
                </a:lnTo>
                <a:lnTo>
                  <a:pt x="485" y="72"/>
                </a:lnTo>
                <a:lnTo>
                  <a:pt x="490" y="78"/>
                </a:lnTo>
                <a:lnTo>
                  <a:pt x="490" y="72"/>
                </a:lnTo>
                <a:lnTo>
                  <a:pt x="493" y="65"/>
                </a:lnTo>
                <a:lnTo>
                  <a:pt x="497" y="59"/>
                </a:lnTo>
                <a:lnTo>
                  <a:pt x="500" y="56"/>
                </a:lnTo>
                <a:lnTo>
                  <a:pt x="505" y="50"/>
                </a:lnTo>
                <a:lnTo>
                  <a:pt x="510" y="46"/>
                </a:lnTo>
                <a:lnTo>
                  <a:pt x="517" y="41"/>
                </a:lnTo>
                <a:lnTo>
                  <a:pt x="524" y="37"/>
                </a:lnTo>
                <a:lnTo>
                  <a:pt x="530" y="35"/>
                </a:lnTo>
                <a:lnTo>
                  <a:pt x="539" y="32"/>
                </a:lnTo>
                <a:lnTo>
                  <a:pt x="547" y="30"/>
                </a:lnTo>
                <a:lnTo>
                  <a:pt x="555" y="28"/>
                </a:lnTo>
                <a:lnTo>
                  <a:pt x="564" y="26"/>
                </a:lnTo>
                <a:lnTo>
                  <a:pt x="572" y="26"/>
                </a:lnTo>
                <a:lnTo>
                  <a:pt x="580" y="24"/>
                </a:lnTo>
                <a:lnTo>
                  <a:pt x="591" y="26"/>
                </a:lnTo>
                <a:lnTo>
                  <a:pt x="599" y="26"/>
                </a:lnTo>
                <a:lnTo>
                  <a:pt x="607" y="28"/>
                </a:lnTo>
                <a:lnTo>
                  <a:pt x="616" y="30"/>
                </a:lnTo>
                <a:lnTo>
                  <a:pt x="622" y="32"/>
                </a:lnTo>
                <a:lnTo>
                  <a:pt x="631" y="35"/>
                </a:lnTo>
                <a:lnTo>
                  <a:pt x="637" y="39"/>
                </a:lnTo>
                <a:lnTo>
                  <a:pt x="643" y="43"/>
                </a:lnTo>
                <a:lnTo>
                  <a:pt x="649" y="46"/>
                </a:lnTo>
                <a:lnTo>
                  <a:pt x="661" y="37"/>
                </a:lnTo>
                <a:lnTo>
                  <a:pt x="674" y="30"/>
                </a:lnTo>
                <a:lnTo>
                  <a:pt x="688" y="23"/>
                </a:lnTo>
                <a:lnTo>
                  <a:pt x="703" y="17"/>
                </a:lnTo>
                <a:lnTo>
                  <a:pt x="718" y="12"/>
                </a:lnTo>
                <a:lnTo>
                  <a:pt x="735" y="8"/>
                </a:lnTo>
                <a:lnTo>
                  <a:pt x="751" y="4"/>
                </a:lnTo>
                <a:lnTo>
                  <a:pt x="768" y="2"/>
                </a:lnTo>
                <a:lnTo>
                  <a:pt x="785" y="2"/>
                </a:lnTo>
                <a:lnTo>
                  <a:pt x="802" y="2"/>
                </a:lnTo>
                <a:lnTo>
                  <a:pt x="819" y="4"/>
                </a:lnTo>
                <a:lnTo>
                  <a:pt x="835" y="6"/>
                </a:lnTo>
                <a:lnTo>
                  <a:pt x="852" y="10"/>
                </a:lnTo>
                <a:lnTo>
                  <a:pt x="869" y="15"/>
                </a:lnTo>
                <a:lnTo>
                  <a:pt x="884" y="21"/>
                </a:lnTo>
                <a:lnTo>
                  <a:pt x="899" y="26"/>
                </a:lnTo>
                <a:lnTo>
                  <a:pt x="901" y="23"/>
                </a:lnTo>
                <a:lnTo>
                  <a:pt x="902" y="21"/>
                </a:lnTo>
                <a:lnTo>
                  <a:pt x="906" y="17"/>
                </a:lnTo>
                <a:lnTo>
                  <a:pt x="907" y="13"/>
                </a:lnTo>
                <a:lnTo>
                  <a:pt x="914" y="10"/>
                </a:lnTo>
                <a:lnTo>
                  <a:pt x="922" y="4"/>
                </a:lnTo>
                <a:lnTo>
                  <a:pt x="933" y="2"/>
                </a:lnTo>
                <a:lnTo>
                  <a:pt x="943" y="0"/>
                </a:lnTo>
                <a:lnTo>
                  <a:pt x="953" y="0"/>
                </a:lnTo>
                <a:lnTo>
                  <a:pt x="964" y="0"/>
                </a:lnTo>
                <a:lnTo>
                  <a:pt x="971" y="2"/>
                </a:lnTo>
                <a:lnTo>
                  <a:pt x="978" y="4"/>
                </a:lnTo>
                <a:lnTo>
                  <a:pt x="985" y="8"/>
                </a:lnTo>
                <a:lnTo>
                  <a:pt x="990" y="10"/>
                </a:lnTo>
                <a:lnTo>
                  <a:pt x="995" y="13"/>
                </a:lnTo>
                <a:lnTo>
                  <a:pt x="1000" y="19"/>
                </a:lnTo>
                <a:lnTo>
                  <a:pt x="1001" y="23"/>
                </a:lnTo>
                <a:lnTo>
                  <a:pt x="1005" y="28"/>
                </a:lnTo>
                <a:lnTo>
                  <a:pt x="1005" y="24"/>
                </a:lnTo>
                <a:lnTo>
                  <a:pt x="1006" y="21"/>
                </a:lnTo>
                <a:lnTo>
                  <a:pt x="1008" y="19"/>
                </a:lnTo>
                <a:lnTo>
                  <a:pt x="1010" y="15"/>
                </a:lnTo>
                <a:lnTo>
                  <a:pt x="1013" y="13"/>
                </a:lnTo>
                <a:lnTo>
                  <a:pt x="1015" y="10"/>
                </a:lnTo>
                <a:lnTo>
                  <a:pt x="1023" y="6"/>
                </a:lnTo>
                <a:lnTo>
                  <a:pt x="1031" y="2"/>
                </a:lnTo>
                <a:lnTo>
                  <a:pt x="1042" y="0"/>
                </a:lnTo>
                <a:lnTo>
                  <a:pt x="1053" y="0"/>
                </a:lnTo>
                <a:lnTo>
                  <a:pt x="1065" y="0"/>
                </a:lnTo>
                <a:lnTo>
                  <a:pt x="1073" y="0"/>
                </a:lnTo>
                <a:lnTo>
                  <a:pt x="1082" y="4"/>
                </a:lnTo>
                <a:lnTo>
                  <a:pt x="1088" y="6"/>
                </a:lnTo>
                <a:lnTo>
                  <a:pt x="1095" y="10"/>
                </a:lnTo>
                <a:lnTo>
                  <a:pt x="1102" y="13"/>
                </a:lnTo>
                <a:lnTo>
                  <a:pt x="1107" y="17"/>
                </a:lnTo>
                <a:lnTo>
                  <a:pt x="1112" y="21"/>
                </a:lnTo>
                <a:lnTo>
                  <a:pt x="1115" y="26"/>
                </a:lnTo>
                <a:lnTo>
                  <a:pt x="1124" y="24"/>
                </a:lnTo>
                <a:lnTo>
                  <a:pt x="1132" y="21"/>
                </a:lnTo>
                <a:lnTo>
                  <a:pt x="1142" y="21"/>
                </a:lnTo>
                <a:lnTo>
                  <a:pt x="1152" y="21"/>
                </a:lnTo>
                <a:lnTo>
                  <a:pt x="1162" y="21"/>
                </a:lnTo>
                <a:lnTo>
                  <a:pt x="1172" y="23"/>
                </a:lnTo>
                <a:lnTo>
                  <a:pt x="1182" y="24"/>
                </a:lnTo>
                <a:lnTo>
                  <a:pt x="1192" y="28"/>
                </a:lnTo>
                <a:lnTo>
                  <a:pt x="1196" y="30"/>
                </a:lnTo>
                <a:lnTo>
                  <a:pt x="1199" y="32"/>
                </a:lnTo>
                <a:lnTo>
                  <a:pt x="1202" y="34"/>
                </a:lnTo>
                <a:lnTo>
                  <a:pt x="1206" y="35"/>
                </a:lnTo>
                <a:lnTo>
                  <a:pt x="1207" y="39"/>
                </a:lnTo>
                <a:lnTo>
                  <a:pt x="1209" y="41"/>
                </a:lnTo>
                <a:lnTo>
                  <a:pt x="1211" y="43"/>
                </a:lnTo>
                <a:lnTo>
                  <a:pt x="1211" y="46"/>
                </a:lnTo>
                <a:lnTo>
                  <a:pt x="1216" y="43"/>
                </a:lnTo>
                <a:lnTo>
                  <a:pt x="1219" y="39"/>
                </a:lnTo>
                <a:lnTo>
                  <a:pt x="1226" y="35"/>
                </a:lnTo>
                <a:lnTo>
                  <a:pt x="1231" y="32"/>
                </a:lnTo>
                <a:lnTo>
                  <a:pt x="1239" y="30"/>
                </a:lnTo>
                <a:lnTo>
                  <a:pt x="1246" y="28"/>
                </a:lnTo>
                <a:lnTo>
                  <a:pt x="1254" y="26"/>
                </a:lnTo>
                <a:lnTo>
                  <a:pt x="1263" y="24"/>
                </a:lnTo>
                <a:lnTo>
                  <a:pt x="1281" y="23"/>
                </a:lnTo>
                <a:lnTo>
                  <a:pt x="1300" y="23"/>
                </a:lnTo>
                <a:lnTo>
                  <a:pt x="1320" y="24"/>
                </a:lnTo>
                <a:lnTo>
                  <a:pt x="1330" y="26"/>
                </a:lnTo>
                <a:lnTo>
                  <a:pt x="1340" y="28"/>
                </a:lnTo>
                <a:lnTo>
                  <a:pt x="1355" y="32"/>
                </a:lnTo>
                <a:lnTo>
                  <a:pt x="1362" y="35"/>
                </a:lnTo>
                <a:lnTo>
                  <a:pt x="1368" y="37"/>
                </a:lnTo>
                <a:lnTo>
                  <a:pt x="1373" y="41"/>
                </a:lnTo>
                <a:lnTo>
                  <a:pt x="1380" y="43"/>
                </a:lnTo>
                <a:lnTo>
                  <a:pt x="1385" y="46"/>
                </a:lnTo>
                <a:lnTo>
                  <a:pt x="1389" y="50"/>
                </a:lnTo>
                <a:lnTo>
                  <a:pt x="1394" y="52"/>
                </a:lnTo>
                <a:lnTo>
                  <a:pt x="1397" y="56"/>
                </a:lnTo>
                <a:lnTo>
                  <a:pt x="1400" y="59"/>
                </a:lnTo>
                <a:lnTo>
                  <a:pt x="1402" y="63"/>
                </a:lnTo>
                <a:lnTo>
                  <a:pt x="1405" y="67"/>
                </a:lnTo>
                <a:lnTo>
                  <a:pt x="1405" y="70"/>
                </a:lnTo>
                <a:lnTo>
                  <a:pt x="1407" y="74"/>
                </a:lnTo>
                <a:lnTo>
                  <a:pt x="1407" y="78"/>
                </a:lnTo>
                <a:lnTo>
                  <a:pt x="1417" y="72"/>
                </a:lnTo>
                <a:lnTo>
                  <a:pt x="1427" y="68"/>
                </a:lnTo>
                <a:lnTo>
                  <a:pt x="1437" y="67"/>
                </a:lnTo>
                <a:lnTo>
                  <a:pt x="1447" y="65"/>
                </a:lnTo>
                <a:lnTo>
                  <a:pt x="1457" y="65"/>
                </a:lnTo>
                <a:lnTo>
                  <a:pt x="1467" y="65"/>
                </a:lnTo>
                <a:lnTo>
                  <a:pt x="1476" y="67"/>
                </a:lnTo>
                <a:lnTo>
                  <a:pt x="1482" y="70"/>
                </a:lnTo>
                <a:lnTo>
                  <a:pt x="1486" y="74"/>
                </a:lnTo>
                <a:lnTo>
                  <a:pt x="1489" y="78"/>
                </a:lnTo>
                <a:lnTo>
                  <a:pt x="1491" y="81"/>
                </a:lnTo>
                <a:lnTo>
                  <a:pt x="1491" y="87"/>
                </a:lnTo>
                <a:lnTo>
                  <a:pt x="1489" y="92"/>
                </a:lnTo>
                <a:lnTo>
                  <a:pt x="1486" y="98"/>
                </a:lnTo>
                <a:lnTo>
                  <a:pt x="1482" y="103"/>
                </a:lnTo>
                <a:lnTo>
                  <a:pt x="1476" y="107"/>
                </a:lnTo>
                <a:lnTo>
                  <a:pt x="1484" y="103"/>
                </a:lnTo>
                <a:lnTo>
                  <a:pt x="1492" y="100"/>
                </a:lnTo>
                <a:lnTo>
                  <a:pt x="1503" y="96"/>
                </a:lnTo>
                <a:lnTo>
                  <a:pt x="1511" y="94"/>
                </a:lnTo>
                <a:lnTo>
                  <a:pt x="1521" y="92"/>
                </a:lnTo>
                <a:lnTo>
                  <a:pt x="1531" y="92"/>
                </a:lnTo>
                <a:lnTo>
                  <a:pt x="1541" y="90"/>
                </a:lnTo>
                <a:lnTo>
                  <a:pt x="1551" y="90"/>
                </a:lnTo>
                <a:lnTo>
                  <a:pt x="1561" y="92"/>
                </a:lnTo>
                <a:lnTo>
                  <a:pt x="1570" y="94"/>
                </a:lnTo>
                <a:lnTo>
                  <a:pt x="1580" y="96"/>
                </a:lnTo>
                <a:lnTo>
                  <a:pt x="1590" y="98"/>
                </a:lnTo>
                <a:lnTo>
                  <a:pt x="1598" y="101"/>
                </a:lnTo>
                <a:lnTo>
                  <a:pt x="1606" y="105"/>
                </a:lnTo>
                <a:lnTo>
                  <a:pt x="1615" y="109"/>
                </a:lnTo>
                <a:lnTo>
                  <a:pt x="1622" y="114"/>
                </a:lnTo>
                <a:lnTo>
                  <a:pt x="1630" y="122"/>
                </a:lnTo>
                <a:lnTo>
                  <a:pt x="1637" y="129"/>
                </a:lnTo>
                <a:lnTo>
                  <a:pt x="1642" y="136"/>
                </a:lnTo>
                <a:lnTo>
                  <a:pt x="1643" y="142"/>
                </a:lnTo>
                <a:lnTo>
                  <a:pt x="1645" y="146"/>
                </a:lnTo>
                <a:lnTo>
                  <a:pt x="1647" y="149"/>
                </a:lnTo>
                <a:lnTo>
                  <a:pt x="1647" y="155"/>
                </a:lnTo>
                <a:lnTo>
                  <a:pt x="1647" y="158"/>
                </a:lnTo>
                <a:lnTo>
                  <a:pt x="1647" y="164"/>
                </a:lnTo>
                <a:lnTo>
                  <a:pt x="1647" y="168"/>
                </a:lnTo>
                <a:lnTo>
                  <a:pt x="1645" y="171"/>
                </a:lnTo>
                <a:lnTo>
                  <a:pt x="1643" y="177"/>
                </a:lnTo>
                <a:lnTo>
                  <a:pt x="1642" y="180"/>
                </a:lnTo>
                <a:lnTo>
                  <a:pt x="1650" y="184"/>
                </a:lnTo>
                <a:lnTo>
                  <a:pt x="1660" y="186"/>
                </a:lnTo>
                <a:lnTo>
                  <a:pt x="1668" y="190"/>
                </a:lnTo>
                <a:lnTo>
                  <a:pt x="1675" y="193"/>
                </a:lnTo>
                <a:lnTo>
                  <a:pt x="1682" y="197"/>
                </a:lnTo>
                <a:lnTo>
                  <a:pt x="1689" y="201"/>
                </a:lnTo>
                <a:lnTo>
                  <a:pt x="1694" y="204"/>
                </a:lnTo>
                <a:lnTo>
                  <a:pt x="1699" y="208"/>
                </a:lnTo>
                <a:lnTo>
                  <a:pt x="1704" y="212"/>
                </a:lnTo>
                <a:lnTo>
                  <a:pt x="1707" y="217"/>
                </a:lnTo>
                <a:lnTo>
                  <a:pt x="1709" y="221"/>
                </a:lnTo>
                <a:lnTo>
                  <a:pt x="1710" y="226"/>
                </a:lnTo>
                <a:lnTo>
                  <a:pt x="1712" y="230"/>
                </a:lnTo>
                <a:lnTo>
                  <a:pt x="1710" y="234"/>
                </a:lnTo>
                <a:lnTo>
                  <a:pt x="1710" y="239"/>
                </a:lnTo>
                <a:lnTo>
                  <a:pt x="1709" y="243"/>
                </a:lnTo>
                <a:lnTo>
                  <a:pt x="1722" y="243"/>
                </a:lnTo>
                <a:lnTo>
                  <a:pt x="1737" y="245"/>
                </a:lnTo>
                <a:lnTo>
                  <a:pt x="1751" y="247"/>
                </a:lnTo>
                <a:lnTo>
                  <a:pt x="1764" y="248"/>
                </a:lnTo>
                <a:lnTo>
                  <a:pt x="1776" y="252"/>
                </a:lnTo>
                <a:lnTo>
                  <a:pt x="1788" y="256"/>
                </a:lnTo>
                <a:lnTo>
                  <a:pt x="1799" y="259"/>
                </a:lnTo>
                <a:lnTo>
                  <a:pt x="1808" y="263"/>
                </a:lnTo>
                <a:lnTo>
                  <a:pt x="1818" y="267"/>
                </a:lnTo>
                <a:lnTo>
                  <a:pt x="1824" y="272"/>
                </a:lnTo>
                <a:lnTo>
                  <a:pt x="1831" y="278"/>
                </a:lnTo>
                <a:lnTo>
                  <a:pt x="1836" y="283"/>
                </a:lnTo>
                <a:lnTo>
                  <a:pt x="1841" y="289"/>
                </a:lnTo>
                <a:lnTo>
                  <a:pt x="1843" y="294"/>
                </a:lnTo>
                <a:lnTo>
                  <a:pt x="1845" y="302"/>
                </a:lnTo>
                <a:lnTo>
                  <a:pt x="1845" y="307"/>
                </a:lnTo>
                <a:lnTo>
                  <a:pt x="1843" y="313"/>
                </a:lnTo>
                <a:lnTo>
                  <a:pt x="1841" y="318"/>
                </a:lnTo>
                <a:lnTo>
                  <a:pt x="1838" y="324"/>
                </a:lnTo>
                <a:lnTo>
                  <a:pt x="1833" y="329"/>
                </a:lnTo>
                <a:lnTo>
                  <a:pt x="1828" y="335"/>
                </a:lnTo>
                <a:lnTo>
                  <a:pt x="1821" y="338"/>
                </a:lnTo>
                <a:lnTo>
                  <a:pt x="1814" y="344"/>
                </a:lnTo>
                <a:lnTo>
                  <a:pt x="1806" y="347"/>
                </a:lnTo>
                <a:lnTo>
                  <a:pt x="1814" y="349"/>
                </a:lnTo>
                <a:lnTo>
                  <a:pt x="1821" y="351"/>
                </a:lnTo>
                <a:lnTo>
                  <a:pt x="1828" y="353"/>
                </a:lnTo>
                <a:lnTo>
                  <a:pt x="1834" y="357"/>
                </a:lnTo>
                <a:lnTo>
                  <a:pt x="1839" y="359"/>
                </a:lnTo>
                <a:lnTo>
                  <a:pt x="1845" y="362"/>
                </a:lnTo>
                <a:lnTo>
                  <a:pt x="1848" y="364"/>
                </a:lnTo>
                <a:lnTo>
                  <a:pt x="1851" y="368"/>
                </a:lnTo>
                <a:lnTo>
                  <a:pt x="1855" y="371"/>
                </a:lnTo>
                <a:lnTo>
                  <a:pt x="1856" y="375"/>
                </a:lnTo>
                <a:lnTo>
                  <a:pt x="1858" y="377"/>
                </a:lnTo>
                <a:lnTo>
                  <a:pt x="1858" y="381"/>
                </a:lnTo>
                <a:lnTo>
                  <a:pt x="1856" y="384"/>
                </a:lnTo>
                <a:lnTo>
                  <a:pt x="1856" y="388"/>
                </a:lnTo>
                <a:lnTo>
                  <a:pt x="1853" y="392"/>
                </a:lnTo>
                <a:lnTo>
                  <a:pt x="1851" y="395"/>
                </a:lnTo>
                <a:lnTo>
                  <a:pt x="1845" y="401"/>
                </a:lnTo>
                <a:lnTo>
                  <a:pt x="1838" y="404"/>
                </a:lnTo>
                <a:lnTo>
                  <a:pt x="1829" y="408"/>
                </a:lnTo>
                <a:lnTo>
                  <a:pt x="1819" y="412"/>
                </a:lnTo>
                <a:lnTo>
                  <a:pt x="1828" y="410"/>
                </a:lnTo>
                <a:lnTo>
                  <a:pt x="1836" y="410"/>
                </a:lnTo>
                <a:lnTo>
                  <a:pt x="1843" y="410"/>
                </a:lnTo>
                <a:lnTo>
                  <a:pt x="1851" y="412"/>
                </a:lnTo>
                <a:lnTo>
                  <a:pt x="1858" y="414"/>
                </a:lnTo>
                <a:lnTo>
                  <a:pt x="1865" y="417"/>
                </a:lnTo>
                <a:lnTo>
                  <a:pt x="1870" y="421"/>
                </a:lnTo>
                <a:lnTo>
                  <a:pt x="1875" y="426"/>
                </a:lnTo>
                <a:lnTo>
                  <a:pt x="1876" y="428"/>
                </a:lnTo>
                <a:lnTo>
                  <a:pt x="1876" y="430"/>
                </a:lnTo>
                <a:lnTo>
                  <a:pt x="1878" y="434"/>
                </a:lnTo>
                <a:lnTo>
                  <a:pt x="1878" y="436"/>
                </a:lnTo>
                <a:lnTo>
                  <a:pt x="1878" y="441"/>
                </a:lnTo>
                <a:lnTo>
                  <a:pt x="1875" y="447"/>
                </a:lnTo>
                <a:lnTo>
                  <a:pt x="1871" y="452"/>
                </a:lnTo>
                <a:lnTo>
                  <a:pt x="1866" y="456"/>
                </a:lnTo>
                <a:lnTo>
                  <a:pt x="1861" y="459"/>
                </a:lnTo>
                <a:lnTo>
                  <a:pt x="1853" y="461"/>
                </a:lnTo>
                <a:lnTo>
                  <a:pt x="1843" y="463"/>
                </a:lnTo>
                <a:lnTo>
                  <a:pt x="1833" y="465"/>
                </a:lnTo>
                <a:lnTo>
                  <a:pt x="1821" y="463"/>
                </a:lnTo>
                <a:lnTo>
                  <a:pt x="1813" y="459"/>
                </a:lnTo>
                <a:lnTo>
                  <a:pt x="1818" y="463"/>
                </a:lnTo>
                <a:lnTo>
                  <a:pt x="1823" y="469"/>
                </a:lnTo>
                <a:lnTo>
                  <a:pt x="1828" y="474"/>
                </a:lnTo>
                <a:lnTo>
                  <a:pt x="1831" y="480"/>
                </a:lnTo>
                <a:lnTo>
                  <a:pt x="1833" y="485"/>
                </a:lnTo>
                <a:lnTo>
                  <a:pt x="1834" y="491"/>
                </a:lnTo>
                <a:lnTo>
                  <a:pt x="1834" y="496"/>
                </a:lnTo>
                <a:lnTo>
                  <a:pt x="1834" y="502"/>
                </a:lnTo>
                <a:lnTo>
                  <a:pt x="1834" y="507"/>
                </a:lnTo>
                <a:lnTo>
                  <a:pt x="1833" y="513"/>
                </a:lnTo>
                <a:lnTo>
                  <a:pt x="1829" y="518"/>
                </a:lnTo>
                <a:lnTo>
                  <a:pt x="1826" y="524"/>
                </a:lnTo>
                <a:lnTo>
                  <a:pt x="1821" y="529"/>
                </a:lnTo>
                <a:lnTo>
                  <a:pt x="1816" y="535"/>
                </a:lnTo>
                <a:lnTo>
                  <a:pt x="1811" y="538"/>
                </a:lnTo>
                <a:lnTo>
                  <a:pt x="1804" y="542"/>
                </a:lnTo>
                <a:lnTo>
                  <a:pt x="1793" y="548"/>
                </a:lnTo>
                <a:lnTo>
                  <a:pt x="1781" y="553"/>
                </a:lnTo>
                <a:lnTo>
                  <a:pt x="1767" y="555"/>
                </a:lnTo>
                <a:lnTo>
                  <a:pt x="1752" y="557"/>
                </a:lnTo>
                <a:lnTo>
                  <a:pt x="1764" y="560"/>
                </a:lnTo>
                <a:lnTo>
                  <a:pt x="1774" y="564"/>
                </a:lnTo>
                <a:lnTo>
                  <a:pt x="1777" y="566"/>
                </a:lnTo>
                <a:lnTo>
                  <a:pt x="1781" y="568"/>
                </a:lnTo>
                <a:lnTo>
                  <a:pt x="1784" y="570"/>
                </a:lnTo>
                <a:lnTo>
                  <a:pt x="1788" y="573"/>
                </a:lnTo>
                <a:lnTo>
                  <a:pt x="1789" y="575"/>
                </a:lnTo>
                <a:lnTo>
                  <a:pt x="1791" y="579"/>
                </a:lnTo>
                <a:lnTo>
                  <a:pt x="1793" y="581"/>
                </a:lnTo>
                <a:lnTo>
                  <a:pt x="1793" y="584"/>
                </a:lnTo>
                <a:lnTo>
                  <a:pt x="1793" y="588"/>
                </a:lnTo>
                <a:lnTo>
                  <a:pt x="1793" y="590"/>
                </a:lnTo>
                <a:lnTo>
                  <a:pt x="1791" y="594"/>
                </a:lnTo>
                <a:lnTo>
                  <a:pt x="1789" y="597"/>
                </a:lnTo>
                <a:lnTo>
                  <a:pt x="1788" y="599"/>
                </a:lnTo>
                <a:lnTo>
                  <a:pt x="1784" y="603"/>
                </a:lnTo>
                <a:lnTo>
                  <a:pt x="1781" y="605"/>
                </a:lnTo>
                <a:lnTo>
                  <a:pt x="1777" y="606"/>
                </a:lnTo>
                <a:lnTo>
                  <a:pt x="1769" y="612"/>
                </a:lnTo>
                <a:lnTo>
                  <a:pt x="1759" y="614"/>
                </a:lnTo>
                <a:lnTo>
                  <a:pt x="1749" y="617"/>
                </a:lnTo>
                <a:lnTo>
                  <a:pt x="1737" y="617"/>
                </a:lnTo>
                <a:lnTo>
                  <a:pt x="1725" y="617"/>
                </a:lnTo>
                <a:lnTo>
                  <a:pt x="1714" y="616"/>
                </a:lnTo>
                <a:lnTo>
                  <a:pt x="1702" y="614"/>
                </a:lnTo>
                <a:lnTo>
                  <a:pt x="1692" y="610"/>
                </a:lnTo>
                <a:lnTo>
                  <a:pt x="1695" y="617"/>
                </a:lnTo>
                <a:lnTo>
                  <a:pt x="1695" y="625"/>
                </a:lnTo>
                <a:lnTo>
                  <a:pt x="1695" y="634"/>
                </a:lnTo>
                <a:lnTo>
                  <a:pt x="1694" y="641"/>
                </a:lnTo>
                <a:lnTo>
                  <a:pt x="1692" y="649"/>
                </a:lnTo>
                <a:lnTo>
                  <a:pt x="1689" y="656"/>
                </a:lnTo>
                <a:lnTo>
                  <a:pt x="1684" y="663"/>
                </a:lnTo>
                <a:lnTo>
                  <a:pt x="1679" y="669"/>
                </a:lnTo>
                <a:lnTo>
                  <a:pt x="1672" y="676"/>
                </a:lnTo>
                <a:lnTo>
                  <a:pt x="1663" y="682"/>
                </a:lnTo>
                <a:lnTo>
                  <a:pt x="1655" y="687"/>
                </a:lnTo>
                <a:lnTo>
                  <a:pt x="1647" y="693"/>
                </a:lnTo>
                <a:lnTo>
                  <a:pt x="1637" y="696"/>
                </a:lnTo>
                <a:lnTo>
                  <a:pt x="1627" y="700"/>
                </a:lnTo>
                <a:lnTo>
                  <a:pt x="1615" y="704"/>
                </a:lnTo>
                <a:lnTo>
                  <a:pt x="1603" y="706"/>
                </a:lnTo>
                <a:lnTo>
                  <a:pt x="1593" y="707"/>
                </a:lnTo>
                <a:lnTo>
                  <a:pt x="1581" y="707"/>
                </a:lnTo>
                <a:lnTo>
                  <a:pt x="1571" y="707"/>
                </a:lnTo>
                <a:lnTo>
                  <a:pt x="1561" y="707"/>
                </a:lnTo>
                <a:lnTo>
                  <a:pt x="1551" y="706"/>
                </a:lnTo>
                <a:lnTo>
                  <a:pt x="1541" y="704"/>
                </a:lnTo>
                <a:lnTo>
                  <a:pt x="1531" y="702"/>
                </a:lnTo>
                <a:lnTo>
                  <a:pt x="1521" y="700"/>
                </a:lnTo>
                <a:lnTo>
                  <a:pt x="1524" y="704"/>
                </a:lnTo>
                <a:lnTo>
                  <a:pt x="1526" y="707"/>
                </a:lnTo>
                <a:lnTo>
                  <a:pt x="1528" y="711"/>
                </a:lnTo>
                <a:lnTo>
                  <a:pt x="1528" y="715"/>
                </a:lnTo>
                <a:lnTo>
                  <a:pt x="1526" y="720"/>
                </a:lnTo>
                <a:lnTo>
                  <a:pt x="1526" y="724"/>
                </a:lnTo>
                <a:lnTo>
                  <a:pt x="1523" y="728"/>
                </a:lnTo>
                <a:lnTo>
                  <a:pt x="1519" y="731"/>
                </a:lnTo>
                <a:lnTo>
                  <a:pt x="1516" y="735"/>
                </a:lnTo>
                <a:lnTo>
                  <a:pt x="1511" y="739"/>
                </a:lnTo>
                <a:lnTo>
                  <a:pt x="1506" y="740"/>
                </a:lnTo>
                <a:lnTo>
                  <a:pt x="1499" y="744"/>
                </a:lnTo>
                <a:lnTo>
                  <a:pt x="1492" y="746"/>
                </a:lnTo>
                <a:lnTo>
                  <a:pt x="1484" y="750"/>
                </a:lnTo>
                <a:lnTo>
                  <a:pt x="1476" y="751"/>
                </a:lnTo>
                <a:lnTo>
                  <a:pt x="1467" y="753"/>
                </a:lnTo>
                <a:lnTo>
                  <a:pt x="1456" y="755"/>
                </a:lnTo>
                <a:lnTo>
                  <a:pt x="1442" y="755"/>
                </a:lnTo>
                <a:lnTo>
                  <a:pt x="1430" y="755"/>
                </a:lnTo>
                <a:lnTo>
                  <a:pt x="1417" y="755"/>
                </a:lnTo>
                <a:lnTo>
                  <a:pt x="1405" y="753"/>
                </a:lnTo>
                <a:lnTo>
                  <a:pt x="1394" y="751"/>
                </a:lnTo>
                <a:lnTo>
                  <a:pt x="1382" y="750"/>
                </a:lnTo>
                <a:lnTo>
                  <a:pt x="1372" y="746"/>
                </a:lnTo>
                <a:lnTo>
                  <a:pt x="1372" y="751"/>
                </a:lnTo>
                <a:lnTo>
                  <a:pt x="1372" y="755"/>
                </a:lnTo>
                <a:lnTo>
                  <a:pt x="1372" y="761"/>
                </a:lnTo>
                <a:lnTo>
                  <a:pt x="1370" y="766"/>
                </a:lnTo>
                <a:lnTo>
                  <a:pt x="1368" y="770"/>
                </a:lnTo>
                <a:lnTo>
                  <a:pt x="1367" y="775"/>
                </a:lnTo>
                <a:lnTo>
                  <a:pt x="1363" y="779"/>
                </a:lnTo>
                <a:lnTo>
                  <a:pt x="1360" y="783"/>
                </a:lnTo>
                <a:lnTo>
                  <a:pt x="1355" y="786"/>
                </a:lnTo>
                <a:lnTo>
                  <a:pt x="1350" y="790"/>
                </a:lnTo>
                <a:lnTo>
                  <a:pt x="1345" y="794"/>
                </a:lnTo>
                <a:lnTo>
                  <a:pt x="1338" y="795"/>
                </a:lnTo>
                <a:lnTo>
                  <a:pt x="1333" y="799"/>
                </a:lnTo>
                <a:lnTo>
                  <a:pt x="1327" y="801"/>
                </a:lnTo>
                <a:lnTo>
                  <a:pt x="1318" y="803"/>
                </a:lnTo>
                <a:lnTo>
                  <a:pt x="1311" y="803"/>
                </a:lnTo>
                <a:lnTo>
                  <a:pt x="1298" y="805"/>
                </a:lnTo>
                <a:lnTo>
                  <a:pt x="1285" y="803"/>
                </a:lnTo>
                <a:lnTo>
                  <a:pt x="1271" y="801"/>
                </a:lnTo>
                <a:lnTo>
                  <a:pt x="1259" y="797"/>
                </a:lnTo>
                <a:lnTo>
                  <a:pt x="1249" y="794"/>
                </a:lnTo>
                <a:lnTo>
                  <a:pt x="1241" y="788"/>
                </a:lnTo>
                <a:lnTo>
                  <a:pt x="1236" y="784"/>
                </a:lnTo>
                <a:lnTo>
                  <a:pt x="1233" y="781"/>
                </a:lnTo>
                <a:lnTo>
                  <a:pt x="1229" y="777"/>
                </a:lnTo>
                <a:lnTo>
                  <a:pt x="1226" y="773"/>
                </a:lnTo>
                <a:lnTo>
                  <a:pt x="1228" y="777"/>
                </a:lnTo>
                <a:lnTo>
                  <a:pt x="1229" y="781"/>
                </a:lnTo>
                <a:lnTo>
                  <a:pt x="1229" y="784"/>
                </a:lnTo>
                <a:lnTo>
                  <a:pt x="1229" y="788"/>
                </a:lnTo>
                <a:lnTo>
                  <a:pt x="1228" y="792"/>
                </a:lnTo>
                <a:lnTo>
                  <a:pt x="1226" y="795"/>
                </a:lnTo>
                <a:lnTo>
                  <a:pt x="1223" y="799"/>
                </a:lnTo>
                <a:lnTo>
                  <a:pt x="1219" y="803"/>
                </a:lnTo>
                <a:lnTo>
                  <a:pt x="1216" y="805"/>
                </a:lnTo>
                <a:lnTo>
                  <a:pt x="1211" y="808"/>
                </a:lnTo>
                <a:lnTo>
                  <a:pt x="1206" y="810"/>
                </a:lnTo>
                <a:lnTo>
                  <a:pt x="1201" y="814"/>
                </a:lnTo>
                <a:lnTo>
                  <a:pt x="1194" y="816"/>
                </a:lnTo>
                <a:lnTo>
                  <a:pt x="1187" y="818"/>
                </a:lnTo>
                <a:lnTo>
                  <a:pt x="1181" y="819"/>
                </a:lnTo>
                <a:lnTo>
                  <a:pt x="1172" y="819"/>
                </a:lnTo>
                <a:lnTo>
                  <a:pt x="1157" y="821"/>
                </a:lnTo>
                <a:lnTo>
                  <a:pt x="1142" y="819"/>
                </a:lnTo>
                <a:lnTo>
                  <a:pt x="1127" y="818"/>
                </a:lnTo>
                <a:lnTo>
                  <a:pt x="1114" y="816"/>
                </a:lnTo>
                <a:lnTo>
                  <a:pt x="1102" y="810"/>
                </a:lnTo>
                <a:lnTo>
                  <a:pt x="1097" y="808"/>
                </a:lnTo>
                <a:lnTo>
                  <a:pt x="1092" y="805"/>
                </a:lnTo>
                <a:lnTo>
                  <a:pt x="1087" y="803"/>
                </a:lnTo>
                <a:lnTo>
                  <a:pt x="1083" y="799"/>
                </a:lnTo>
                <a:lnTo>
                  <a:pt x="1078" y="795"/>
                </a:lnTo>
                <a:lnTo>
                  <a:pt x="1077" y="792"/>
                </a:lnTo>
                <a:lnTo>
                  <a:pt x="1075" y="795"/>
                </a:lnTo>
                <a:lnTo>
                  <a:pt x="1073" y="797"/>
                </a:lnTo>
                <a:lnTo>
                  <a:pt x="1072" y="801"/>
                </a:lnTo>
                <a:lnTo>
                  <a:pt x="1068" y="803"/>
                </a:lnTo>
                <a:lnTo>
                  <a:pt x="1063" y="807"/>
                </a:lnTo>
                <a:lnTo>
                  <a:pt x="1060" y="808"/>
                </a:lnTo>
                <a:lnTo>
                  <a:pt x="1055" y="812"/>
                </a:lnTo>
                <a:lnTo>
                  <a:pt x="1050" y="814"/>
                </a:lnTo>
                <a:lnTo>
                  <a:pt x="1045" y="816"/>
                </a:lnTo>
                <a:lnTo>
                  <a:pt x="1038" y="818"/>
                </a:lnTo>
                <a:lnTo>
                  <a:pt x="1025" y="819"/>
                </a:lnTo>
                <a:lnTo>
                  <a:pt x="1011" y="821"/>
                </a:lnTo>
                <a:lnTo>
                  <a:pt x="996" y="821"/>
                </a:lnTo>
                <a:lnTo>
                  <a:pt x="985" y="819"/>
                </a:lnTo>
                <a:lnTo>
                  <a:pt x="973" y="818"/>
                </a:lnTo>
                <a:lnTo>
                  <a:pt x="963" y="816"/>
                </a:lnTo>
                <a:lnTo>
                  <a:pt x="954" y="814"/>
                </a:lnTo>
                <a:lnTo>
                  <a:pt x="946" y="810"/>
                </a:lnTo>
                <a:lnTo>
                  <a:pt x="939" y="807"/>
                </a:lnTo>
                <a:lnTo>
                  <a:pt x="934" y="801"/>
                </a:lnTo>
                <a:lnTo>
                  <a:pt x="933" y="799"/>
                </a:lnTo>
                <a:lnTo>
                  <a:pt x="931" y="797"/>
                </a:lnTo>
                <a:lnTo>
                  <a:pt x="926" y="801"/>
                </a:lnTo>
                <a:lnTo>
                  <a:pt x="921" y="805"/>
                </a:lnTo>
                <a:lnTo>
                  <a:pt x="916" y="807"/>
                </a:lnTo>
                <a:lnTo>
                  <a:pt x="909" y="810"/>
                </a:lnTo>
                <a:lnTo>
                  <a:pt x="902" y="814"/>
                </a:lnTo>
                <a:lnTo>
                  <a:pt x="894" y="816"/>
                </a:lnTo>
                <a:lnTo>
                  <a:pt x="887" y="818"/>
                </a:lnTo>
                <a:lnTo>
                  <a:pt x="879" y="819"/>
                </a:lnTo>
                <a:lnTo>
                  <a:pt x="860" y="821"/>
                </a:lnTo>
                <a:lnTo>
                  <a:pt x="842" y="821"/>
                </a:lnTo>
                <a:lnTo>
                  <a:pt x="824" y="821"/>
                </a:lnTo>
                <a:lnTo>
                  <a:pt x="805" y="819"/>
                </a:lnTo>
                <a:lnTo>
                  <a:pt x="795" y="816"/>
                </a:lnTo>
                <a:lnTo>
                  <a:pt x="785" y="814"/>
                </a:lnTo>
                <a:lnTo>
                  <a:pt x="777" y="810"/>
                </a:lnTo>
                <a:lnTo>
                  <a:pt x="768" y="807"/>
                </a:lnTo>
                <a:lnTo>
                  <a:pt x="762" y="803"/>
                </a:lnTo>
                <a:lnTo>
                  <a:pt x="757" y="799"/>
                </a:lnTo>
                <a:lnTo>
                  <a:pt x="751" y="794"/>
                </a:lnTo>
                <a:lnTo>
                  <a:pt x="748" y="788"/>
                </a:lnTo>
                <a:lnTo>
                  <a:pt x="743" y="792"/>
                </a:lnTo>
                <a:lnTo>
                  <a:pt x="736" y="794"/>
                </a:lnTo>
                <a:lnTo>
                  <a:pt x="730" y="795"/>
                </a:lnTo>
                <a:lnTo>
                  <a:pt x="723" y="795"/>
                </a:lnTo>
                <a:lnTo>
                  <a:pt x="708" y="797"/>
                </a:lnTo>
                <a:lnTo>
                  <a:pt x="691" y="799"/>
                </a:lnTo>
                <a:lnTo>
                  <a:pt x="674" y="797"/>
                </a:lnTo>
                <a:lnTo>
                  <a:pt x="659" y="795"/>
                </a:lnTo>
                <a:lnTo>
                  <a:pt x="643" y="790"/>
                </a:lnTo>
                <a:lnTo>
                  <a:pt x="629" y="786"/>
                </a:lnTo>
                <a:lnTo>
                  <a:pt x="621" y="781"/>
                </a:lnTo>
                <a:lnTo>
                  <a:pt x="614" y="777"/>
                </a:lnTo>
                <a:lnTo>
                  <a:pt x="607" y="773"/>
                </a:lnTo>
                <a:lnTo>
                  <a:pt x="602" y="768"/>
                </a:lnTo>
                <a:lnTo>
                  <a:pt x="599" y="762"/>
                </a:lnTo>
                <a:lnTo>
                  <a:pt x="597" y="759"/>
                </a:lnTo>
                <a:lnTo>
                  <a:pt x="596" y="753"/>
                </a:lnTo>
                <a:lnTo>
                  <a:pt x="597" y="748"/>
                </a:lnTo>
                <a:lnTo>
                  <a:pt x="596" y="751"/>
                </a:lnTo>
                <a:lnTo>
                  <a:pt x="594" y="753"/>
                </a:lnTo>
                <a:lnTo>
                  <a:pt x="592" y="757"/>
                </a:lnTo>
                <a:lnTo>
                  <a:pt x="589" y="759"/>
                </a:lnTo>
                <a:lnTo>
                  <a:pt x="586" y="761"/>
                </a:lnTo>
                <a:lnTo>
                  <a:pt x="580" y="762"/>
                </a:lnTo>
                <a:lnTo>
                  <a:pt x="575" y="764"/>
                </a:lnTo>
                <a:lnTo>
                  <a:pt x="570" y="766"/>
                </a:lnTo>
                <a:lnTo>
                  <a:pt x="565" y="768"/>
                </a:lnTo>
                <a:lnTo>
                  <a:pt x="559" y="768"/>
                </a:lnTo>
                <a:lnTo>
                  <a:pt x="547" y="770"/>
                </a:lnTo>
                <a:lnTo>
                  <a:pt x="532" y="770"/>
                </a:lnTo>
                <a:lnTo>
                  <a:pt x="517" y="768"/>
                </a:lnTo>
                <a:lnTo>
                  <a:pt x="502" y="766"/>
                </a:lnTo>
                <a:lnTo>
                  <a:pt x="488" y="764"/>
                </a:lnTo>
                <a:lnTo>
                  <a:pt x="482" y="762"/>
                </a:lnTo>
                <a:lnTo>
                  <a:pt x="477" y="759"/>
                </a:lnTo>
                <a:lnTo>
                  <a:pt x="472" y="757"/>
                </a:lnTo>
                <a:lnTo>
                  <a:pt x="467" y="755"/>
                </a:lnTo>
                <a:lnTo>
                  <a:pt x="461" y="753"/>
                </a:lnTo>
                <a:lnTo>
                  <a:pt x="458" y="750"/>
                </a:lnTo>
                <a:lnTo>
                  <a:pt x="455" y="748"/>
                </a:lnTo>
                <a:lnTo>
                  <a:pt x="451" y="744"/>
                </a:lnTo>
                <a:lnTo>
                  <a:pt x="450" y="742"/>
                </a:lnTo>
                <a:lnTo>
                  <a:pt x="448" y="739"/>
                </a:lnTo>
                <a:lnTo>
                  <a:pt x="448" y="737"/>
                </a:lnTo>
                <a:lnTo>
                  <a:pt x="448" y="733"/>
                </a:lnTo>
                <a:lnTo>
                  <a:pt x="450" y="729"/>
                </a:lnTo>
                <a:lnTo>
                  <a:pt x="453" y="726"/>
                </a:lnTo>
                <a:lnTo>
                  <a:pt x="458" y="722"/>
                </a:lnTo>
                <a:lnTo>
                  <a:pt x="463" y="720"/>
                </a:lnTo>
                <a:lnTo>
                  <a:pt x="455" y="722"/>
                </a:lnTo>
                <a:lnTo>
                  <a:pt x="446" y="724"/>
                </a:lnTo>
                <a:lnTo>
                  <a:pt x="438" y="724"/>
                </a:lnTo>
                <a:lnTo>
                  <a:pt x="428" y="726"/>
                </a:lnTo>
                <a:lnTo>
                  <a:pt x="420" y="726"/>
                </a:lnTo>
                <a:lnTo>
                  <a:pt x="411" y="724"/>
                </a:lnTo>
                <a:lnTo>
                  <a:pt x="403" y="724"/>
                </a:lnTo>
                <a:lnTo>
                  <a:pt x="394" y="722"/>
                </a:lnTo>
                <a:lnTo>
                  <a:pt x="388" y="720"/>
                </a:lnTo>
                <a:lnTo>
                  <a:pt x="379" y="718"/>
                </a:lnTo>
                <a:lnTo>
                  <a:pt x="373" y="715"/>
                </a:lnTo>
                <a:lnTo>
                  <a:pt x="366" y="711"/>
                </a:lnTo>
                <a:lnTo>
                  <a:pt x="359" y="707"/>
                </a:lnTo>
                <a:lnTo>
                  <a:pt x="353" y="704"/>
                </a:lnTo>
                <a:lnTo>
                  <a:pt x="347" y="698"/>
                </a:lnTo>
                <a:lnTo>
                  <a:pt x="344" y="693"/>
                </a:lnTo>
                <a:lnTo>
                  <a:pt x="341" y="689"/>
                </a:lnTo>
                <a:lnTo>
                  <a:pt x="337" y="683"/>
                </a:lnTo>
                <a:lnTo>
                  <a:pt x="336" y="678"/>
                </a:lnTo>
                <a:lnTo>
                  <a:pt x="336" y="672"/>
                </a:lnTo>
                <a:lnTo>
                  <a:pt x="334" y="667"/>
                </a:lnTo>
                <a:lnTo>
                  <a:pt x="334" y="663"/>
                </a:lnTo>
                <a:lnTo>
                  <a:pt x="336" y="658"/>
                </a:lnTo>
                <a:lnTo>
                  <a:pt x="337" y="652"/>
                </a:lnTo>
                <a:lnTo>
                  <a:pt x="329" y="656"/>
                </a:lnTo>
                <a:lnTo>
                  <a:pt x="321" y="660"/>
                </a:lnTo>
                <a:lnTo>
                  <a:pt x="312" y="661"/>
                </a:lnTo>
                <a:lnTo>
                  <a:pt x="302" y="665"/>
                </a:lnTo>
                <a:lnTo>
                  <a:pt x="292" y="667"/>
                </a:lnTo>
                <a:lnTo>
                  <a:pt x="284" y="667"/>
                </a:lnTo>
                <a:lnTo>
                  <a:pt x="274" y="669"/>
                </a:lnTo>
                <a:lnTo>
                  <a:pt x="264" y="669"/>
                </a:lnTo>
                <a:lnTo>
                  <a:pt x="254" y="669"/>
                </a:lnTo>
                <a:lnTo>
                  <a:pt x="244" y="667"/>
                </a:lnTo>
                <a:lnTo>
                  <a:pt x="235" y="667"/>
                </a:lnTo>
                <a:lnTo>
                  <a:pt x="225" y="665"/>
                </a:lnTo>
                <a:lnTo>
                  <a:pt x="215" y="661"/>
                </a:lnTo>
                <a:lnTo>
                  <a:pt x="207" y="660"/>
                </a:lnTo>
                <a:lnTo>
                  <a:pt x="198" y="656"/>
                </a:lnTo>
                <a:lnTo>
                  <a:pt x="190" y="652"/>
                </a:lnTo>
                <a:lnTo>
                  <a:pt x="178" y="647"/>
                </a:lnTo>
                <a:lnTo>
                  <a:pt x="166" y="643"/>
                </a:lnTo>
                <a:lnTo>
                  <a:pt x="156" y="638"/>
                </a:lnTo>
                <a:lnTo>
                  <a:pt x="148" y="632"/>
                </a:lnTo>
                <a:lnTo>
                  <a:pt x="140" y="627"/>
                </a:lnTo>
                <a:lnTo>
                  <a:pt x="131" y="621"/>
                </a:lnTo>
                <a:lnTo>
                  <a:pt x="125" y="616"/>
                </a:lnTo>
                <a:lnTo>
                  <a:pt x="119" y="608"/>
                </a:lnTo>
                <a:lnTo>
                  <a:pt x="114" y="603"/>
                </a:lnTo>
                <a:lnTo>
                  <a:pt x="109" y="595"/>
                </a:lnTo>
                <a:lnTo>
                  <a:pt x="108" y="590"/>
                </a:lnTo>
                <a:lnTo>
                  <a:pt x="104" y="583"/>
                </a:lnTo>
                <a:lnTo>
                  <a:pt x="104" y="577"/>
                </a:lnTo>
                <a:lnTo>
                  <a:pt x="104" y="570"/>
                </a:lnTo>
                <a:lnTo>
                  <a:pt x="106" y="564"/>
                </a:lnTo>
                <a:lnTo>
                  <a:pt x="108" y="557"/>
                </a:lnTo>
                <a:lnTo>
                  <a:pt x="99" y="559"/>
                </a:lnTo>
                <a:lnTo>
                  <a:pt x="91" y="559"/>
                </a:lnTo>
                <a:lnTo>
                  <a:pt x="83" y="559"/>
                </a:lnTo>
                <a:lnTo>
                  <a:pt x="74" y="559"/>
                </a:lnTo>
                <a:lnTo>
                  <a:pt x="66" y="559"/>
                </a:lnTo>
                <a:lnTo>
                  <a:pt x="59" y="557"/>
                </a:lnTo>
                <a:lnTo>
                  <a:pt x="51" y="555"/>
                </a:lnTo>
                <a:lnTo>
                  <a:pt x="44" y="553"/>
                </a:lnTo>
                <a:lnTo>
                  <a:pt x="37" y="549"/>
                </a:lnTo>
                <a:lnTo>
                  <a:pt x="31" y="546"/>
                </a:lnTo>
                <a:lnTo>
                  <a:pt x="24" y="542"/>
                </a:lnTo>
                <a:lnTo>
                  <a:pt x="19" y="538"/>
                </a:lnTo>
                <a:lnTo>
                  <a:pt x="14" y="535"/>
                </a:lnTo>
                <a:lnTo>
                  <a:pt x="11" y="529"/>
                </a:lnTo>
                <a:lnTo>
                  <a:pt x="7" y="526"/>
                </a:lnTo>
                <a:lnTo>
                  <a:pt x="4" y="520"/>
                </a:lnTo>
                <a:lnTo>
                  <a:pt x="2" y="516"/>
                </a:lnTo>
                <a:lnTo>
                  <a:pt x="2" y="511"/>
                </a:lnTo>
                <a:lnTo>
                  <a:pt x="0" y="507"/>
                </a:lnTo>
                <a:lnTo>
                  <a:pt x="0" y="504"/>
                </a:lnTo>
                <a:lnTo>
                  <a:pt x="0" y="500"/>
                </a:lnTo>
                <a:lnTo>
                  <a:pt x="2" y="496"/>
                </a:lnTo>
                <a:lnTo>
                  <a:pt x="4" y="489"/>
                </a:lnTo>
                <a:lnTo>
                  <a:pt x="9" y="482"/>
                </a:lnTo>
                <a:lnTo>
                  <a:pt x="14" y="474"/>
                </a:lnTo>
                <a:lnTo>
                  <a:pt x="22" y="469"/>
                </a:lnTo>
                <a:lnTo>
                  <a:pt x="31" y="463"/>
                </a:lnTo>
                <a:lnTo>
                  <a:pt x="26" y="459"/>
                </a:lnTo>
                <a:lnTo>
                  <a:pt x="21" y="456"/>
                </a:lnTo>
                <a:lnTo>
                  <a:pt x="17" y="452"/>
                </a:lnTo>
                <a:lnTo>
                  <a:pt x="14" y="448"/>
                </a:lnTo>
                <a:lnTo>
                  <a:pt x="12" y="445"/>
                </a:lnTo>
                <a:lnTo>
                  <a:pt x="12" y="441"/>
                </a:lnTo>
                <a:lnTo>
                  <a:pt x="11" y="437"/>
                </a:lnTo>
                <a:lnTo>
                  <a:pt x="11" y="436"/>
                </a:lnTo>
                <a:lnTo>
                  <a:pt x="12" y="432"/>
                </a:lnTo>
                <a:lnTo>
                  <a:pt x="14" y="428"/>
                </a:lnTo>
                <a:lnTo>
                  <a:pt x="16" y="425"/>
                </a:lnTo>
                <a:lnTo>
                  <a:pt x="19" y="423"/>
                </a:lnTo>
                <a:lnTo>
                  <a:pt x="24" y="419"/>
                </a:lnTo>
                <a:lnTo>
                  <a:pt x="27" y="417"/>
                </a:lnTo>
                <a:lnTo>
                  <a:pt x="34" y="414"/>
                </a:lnTo>
                <a:lnTo>
                  <a:pt x="39" y="412"/>
                </a:lnTo>
                <a:lnTo>
                  <a:pt x="41" y="412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6" name="Rectangle 8"/>
          <p:cNvSpPr>
            <a:spLocks noChangeArrowheads="1"/>
          </p:cNvSpPr>
          <p:nvPr/>
        </p:nvSpPr>
        <p:spPr bwMode="auto">
          <a:xfrm>
            <a:off x="4040188" y="1736725"/>
            <a:ext cx="1363662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TASK_RUNNING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7" name="Rectangle 9"/>
          <p:cNvSpPr>
            <a:spLocks noChangeArrowheads="1"/>
          </p:cNvSpPr>
          <p:nvPr/>
        </p:nvSpPr>
        <p:spPr bwMode="auto">
          <a:xfrm>
            <a:off x="4556125" y="1958975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就绪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78" name="Freeform 10"/>
          <p:cNvSpPr>
            <a:spLocks/>
          </p:cNvSpPr>
          <p:nvPr/>
        </p:nvSpPr>
        <p:spPr bwMode="auto">
          <a:xfrm>
            <a:off x="6173788" y="2606675"/>
            <a:ext cx="2257425" cy="660400"/>
          </a:xfrm>
          <a:custGeom>
            <a:avLst/>
            <a:gdLst/>
            <a:ahLst/>
            <a:cxnLst>
              <a:cxn ang="0">
                <a:pos x="7" y="366"/>
              </a:cxn>
              <a:cxn ang="0">
                <a:pos x="94" y="316"/>
              </a:cxn>
              <a:cxn ang="0">
                <a:pos x="129" y="235"/>
              </a:cxn>
              <a:cxn ang="0">
                <a:pos x="248" y="200"/>
              </a:cxn>
              <a:cxn ang="0">
                <a:pos x="323" y="132"/>
              </a:cxn>
              <a:cxn ang="0">
                <a:pos x="509" y="120"/>
              </a:cxn>
              <a:cxn ang="0">
                <a:pos x="556" y="59"/>
              </a:cxn>
              <a:cxn ang="0">
                <a:pos x="711" y="63"/>
              </a:cxn>
              <a:cxn ang="0">
                <a:pos x="803" y="35"/>
              </a:cxn>
              <a:cxn ang="0">
                <a:pos x="964" y="39"/>
              </a:cxn>
              <a:cxn ang="0">
                <a:pos x="1214" y="2"/>
              </a:cxn>
              <a:cxn ang="0">
                <a:pos x="1390" y="8"/>
              </a:cxn>
              <a:cxn ang="0">
                <a:pos x="1520" y="28"/>
              </a:cxn>
              <a:cxn ang="0">
                <a:pos x="1592" y="0"/>
              </a:cxn>
              <a:cxn ang="0">
                <a:pos x="1700" y="24"/>
              </a:cxn>
              <a:cxn ang="0">
                <a:pos x="1829" y="39"/>
              </a:cxn>
              <a:cxn ang="0">
                <a:pos x="1938" y="24"/>
              </a:cxn>
              <a:cxn ang="0">
                <a:pos x="2109" y="54"/>
              </a:cxn>
              <a:cxn ang="0">
                <a:pos x="2221" y="66"/>
              </a:cxn>
              <a:cxn ang="0">
                <a:pos x="2255" y="90"/>
              </a:cxn>
              <a:cxn ang="0">
                <a:pos x="2318" y="92"/>
              </a:cxn>
              <a:cxn ang="0">
                <a:pos x="2473" y="127"/>
              </a:cxn>
              <a:cxn ang="0">
                <a:pos x="2484" y="184"/>
              </a:cxn>
              <a:cxn ang="0">
                <a:pos x="2590" y="233"/>
              </a:cxn>
              <a:cxn ang="0">
                <a:pos x="2758" y="274"/>
              </a:cxn>
              <a:cxn ang="0">
                <a:pos x="2793" y="312"/>
              </a:cxn>
              <a:cxn ang="0">
                <a:pos x="2784" y="364"/>
              </a:cxn>
              <a:cxn ang="0">
                <a:pos x="2793" y="406"/>
              </a:cxn>
              <a:cxn ang="0">
                <a:pos x="2828" y="424"/>
              </a:cxn>
              <a:cxn ang="0">
                <a:pos x="2833" y="459"/>
              </a:cxn>
              <a:cxn ang="0">
                <a:pos x="2744" y="467"/>
              </a:cxn>
              <a:cxn ang="0">
                <a:pos x="2758" y="536"/>
              </a:cxn>
              <a:cxn ang="0">
                <a:pos x="2684" y="573"/>
              </a:cxn>
              <a:cxn ang="0">
                <a:pos x="2706" y="608"/>
              </a:cxn>
              <a:cxn ang="0">
                <a:pos x="2576" y="623"/>
              </a:cxn>
              <a:cxn ang="0">
                <a:pos x="2561" y="659"/>
              </a:cxn>
              <a:cxn ang="0">
                <a:pos x="2395" y="718"/>
              </a:cxn>
              <a:cxn ang="0">
                <a:pos x="2308" y="735"/>
              </a:cxn>
              <a:cxn ang="0">
                <a:pos x="2164" y="768"/>
              </a:cxn>
              <a:cxn ang="0">
                <a:pos x="2058" y="795"/>
              </a:cxn>
              <a:cxn ang="0">
                <a:pos x="1899" y="808"/>
              </a:cxn>
              <a:cxn ang="0">
                <a:pos x="1856" y="808"/>
              </a:cxn>
              <a:cxn ang="0">
                <a:pos x="1706" y="832"/>
              </a:cxn>
              <a:cxn ang="0">
                <a:pos x="1621" y="814"/>
              </a:cxn>
              <a:cxn ang="0">
                <a:pos x="1473" y="830"/>
              </a:cxn>
              <a:cxn ang="0">
                <a:pos x="1393" y="817"/>
              </a:cxn>
              <a:cxn ang="0">
                <a:pos x="1188" y="827"/>
              </a:cxn>
              <a:cxn ang="0">
                <a:pos x="1115" y="806"/>
              </a:cxn>
              <a:cxn ang="0">
                <a:pos x="939" y="793"/>
              </a:cxn>
              <a:cxn ang="0">
                <a:pos x="902" y="762"/>
              </a:cxn>
              <a:cxn ang="0">
                <a:pos x="826" y="781"/>
              </a:cxn>
              <a:cxn ang="0">
                <a:pos x="692" y="762"/>
              </a:cxn>
              <a:cxn ang="0">
                <a:pos x="696" y="733"/>
              </a:cxn>
              <a:cxn ang="0">
                <a:pos x="553" y="722"/>
              </a:cxn>
              <a:cxn ang="0">
                <a:pos x="498" y="667"/>
              </a:cxn>
              <a:cxn ang="0">
                <a:pos x="312" y="670"/>
              </a:cxn>
              <a:cxn ang="0">
                <a:pos x="161" y="599"/>
              </a:cxn>
              <a:cxn ang="0">
                <a:pos x="65" y="560"/>
              </a:cxn>
              <a:cxn ang="0">
                <a:pos x="0" y="507"/>
              </a:cxn>
              <a:cxn ang="0">
                <a:pos x="32" y="463"/>
              </a:cxn>
              <a:cxn ang="0">
                <a:pos x="50" y="421"/>
              </a:cxn>
            </a:cxnLst>
            <a:rect l="0" t="0" r="r" b="b"/>
            <a:pathLst>
              <a:path w="2843" h="834">
                <a:moveTo>
                  <a:pt x="62" y="419"/>
                </a:moveTo>
                <a:lnTo>
                  <a:pt x="52" y="415"/>
                </a:lnTo>
                <a:lnTo>
                  <a:pt x="43" y="412"/>
                </a:lnTo>
                <a:lnTo>
                  <a:pt x="35" y="408"/>
                </a:lnTo>
                <a:lnTo>
                  <a:pt x="27" y="404"/>
                </a:lnTo>
                <a:lnTo>
                  <a:pt x="22" y="401"/>
                </a:lnTo>
                <a:lnTo>
                  <a:pt x="17" y="395"/>
                </a:lnTo>
                <a:lnTo>
                  <a:pt x="12" y="391"/>
                </a:lnTo>
                <a:lnTo>
                  <a:pt x="8" y="386"/>
                </a:lnTo>
                <a:lnTo>
                  <a:pt x="7" y="382"/>
                </a:lnTo>
                <a:lnTo>
                  <a:pt x="5" y="377"/>
                </a:lnTo>
                <a:lnTo>
                  <a:pt x="5" y="371"/>
                </a:lnTo>
                <a:lnTo>
                  <a:pt x="7" y="366"/>
                </a:lnTo>
                <a:lnTo>
                  <a:pt x="8" y="362"/>
                </a:lnTo>
                <a:lnTo>
                  <a:pt x="12" y="356"/>
                </a:lnTo>
                <a:lnTo>
                  <a:pt x="17" y="351"/>
                </a:lnTo>
                <a:lnTo>
                  <a:pt x="22" y="347"/>
                </a:lnTo>
                <a:lnTo>
                  <a:pt x="30" y="342"/>
                </a:lnTo>
                <a:lnTo>
                  <a:pt x="37" y="338"/>
                </a:lnTo>
                <a:lnTo>
                  <a:pt x="47" y="334"/>
                </a:lnTo>
                <a:lnTo>
                  <a:pt x="57" y="331"/>
                </a:lnTo>
                <a:lnTo>
                  <a:pt x="67" y="329"/>
                </a:lnTo>
                <a:lnTo>
                  <a:pt x="77" y="325"/>
                </a:lnTo>
                <a:lnTo>
                  <a:pt x="89" y="323"/>
                </a:lnTo>
                <a:lnTo>
                  <a:pt x="102" y="323"/>
                </a:lnTo>
                <a:lnTo>
                  <a:pt x="94" y="316"/>
                </a:lnTo>
                <a:lnTo>
                  <a:pt x="87" y="311"/>
                </a:lnTo>
                <a:lnTo>
                  <a:pt x="84" y="303"/>
                </a:lnTo>
                <a:lnTo>
                  <a:pt x="80" y="298"/>
                </a:lnTo>
                <a:lnTo>
                  <a:pt x="79" y="290"/>
                </a:lnTo>
                <a:lnTo>
                  <a:pt x="79" y="283"/>
                </a:lnTo>
                <a:lnTo>
                  <a:pt x="80" y="276"/>
                </a:lnTo>
                <a:lnTo>
                  <a:pt x="82" y="270"/>
                </a:lnTo>
                <a:lnTo>
                  <a:pt x="87" y="263"/>
                </a:lnTo>
                <a:lnTo>
                  <a:pt x="92" y="257"/>
                </a:lnTo>
                <a:lnTo>
                  <a:pt x="100" y="252"/>
                </a:lnTo>
                <a:lnTo>
                  <a:pt x="109" y="246"/>
                </a:lnTo>
                <a:lnTo>
                  <a:pt x="119" y="241"/>
                </a:lnTo>
                <a:lnTo>
                  <a:pt x="129" y="235"/>
                </a:lnTo>
                <a:lnTo>
                  <a:pt x="141" y="230"/>
                </a:lnTo>
                <a:lnTo>
                  <a:pt x="156" y="226"/>
                </a:lnTo>
                <a:lnTo>
                  <a:pt x="166" y="224"/>
                </a:lnTo>
                <a:lnTo>
                  <a:pt x="178" y="222"/>
                </a:lnTo>
                <a:lnTo>
                  <a:pt x="203" y="219"/>
                </a:lnTo>
                <a:lnTo>
                  <a:pt x="214" y="217"/>
                </a:lnTo>
                <a:lnTo>
                  <a:pt x="228" y="217"/>
                </a:lnTo>
                <a:lnTo>
                  <a:pt x="241" y="217"/>
                </a:lnTo>
                <a:lnTo>
                  <a:pt x="253" y="217"/>
                </a:lnTo>
                <a:lnTo>
                  <a:pt x="251" y="213"/>
                </a:lnTo>
                <a:lnTo>
                  <a:pt x="250" y="210"/>
                </a:lnTo>
                <a:lnTo>
                  <a:pt x="250" y="204"/>
                </a:lnTo>
                <a:lnTo>
                  <a:pt x="248" y="200"/>
                </a:lnTo>
                <a:lnTo>
                  <a:pt x="248" y="197"/>
                </a:lnTo>
                <a:lnTo>
                  <a:pt x="248" y="193"/>
                </a:lnTo>
                <a:lnTo>
                  <a:pt x="250" y="189"/>
                </a:lnTo>
                <a:lnTo>
                  <a:pt x="251" y="186"/>
                </a:lnTo>
                <a:lnTo>
                  <a:pt x="253" y="180"/>
                </a:lnTo>
                <a:lnTo>
                  <a:pt x="255" y="177"/>
                </a:lnTo>
                <a:lnTo>
                  <a:pt x="260" y="169"/>
                </a:lnTo>
                <a:lnTo>
                  <a:pt x="266" y="162"/>
                </a:lnTo>
                <a:lnTo>
                  <a:pt x="275" y="156"/>
                </a:lnTo>
                <a:lnTo>
                  <a:pt x="285" y="149"/>
                </a:lnTo>
                <a:lnTo>
                  <a:pt x="297" y="144"/>
                </a:lnTo>
                <a:lnTo>
                  <a:pt x="308" y="138"/>
                </a:lnTo>
                <a:lnTo>
                  <a:pt x="323" y="132"/>
                </a:lnTo>
                <a:lnTo>
                  <a:pt x="338" y="129"/>
                </a:lnTo>
                <a:lnTo>
                  <a:pt x="354" y="125"/>
                </a:lnTo>
                <a:lnTo>
                  <a:pt x="370" y="121"/>
                </a:lnTo>
                <a:lnTo>
                  <a:pt x="389" y="120"/>
                </a:lnTo>
                <a:lnTo>
                  <a:pt x="406" y="118"/>
                </a:lnTo>
                <a:lnTo>
                  <a:pt x="421" y="118"/>
                </a:lnTo>
                <a:lnTo>
                  <a:pt x="437" y="118"/>
                </a:lnTo>
                <a:lnTo>
                  <a:pt x="452" y="118"/>
                </a:lnTo>
                <a:lnTo>
                  <a:pt x="468" y="120"/>
                </a:lnTo>
                <a:lnTo>
                  <a:pt x="484" y="121"/>
                </a:lnTo>
                <a:lnTo>
                  <a:pt x="499" y="123"/>
                </a:lnTo>
                <a:lnTo>
                  <a:pt x="513" y="125"/>
                </a:lnTo>
                <a:lnTo>
                  <a:pt x="509" y="120"/>
                </a:lnTo>
                <a:lnTo>
                  <a:pt x="506" y="116"/>
                </a:lnTo>
                <a:lnTo>
                  <a:pt x="503" y="110"/>
                </a:lnTo>
                <a:lnTo>
                  <a:pt x="503" y="105"/>
                </a:lnTo>
                <a:lnTo>
                  <a:pt x="503" y="99"/>
                </a:lnTo>
                <a:lnTo>
                  <a:pt x="504" y="94"/>
                </a:lnTo>
                <a:lnTo>
                  <a:pt x="508" y="88"/>
                </a:lnTo>
                <a:lnTo>
                  <a:pt x="511" y="83"/>
                </a:lnTo>
                <a:lnTo>
                  <a:pt x="516" y="79"/>
                </a:lnTo>
                <a:lnTo>
                  <a:pt x="523" y="74"/>
                </a:lnTo>
                <a:lnTo>
                  <a:pt x="530" y="70"/>
                </a:lnTo>
                <a:lnTo>
                  <a:pt x="536" y="66"/>
                </a:lnTo>
                <a:lnTo>
                  <a:pt x="546" y="63"/>
                </a:lnTo>
                <a:lnTo>
                  <a:pt x="556" y="59"/>
                </a:lnTo>
                <a:lnTo>
                  <a:pt x="566" y="55"/>
                </a:lnTo>
                <a:lnTo>
                  <a:pt x="578" y="54"/>
                </a:lnTo>
                <a:lnTo>
                  <a:pt x="590" y="52"/>
                </a:lnTo>
                <a:lnTo>
                  <a:pt x="602" y="50"/>
                </a:lnTo>
                <a:lnTo>
                  <a:pt x="613" y="50"/>
                </a:lnTo>
                <a:lnTo>
                  <a:pt x="625" y="48"/>
                </a:lnTo>
                <a:lnTo>
                  <a:pt x="637" y="48"/>
                </a:lnTo>
                <a:lnTo>
                  <a:pt x="649" y="50"/>
                </a:lnTo>
                <a:lnTo>
                  <a:pt x="670" y="52"/>
                </a:lnTo>
                <a:lnTo>
                  <a:pt x="680" y="54"/>
                </a:lnTo>
                <a:lnTo>
                  <a:pt x="691" y="55"/>
                </a:lnTo>
                <a:lnTo>
                  <a:pt x="701" y="59"/>
                </a:lnTo>
                <a:lnTo>
                  <a:pt x="711" y="63"/>
                </a:lnTo>
                <a:lnTo>
                  <a:pt x="719" y="66"/>
                </a:lnTo>
                <a:lnTo>
                  <a:pt x="727" y="70"/>
                </a:lnTo>
                <a:lnTo>
                  <a:pt x="734" y="74"/>
                </a:lnTo>
                <a:lnTo>
                  <a:pt x="741" y="79"/>
                </a:lnTo>
                <a:lnTo>
                  <a:pt x="742" y="72"/>
                </a:lnTo>
                <a:lnTo>
                  <a:pt x="746" y="66"/>
                </a:lnTo>
                <a:lnTo>
                  <a:pt x="751" y="61"/>
                </a:lnTo>
                <a:lnTo>
                  <a:pt x="758" y="55"/>
                </a:lnTo>
                <a:lnTo>
                  <a:pt x="764" y="50"/>
                </a:lnTo>
                <a:lnTo>
                  <a:pt x="773" y="46"/>
                </a:lnTo>
                <a:lnTo>
                  <a:pt x="781" y="43"/>
                </a:lnTo>
                <a:lnTo>
                  <a:pt x="791" y="39"/>
                </a:lnTo>
                <a:lnTo>
                  <a:pt x="803" y="35"/>
                </a:lnTo>
                <a:lnTo>
                  <a:pt x="815" y="32"/>
                </a:lnTo>
                <a:lnTo>
                  <a:pt x="826" y="30"/>
                </a:lnTo>
                <a:lnTo>
                  <a:pt x="840" y="28"/>
                </a:lnTo>
                <a:lnTo>
                  <a:pt x="851" y="26"/>
                </a:lnTo>
                <a:lnTo>
                  <a:pt x="865" y="26"/>
                </a:lnTo>
                <a:lnTo>
                  <a:pt x="880" y="26"/>
                </a:lnTo>
                <a:lnTo>
                  <a:pt x="893" y="26"/>
                </a:lnTo>
                <a:lnTo>
                  <a:pt x="907" y="28"/>
                </a:lnTo>
                <a:lnTo>
                  <a:pt x="919" y="28"/>
                </a:lnTo>
                <a:lnTo>
                  <a:pt x="930" y="30"/>
                </a:lnTo>
                <a:lnTo>
                  <a:pt x="942" y="33"/>
                </a:lnTo>
                <a:lnTo>
                  <a:pt x="954" y="35"/>
                </a:lnTo>
                <a:lnTo>
                  <a:pt x="964" y="39"/>
                </a:lnTo>
                <a:lnTo>
                  <a:pt x="974" y="43"/>
                </a:lnTo>
                <a:lnTo>
                  <a:pt x="982" y="48"/>
                </a:lnTo>
                <a:lnTo>
                  <a:pt x="991" y="43"/>
                </a:lnTo>
                <a:lnTo>
                  <a:pt x="1001" y="39"/>
                </a:lnTo>
                <a:lnTo>
                  <a:pt x="1021" y="30"/>
                </a:lnTo>
                <a:lnTo>
                  <a:pt x="1041" y="22"/>
                </a:lnTo>
                <a:lnTo>
                  <a:pt x="1064" y="17"/>
                </a:lnTo>
                <a:lnTo>
                  <a:pt x="1088" y="11"/>
                </a:lnTo>
                <a:lnTo>
                  <a:pt x="1111" y="8"/>
                </a:lnTo>
                <a:lnTo>
                  <a:pt x="1136" y="6"/>
                </a:lnTo>
                <a:lnTo>
                  <a:pt x="1162" y="4"/>
                </a:lnTo>
                <a:lnTo>
                  <a:pt x="1188" y="2"/>
                </a:lnTo>
                <a:lnTo>
                  <a:pt x="1214" y="2"/>
                </a:lnTo>
                <a:lnTo>
                  <a:pt x="1239" y="4"/>
                </a:lnTo>
                <a:lnTo>
                  <a:pt x="1266" y="6"/>
                </a:lnTo>
                <a:lnTo>
                  <a:pt x="1291" y="9"/>
                </a:lnTo>
                <a:lnTo>
                  <a:pt x="1314" y="15"/>
                </a:lnTo>
                <a:lnTo>
                  <a:pt x="1338" y="20"/>
                </a:lnTo>
                <a:lnTo>
                  <a:pt x="1361" y="28"/>
                </a:lnTo>
                <a:lnTo>
                  <a:pt x="1363" y="24"/>
                </a:lnTo>
                <a:lnTo>
                  <a:pt x="1366" y="20"/>
                </a:lnTo>
                <a:lnTo>
                  <a:pt x="1369" y="17"/>
                </a:lnTo>
                <a:lnTo>
                  <a:pt x="1374" y="15"/>
                </a:lnTo>
                <a:lnTo>
                  <a:pt x="1380" y="11"/>
                </a:lnTo>
                <a:lnTo>
                  <a:pt x="1385" y="9"/>
                </a:lnTo>
                <a:lnTo>
                  <a:pt x="1390" y="8"/>
                </a:lnTo>
                <a:lnTo>
                  <a:pt x="1396" y="6"/>
                </a:lnTo>
                <a:lnTo>
                  <a:pt x="1411" y="2"/>
                </a:lnTo>
                <a:lnTo>
                  <a:pt x="1426" y="0"/>
                </a:lnTo>
                <a:lnTo>
                  <a:pt x="1442" y="0"/>
                </a:lnTo>
                <a:lnTo>
                  <a:pt x="1458" y="0"/>
                </a:lnTo>
                <a:lnTo>
                  <a:pt x="1470" y="2"/>
                </a:lnTo>
                <a:lnTo>
                  <a:pt x="1480" y="4"/>
                </a:lnTo>
                <a:lnTo>
                  <a:pt x="1490" y="8"/>
                </a:lnTo>
                <a:lnTo>
                  <a:pt x="1499" y="9"/>
                </a:lnTo>
                <a:lnTo>
                  <a:pt x="1505" y="15"/>
                </a:lnTo>
                <a:lnTo>
                  <a:pt x="1512" y="19"/>
                </a:lnTo>
                <a:lnTo>
                  <a:pt x="1517" y="24"/>
                </a:lnTo>
                <a:lnTo>
                  <a:pt x="1520" y="28"/>
                </a:lnTo>
                <a:lnTo>
                  <a:pt x="1520" y="24"/>
                </a:lnTo>
                <a:lnTo>
                  <a:pt x="1522" y="22"/>
                </a:lnTo>
                <a:lnTo>
                  <a:pt x="1525" y="19"/>
                </a:lnTo>
                <a:lnTo>
                  <a:pt x="1529" y="15"/>
                </a:lnTo>
                <a:lnTo>
                  <a:pt x="1532" y="13"/>
                </a:lnTo>
                <a:lnTo>
                  <a:pt x="1537" y="9"/>
                </a:lnTo>
                <a:lnTo>
                  <a:pt x="1542" y="8"/>
                </a:lnTo>
                <a:lnTo>
                  <a:pt x="1549" y="6"/>
                </a:lnTo>
                <a:lnTo>
                  <a:pt x="1554" y="4"/>
                </a:lnTo>
                <a:lnTo>
                  <a:pt x="1561" y="2"/>
                </a:lnTo>
                <a:lnTo>
                  <a:pt x="1569" y="2"/>
                </a:lnTo>
                <a:lnTo>
                  <a:pt x="1576" y="0"/>
                </a:lnTo>
                <a:lnTo>
                  <a:pt x="1592" y="0"/>
                </a:lnTo>
                <a:lnTo>
                  <a:pt x="1611" y="0"/>
                </a:lnTo>
                <a:lnTo>
                  <a:pt x="1624" y="0"/>
                </a:lnTo>
                <a:lnTo>
                  <a:pt x="1636" y="4"/>
                </a:lnTo>
                <a:lnTo>
                  <a:pt x="1648" y="6"/>
                </a:lnTo>
                <a:lnTo>
                  <a:pt x="1658" y="9"/>
                </a:lnTo>
                <a:lnTo>
                  <a:pt x="1668" y="13"/>
                </a:lnTo>
                <a:lnTo>
                  <a:pt x="1676" y="17"/>
                </a:lnTo>
                <a:lnTo>
                  <a:pt x="1683" y="22"/>
                </a:lnTo>
                <a:lnTo>
                  <a:pt x="1686" y="24"/>
                </a:lnTo>
                <a:lnTo>
                  <a:pt x="1688" y="28"/>
                </a:lnTo>
                <a:lnTo>
                  <a:pt x="1688" y="28"/>
                </a:lnTo>
                <a:lnTo>
                  <a:pt x="1693" y="26"/>
                </a:lnTo>
                <a:lnTo>
                  <a:pt x="1700" y="24"/>
                </a:lnTo>
                <a:lnTo>
                  <a:pt x="1706" y="22"/>
                </a:lnTo>
                <a:lnTo>
                  <a:pt x="1713" y="22"/>
                </a:lnTo>
                <a:lnTo>
                  <a:pt x="1728" y="20"/>
                </a:lnTo>
                <a:lnTo>
                  <a:pt x="1743" y="20"/>
                </a:lnTo>
                <a:lnTo>
                  <a:pt x="1760" y="20"/>
                </a:lnTo>
                <a:lnTo>
                  <a:pt x="1775" y="22"/>
                </a:lnTo>
                <a:lnTo>
                  <a:pt x="1790" y="24"/>
                </a:lnTo>
                <a:lnTo>
                  <a:pt x="1804" y="28"/>
                </a:lnTo>
                <a:lnTo>
                  <a:pt x="1810" y="30"/>
                </a:lnTo>
                <a:lnTo>
                  <a:pt x="1815" y="32"/>
                </a:lnTo>
                <a:lnTo>
                  <a:pt x="1820" y="33"/>
                </a:lnTo>
                <a:lnTo>
                  <a:pt x="1825" y="37"/>
                </a:lnTo>
                <a:lnTo>
                  <a:pt x="1829" y="39"/>
                </a:lnTo>
                <a:lnTo>
                  <a:pt x="1830" y="43"/>
                </a:lnTo>
                <a:lnTo>
                  <a:pt x="1832" y="44"/>
                </a:lnTo>
                <a:lnTo>
                  <a:pt x="1834" y="48"/>
                </a:lnTo>
                <a:lnTo>
                  <a:pt x="1839" y="43"/>
                </a:lnTo>
                <a:lnTo>
                  <a:pt x="1847" y="39"/>
                </a:lnTo>
                <a:lnTo>
                  <a:pt x="1856" y="35"/>
                </a:lnTo>
                <a:lnTo>
                  <a:pt x="1864" y="33"/>
                </a:lnTo>
                <a:lnTo>
                  <a:pt x="1874" y="30"/>
                </a:lnTo>
                <a:lnTo>
                  <a:pt x="1886" y="28"/>
                </a:lnTo>
                <a:lnTo>
                  <a:pt x="1898" y="26"/>
                </a:lnTo>
                <a:lnTo>
                  <a:pt x="1911" y="24"/>
                </a:lnTo>
                <a:lnTo>
                  <a:pt x="1924" y="24"/>
                </a:lnTo>
                <a:lnTo>
                  <a:pt x="1938" y="24"/>
                </a:lnTo>
                <a:lnTo>
                  <a:pt x="1968" y="24"/>
                </a:lnTo>
                <a:lnTo>
                  <a:pt x="1998" y="26"/>
                </a:lnTo>
                <a:lnTo>
                  <a:pt x="2013" y="26"/>
                </a:lnTo>
                <a:lnTo>
                  <a:pt x="2028" y="30"/>
                </a:lnTo>
                <a:lnTo>
                  <a:pt x="2038" y="32"/>
                </a:lnTo>
                <a:lnTo>
                  <a:pt x="2050" y="33"/>
                </a:lnTo>
                <a:lnTo>
                  <a:pt x="2060" y="35"/>
                </a:lnTo>
                <a:lnTo>
                  <a:pt x="2070" y="37"/>
                </a:lnTo>
                <a:lnTo>
                  <a:pt x="2080" y="41"/>
                </a:lnTo>
                <a:lnTo>
                  <a:pt x="2089" y="44"/>
                </a:lnTo>
                <a:lnTo>
                  <a:pt x="2095" y="46"/>
                </a:lnTo>
                <a:lnTo>
                  <a:pt x="2104" y="50"/>
                </a:lnTo>
                <a:lnTo>
                  <a:pt x="2109" y="54"/>
                </a:lnTo>
                <a:lnTo>
                  <a:pt x="2115" y="57"/>
                </a:lnTo>
                <a:lnTo>
                  <a:pt x="2119" y="61"/>
                </a:lnTo>
                <a:lnTo>
                  <a:pt x="2124" y="65"/>
                </a:lnTo>
                <a:lnTo>
                  <a:pt x="2126" y="68"/>
                </a:lnTo>
                <a:lnTo>
                  <a:pt x="2127" y="72"/>
                </a:lnTo>
                <a:lnTo>
                  <a:pt x="2129" y="76"/>
                </a:lnTo>
                <a:lnTo>
                  <a:pt x="2129" y="79"/>
                </a:lnTo>
                <a:lnTo>
                  <a:pt x="2144" y="74"/>
                </a:lnTo>
                <a:lnTo>
                  <a:pt x="2159" y="70"/>
                </a:lnTo>
                <a:lnTo>
                  <a:pt x="2176" y="66"/>
                </a:lnTo>
                <a:lnTo>
                  <a:pt x="2191" y="66"/>
                </a:lnTo>
                <a:lnTo>
                  <a:pt x="2206" y="65"/>
                </a:lnTo>
                <a:lnTo>
                  <a:pt x="2221" y="66"/>
                </a:lnTo>
                <a:lnTo>
                  <a:pt x="2228" y="66"/>
                </a:lnTo>
                <a:lnTo>
                  <a:pt x="2233" y="68"/>
                </a:lnTo>
                <a:lnTo>
                  <a:pt x="2240" y="70"/>
                </a:lnTo>
                <a:lnTo>
                  <a:pt x="2245" y="72"/>
                </a:lnTo>
                <a:lnTo>
                  <a:pt x="2248" y="72"/>
                </a:lnTo>
                <a:lnTo>
                  <a:pt x="2250" y="74"/>
                </a:lnTo>
                <a:lnTo>
                  <a:pt x="2253" y="77"/>
                </a:lnTo>
                <a:lnTo>
                  <a:pt x="2255" y="79"/>
                </a:lnTo>
                <a:lnTo>
                  <a:pt x="2256" y="81"/>
                </a:lnTo>
                <a:lnTo>
                  <a:pt x="2256" y="83"/>
                </a:lnTo>
                <a:lnTo>
                  <a:pt x="2256" y="87"/>
                </a:lnTo>
                <a:lnTo>
                  <a:pt x="2256" y="88"/>
                </a:lnTo>
                <a:lnTo>
                  <a:pt x="2255" y="90"/>
                </a:lnTo>
                <a:lnTo>
                  <a:pt x="2255" y="94"/>
                </a:lnTo>
                <a:lnTo>
                  <a:pt x="2251" y="96"/>
                </a:lnTo>
                <a:lnTo>
                  <a:pt x="2250" y="99"/>
                </a:lnTo>
                <a:lnTo>
                  <a:pt x="2246" y="101"/>
                </a:lnTo>
                <a:lnTo>
                  <a:pt x="2243" y="103"/>
                </a:lnTo>
                <a:lnTo>
                  <a:pt x="2240" y="107"/>
                </a:lnTo>
                <a:lnTo>
                  <a:pt x="2234" y="109"/>
                </a:lnTo>
                <a:lnTo>
                  <a:pt x="2246" y="105"/>
                </a:lnTo>
                <a:lnTo>
                  <a:pt x="2260" y="101"/>
                </a:lnTo>
                <a:lnTo>
                  <a:pt x="2273" y="98"/>
                </a:lnTo>
                <a:lnTo>
                  <a:pt x="2288" y="96"/>
                </a:lnTo>
                <a:lnTo>
                  <a:pt x="2303" y="94"/>
                </a:lnTo>
                <a:lnTo>
                  <a:pt x="2318" y="92"/>
                </a:lnTo>
                <a:lnTo>
                  <a:pt x="2332" y="92"/>
                </a:lnTo>
                <a:lnTo>
                  <a:pt x="2347" y="92"/>
                </a:lnTo>
                <a:lnTo>
                  <a:pt x="2362" y="94"/>
                </a:lnTo>
                <a:lnTo>
                  <a:pt x="2377" y="94"/>
                </a:lnTo>
                <a:lnTo>
                  <a:pt x="2392" y="96"/>
                </a:lnTo>
                <a:lnTo>
                  <a:pt x="2405" y="99"/>
                </a:lnTo>
                <a:lnTo>
                  <a:pt x="2419" y="103"/>
                </a:lnTo>
                <a:lnTo>
                  <a:pt x="2432" y="107"/>
                </a:lnTo>
                <a:lnTo>
                  <a:pt x="2444" y="110"/>
                </a:lnTo>
                <a:lnTo>
                  <a:pt x="2454" y="116"/>
                </a:lnTo>
                <a:lnTo>
                  <a:pt x="2461" y="120"/>
                </a:lnTo>
                <a:lnTo>
                  <a:pt x="2468" y="123"/>
                </a:lnTo>
                <a:lnTo>
                  <a:pt x="2473" y="127"/>
                </a:lnTo>
                <a:lnTo>
                  <a:pt x="2478" y="131"/>
                </a:lnTo>
                <a:lnTo>
                  <a:pt x="2481" y="134"/>
                </a:lnTo>
                <a:lnTo>
                  <a:pt x="2486" y="140"/>
                </a:lnTo>
                <a:lnTo>
                  <a:pt x="2488" y="144"/>
                </a:lnTo>
                <a:lnTo>
                  <a:pt x="2491" y="147"/>
                </a:lnTo>
                <a:lnTo>
                  <a:pt x="2493" y="153"/>
                </a:lnTo>
                <a:lnTo>
                  <a:pt x="2493" y="156"/>
                </a:lnTo>
                <a:lnTo>
                  <a:pt x="2493" y="162"/>
                </a:lnTo>
                <a:lnTo>
                  <a:pt x="2493" y="166"/>
                </a:lnTo>
                <a:lnTo>
                  <a:pt x="2493" y="171"/>
                </a:lnTo>
                <a:lnTo>
                  <a:pt x="2491" y="175"/>
                </a:lnTo>
                <a:lnTo>
                  <a:pt x="2488" y="178"/>
                </a:lnTo>
                <a:lnTo>
                  <a:pt x="2484" y="184"/>
                </a:lnTo>
                <a:lnTo>
                  <a:pt x="2499" y="186"/>
                </a:lnTo>
                <a:lnTo>
                  <a:pt x="2513" y="189"/>
                </a:lnTo>
                <a:lnTo>
                  <a:pt x="2525" y="191"/>
                </a:lnTo>
                <a:lnTo>
                  <a:pt x="2536" y="195"/>
                </a:lnTo>
                <a:lnTo>
                  <a:pt x="2546" y="199"/>
                </a:lnTo>
                <a:lnTo>
                  <a:pt x="2556" y="202"/>
                </a:lnTo>
                <a:lnTo>
                  <a:pt x="2565" y="208"/>
                </a:lnTo>
                <a:lnTo>
                  <a:pt x="2571" y="211"/>
                </a:lnTo>
                <a:lnTo>
                  <a:pt x="2578" y="215"/>
                </a:lnTo>
                <a:lnTo>
                  <a:pt x="2583" y="221"/>
                </a:lnTo>
                <a:lnTo>
                  <a:pt x="2587" y="224"/>
                </a:lnTo>
                <a:lnTo>
                  <a:pt x="2590" y="228"/>
                </a:lnTo>
                <a:lnTo>
                  <a:pt x="2590" y="233"/>
                </a:lnTo>
                <a:lnTo>
                  <a:pt x="2590" y="237"/>
                </a:lnTo>
                <a:lnTo>
                  <a:pt x="2588" y="243"/>
                </a:lnTo>
                <a:lnTo>
                  <a:pt x="2585" y="246"/>
                </a:lnTo>
                <a:lnTo>
                  <a:pt x="2608" y="248"/>
                </a:lnTo>
                <a:lnTo>
                  <a:pt x="2630" y="248"/>
                </a:lnTo>
                <a:lnTo>
                  <a:pt x="2650" y="250"/>
                </a:lnTo>
                <a:lnTo>
                  <a:pt x="2670" y="252"/>
                </a:lnTo>
                <a:lnTo>
                  <a:pt x="2689" y="256"/>
                </a:lnTo>
                <a:lnTo>
                  <a:pt x="2707" y="259"/>
                </a:lnTo>
                <a:lnTo>
                  <a:pt x="2722" y="263"/>
                </a:lnTo>
                <a:lnTo>
                  <a:pt x="2737" y="267"/>
                </a:lnTo>
                <a:lnTo>
                  <a:pt x="2751" y="272"/>
                </a:lnTo>
                <a:lnTo>
                  <a:pt x="2758" y="274"/>
                </a:lnTo>
                <a:lnTo>
                  <a:pt x="2763" y="276"/>
                </a:lnTo>
                <a:lnTo>
                  <a:pt x="2768" y="279"/>
                </a:lnTo>
                <a:lnTo>
                  <a:pt x="2773" y="281"/>
                </a:lnTo>
                <a:lnTo>
                  <a:pt x="2776" y="285"/>
                </a:lnTo>
                <a:lnTo>
                  <a:pt x="2781" y="287"/>
                </a:lnTo>
                <a:lnTo>
                  <a:pt x="2784" y="290"/>
                </a:lnTo>
                <a:lnTo>
                  <a:pt x="2786" y="294"/>
                </a:lnTo>
                <a:lnTo>
                  <a:pt x="2789" y="296"/>
                </a:lnTo>
                <a:lnTo>
                  <a:pt x="2791" y="300"/>
                </a:lnTo>
                <a:lnTo>
                  <a:pt x="2793" y="303"/>
                </a:lnTo>
                <a:lnTo>
                  <a:pt x="2793" y="305"/>
                </a:lnTo>
                <a:lnTo>
                  <a:pt x="2793" y="309"/>
                </a:lnTo>
                <a:lnTo>
                  <a:pt x="2793" y="312"/>
                </a:lnTo>
                <a:lnTo>
                  <a:pt x="2791" y="318"/>
                </a:lnTo>
                <a:lnTo>
                  <a:pt x="2788" y="323"/>
                </a:lnTo>
                <a:lnTo>
                  <a:pt x="2783" y="329"/>
                </a:lnTo>
                <a:lnTo>
                  <a:pt x="2776" y="334"/>
                </a:lnTo>
                <a:lnTo>
                  <a:pt x="2768" y="338"/>
                </a:lnTo>
                <a:lnTo>
                  <a:pt x="2758" y="344"/>
                </a:lnTo>
                <a:lnTo>
                  <a:pt x="2747" y="349"/>
                </a:lnTo>
                <a:lnTo>
                  <a:pt x="2736" y="353"/>
                </a:lnTo>
                <a:lnTo>
                  <a:pt x="2746" y="355"/>
                </a:lnTo>
                <a:lnTo>
                  <a:pt x="2758" y="356"/>
                </a:lnTo>
                <a:lnTo>
                  <a:pt x="2768" y="358"/>
                </a:lnTo>
                <a:lnTo>
                  <a:pt x="2776" y="362"/>
                </a:lnTo>
                <a:lnTo>
                  <a:pt x="2784" y="364"/>
                </a:lnTo>
                <a:lnTo>
                  <a:pt x="2791" y="368"/>
                </a:lnTo>
                <a:lnTo>
                  <a:pt x="2798" y="369"/>
                </a:lnTo>
                <a:lnTo>
                  <a:pt x="2803" y="373"/>
                </a:lnTo>
                <a:lnTo>
                  <a:pt x="2806" y="377"/>
                </a:lnTo>
                <a:lnTo>
                  <a:pt x="2810" y="380"/>
                </a:lnTo>
                <a:lnTo>
                  <a:pt x="2811" y="384"/>
                </a:lnTo>
                <a:lnTo>
                  <a:pt x="2813" y="388"/>
                </a:lnTo>
                <a:lnTo>
                  <a:pt x="2811" y="391"/>
                </a:lnTo>
                <a:lnTo>
                  <a:pt x="2810" y="395"/>
                </a:lnTo>
                <a:lnTo>
                  <a:pt x="2806" y="399"/>
                </a:lnTo>
                <a:lnTo>
                  <a:pt x="2801" y="402"/>
                </a:lnTo>
                <a:lnTo>
                  <a:pt x="2798" y="404"/>
                </a:lnTo>
                <a:lnTo>
                  <a:pt x="2793" y="406"/>
                </a:lnTo>
                <a:lnTo>
                  <a:pt x="2788" y="408"/>
                </a:lnTo>
                <a:lnTo>
                  <a:pt x="2781" y="412"/>
                </a:lnTo>
                <a:lnTo>
                  <a:pt x="2776" y="413"/>
                </a:lnTo>
                <a:lnTo>
                  <a:pt x="2769" y="415"/>
                </a:lnTo>
                <a:lnTo>
                  <a:pt x="2761" y="417"/>
                </a:lnTo>
                <a:lnTo>
                  <a:pt x="2754" y="419"/>
                </a:lnTo>
                <a:lnTo>
                  <a:pt x="2766" y="417"/>
                </a:lnTo>
                <a:lnTo>
                  <a:pt x="2779" y="415"/>
                </a:lnTo>
                <a:lnTo>
                  <a:pt x="2791" y="415"/>
                </a:lnTo>
                <a:lnTo>
                  <a:pt x="2803" y="417"/>
                </a:lnTo>
                <a:lnTo>
                  <a:pt x="2813" y="419"/>
                </a:lnTo>
                <a:lnTo>
                  <a:pt x="2823" y="423"/>
                </a:lnTo>
                <a:lnTo>
                  <a:pt x="2828" y="424"/>
                </a:lnTo>
                <a:lnTo>
                  <a:pt x="2831" y="428"/>
                </a:lnTo>
                <a:lnTo>
                  <a:pt x="2835" y="430"/>
                </a:lnTo>
                <a:lnTo>
                  <a:pt x="2838" y="432"/>
                </a:lnTo>
                <a:lnTo>
                  <a:pt x="2840" y="435"/>
                </a:lnTo>
                <a:lnTo>
                  <a:pt x="2841" y="437"/>
                </a:lnTo>
                <a:lnTo>
                  <a:pt x="2843" y="441"/>
                </a:lnTo>
                <a:lnTo>
                  <a:pt x="2843" y="443"/>
                </a:lnTo>
                <a:lnTo>
                  <a:pt x="2843" y="446"/>
                </a:lnTo>
                <a:lnTo>
                  <a:pt x="2843" y="448"/>
                </a:lnTo>
                <a:lnTo>
                  <a:pt x="2841" y="452"/>
                </a:lnTo>
                <a:lnTo>
                  <a:pt x="2840" y="454"/>
                </a:lnTo>
                <a:lnTo>
                  <a:pt x="2836" y="456"/>
                </a:lnTo>
                <a:lnTo>
                  <a:pt x="2833" y="459"/>
                </a:lnTo>
                <a:lnTo>
                  <a:pt x="2830" y="461"/>
                </a:lnTo>
                <a:lnTo>
                  <a:pt x="2826" y="463"/>
                </a:lnTo>
                <a:lnTo>
                  <a:pt x="2821" y="465"/>
                </a:lnTo>
                <a:lnTo>
                  <a:pt x="2816" y="467"/>
                </a:lnTo>
                <a:lnTo>
                  <a:pt x="2811" y="468"/>
                </a:lnTo>
                <a:lnTo>
                  <a:pt x="2806" y="468"/>
                </a:lnTo>
                <a:lnTo>
                  <a:pt x="2798" y="470"/>
                </a:lnTo>
                <a:lnTo>
                  <a:pt x="2789" y="470"/>
                </a:lnTo>
                <a:lnTo>
                  <a:pt x="2781" y="472"/>
                </a:lnTo>
                <a:lnTo>
                  <a:pt x="2774" y="472"/>
                </a:lnTo>
                <a:lnTo>
                  <a:pt x="2758" y="470"/>
                </a:lnTo>
                <a:lnTo>
                  <a:pt x="2751" y="468"/>
                </a:lnTo>
                <a:lnTo>
                  <a:pt x="2744" y="467"/>
                </a:lnTo>
                <a:lnTo>
                  <a:pt x="2753" y="472"/>
                </a:lnTo>
                <a:lnTo>
                  <a:pt x="2759" y="476"/>
                </a:lnTo>
                <a:lnTo>
                  <a:pt x="2766" y="481"/>
                </a:lnTo>
                <a:lnTo>
                  <a:pt x="2771" y="487"/>
                </a:lnTo>
                <a:lnTo>
                  <a:pt x="2774" y="492"/>
                </a:lnTo>
                <a:lnTo>
                  <a:pt x="2776" y="498"/>
                </a:lnTo>
                <a:lnTo>
                  <a:pt x="2778" y="503"/>
                </a:lnTo>
                <a:lnTo>
                  <a:pt x="2778" y="511"/>
                </a:lnTo>
                <a:lnTo>
                  <a:pt x="2776" y="516"/>
                </a:lnTo>
                <a:lnTo>
                  <a:pt x="2773" y="522"/>
                </a:lnTo>
                <a:lnTo>
                  <a:pt x="2769" y="527"/>
                </a:lnTo>
                <a:lnTo>
                  <a:pt x="2764" y="533"/>
                </a:lnTo>
                <a:lnTo>
                  <a:pt x="2758" y="536"/>
                </a:lnTo>
                <a:lnTo>
                  <a:pt x="2751" y="542"/>
                </a:lnTo>
                <a:lnTo>
                  <a:pt x="2741" y="547"/>
                </a:lnTo>
                <a:lnTo>
                  <a:pt x="2732" y="551"/>
                </a:lnTo>
                <a:lnTo>
                  <a:pt x="2722" y="555"/>
                </a:lnTo>
                <a:lnTo>
                  <a:pt x="2714" y="557"/>
                </a:lnTo>
                <a:lnTo>
                  <a:pt x="2706" y="560"/>
                </a:lnTo>
                <a:lnTo>
                  <a:pt x="2696" y="562"/>
                </a:lnTo>
                <a:lnTo>
                  <a:pt x="2675" y="564"/>
                </a:lnTo>
                <a:lnTo>
                  <a:pt x="2654" y="566"/>
                </a:lnTo>
                <a:lnTo>
                  <a:pt x="2662" y="568"/>
                </a:lnTo>
                <a:lnTo>
                  <a:pt x="2670" y="569"/>
                </a:lnTo>
                <a:lnTo>
                  <a:pt x="2677" y="571"/>
                </a:lnTo>
                <a:lnTo>
                  <a:pt x="2684" y="573"/>
                </a:lnTo>
                <a:lnTo>
                  <a:pt x="2690" y="575"/>
                </a:lnTo>
                <a:lnTo>
                  <a:pt x="2696" y="577"/>
                </a:lnTo>
                <a:lnTo>
                  <a:pt x="2701" y="579"/>
                </a:lnTo>
                <a:lnTo>
                  <a:pt x="2706" y="582"/>
                </a:lnTo>
                <a:lnTo>
                  <a:pt x="2709" y="584"/>
                </a:lnTo>
                <a:lnTo>
                  <a:pt x="2711" y="588"/>
                </a:lnTo>
                <a:lnTo>
                  <a:pt x="2712" y="590"/>
                </a:lnTo>
                <a:lnTo>
                  <a:pt x="2714" y="593"/>
                </a:lnTo>
                <a:lnTo>
                  <a:pt x="2714" y="597"/>
                </a:lnTo>
                <a:lnTo>
                  <a:pt x="2714" y="599"/>
                </a:lnTo>
                <a:lnTo>
                  <a:pt x="2712" y="603"/>
                </a:lnTo>
                <a:lnTo>
                  <a:pt x="2709" y="606"/>
                </a:lnTo>
                <a:lnTo>
                  <a:pt x="2706" y="608"/>
                </a:lnTo>
                <a:lnTo>
                  <a:pt x="2701" y="612"/>
                </a:lnTo>
                <a:lnTo>
                  <a:pt x="2696" y="614"/>
                </a:lnTo>
                <a:lnTo>
                  <a:pt x="2690" y="617"/>
                </a:lnTo>
                <a:lnTo>
                  <a:pt x="2684" y="619"/>
                </a:lnTo>
                <a:lnTo>
                  <a:pt x="2677" y="621"/>
                </a:lnTo>
                <a:lnTo>
                  <a:pt x="2670" y="623"/>
                </a:lnTo>
                <a:lnTo>
                  <a:pt x="2662" y="625"/>
                </a:lnTo>
                <a:lnTo>
                  <a:pt x="2647" y="626"/>
                </a:lnTo>
                <a:lnTo>
                  <a:pt x="2628" y="626"/>
                </a:lnTo>
                <a:lnTo>
                  <a:pt x="2612" y="626"/>
                </a:lnTo>
                <a:lnTo>
                  <a:pt x="2593" y="626"/>
                </a:lnTo>
                <a:lnTo>
                  <a:pt x="2585" y="625"/>
                </a:lnTo>
                <a:lnTo>
                  <a:pt x="2576" y="623"/>
                </a:lnTo>
                <a:lnTo>
                  <a:pt x="2570" y="621"/>
                </a:lnTo>
                <a:lnTo>
                  <a:pt x="2561" y="619"/>
                </a:lnTo>
                <a:lnTo>
                  <a:pt x="2561" y="619"/>
                </a:lnTo>
                <a:lnTo>
                  <a:pt x="2563" y="623"/>
                </a:lnTo>
                <a:lnTo>
                  <a:pt x="2565" y="626"/>
                </a:lnTo>
                <a:lnTo>
                  <a:pt x="2566" y="632"/>
                </a:lnTo>
                <a:lnTo>
                  <a:pt x="2566" y="636"/>
                </a:lnTo>
                <a:lnTo>
                  <a:pt x="2566" y="639"/>
                </a:lnTo>
                <a:lnTo>
                  <a:pt x="2566" y="643"/>
                </a:lnTo>
                <a:lnTo>
                  <a:pt x="2566" y="647"/>
                </a:lnTo>
                <a:lnTo>
                  <a:pt x="2565" y="652"/>
                </a:lnTo>
                <a:lnTo>
                  <a:pt x="2563" y="656"/>
                </a:lnTo>
                <a:lnTo>
                  <a:pt x="2561" y="659"/>
                </a:lnTo>
                <a:lnTo>
                  <a:pt x="2555" y="667"/>
                </a:lnTo>
                <a:lnTo>
                  <a:pt x="2548" y="674"/>
                </a:lnTo>
                <a:lnTo>
                  <a:pt x="2540" y="680"/>
                </a:lnTo>
                <a:lnTo>
                  <a:pt x="2530" y="687"/>
                </a:lnTo>
                <a:lnTo>
                  <a:pt x="2519" y="692"/>
                </a:lnTo>
                <a:lnTo>
                  <a:pt x="2506" y="698"/>
                </a:lnTo>
                <a:lnTo>
                  <a:pt x="2493" y="703"/>
                </a:lnTo>
                <a:lnTo>
                  <a:pt x="2478" y="707"/>
                </a:lnTo>
                <a:lnTo>
                  <a:pt x="2461" y="711"/>
                </a:lnTo>
                <a:lnTo>
                  <a:pt x="2444" y="715"/>
                </a:lnTo>
                <a:lnTo>
                  <a:pt x="2426" y="716"/>
                </a:lnTo>
                <a:lnTo>
                  <a:pt x="2411" y="718"/>
                </a:lnTo>
                <a:lnTo>
                  <a:pt x="2395" y="718"/>
                </a:lnTo>
                <a:lnTo>
                  <a:pt x="2379" y="718"/>
                </a:lnTo>
                <a:lnTo>
                  <a:pt x="2364" y="718"/>
                </a:lnTo>
                <a:lnTo>
                  <a:pt x="2347" y="716"/>
                </a:lnTo>
                <a:lnTo>
                  <a:pt x="2332" y="716"/>
                </a:lnTo>
                <a:lnTo>
                  <a:pt x="2317" y="713"/>
                </a:lnTo>
                <a:lnTo>
                  <a:pt x="2302" y="711"/>
                </a:lnTo>
                <a:lnTo>
                  <a:pt x="2302" y="711"/>
                </a:lnTo>
                <a:lnTo>
                  <a:pt x="2307" y="715"/>
                </a:lnTo>
                <a:lnTo>
                  <a:pt x="2310" y="718"/>
                </a:lnTo>
                <a:lnTo>
                  <a:pt x="2312" y="722"/>
                </a:lnTo>
                <a:lnTo>
                  <a:pt x="2312" y="727"/>
                </a:lnTo>
                <a:lnTo>
                  <a:pt x="2312" y="731"/>
                </a:lnTo>
                <a:lnTo>
                  <a:pt x="2308" y="735"/>
                </a:lnTo>
                <a:lnTo>
                  <a:pt x="2305" y="738"/>
                </a:lnTo>
                <a:lnTo>
                  <a:pt x="2300" y="742"/>
                </a:lnTo>
                <a:lnTo>
                  <a:pt x="2295" y="746"/>
                </a:lnTo>
                <a:lnTo>
                  <a:pt x="2286" y="749"/>
                </a:lnTo>
                <a:lnTo>
                  <a:pt x="2278" y="753"/>
                </a:lnTo>
                <a:lnTo>
                  <a:pt x="2270" y="755"/>
                </a:lnTo>
                <a:lnTo>
                  <a:pt x="2258" y="759"/>
                </a:lnTo>
                <a:lnTo>
                  <a:pt x="2246" y="760"/>
                </a:lnTo>
                <a:lnTo>
                  <a:pt x="2234" y="762"/>
                </a:lnTo>
                <a:lnTo>
                  <a:pt x="2221" y="764"/>
                </a:lnTo>
                <a:lnTo>
                  <a:pt x="2203" y="766"/>
                </a:lnTo>
                <a:lnTo>
                  <a:pt x="2183" y="768"/>
                </a:lnTo>
                <a:lnTo>
                  <a:pt x="2164" y="768"/>
                </a:lnTo>
                <a:lnTo>
                  <a:pt x="2146" y="766"/>
                </a:lnTo>
                <a:lnTo>
                  <a:pt x="2126" y="766"/>
                </a:lnTo>
                <a:lnTo>
                  <a:pt x="2109" y="764"/>
                </a:lnTo>
                <a:lnTo>
                  <a:pt x="2092" y="760"/>
                </a:lnTo>
                <a:lnTo>
                  <a:pt x="2075" y="759"/>
                </a:lnTo>
                <a:lnTo>
                  <a:pt x="2077" y="762"/>
                </a:lnTo>
                <a:lnTo>
                  <a:pt x="2077" y="768"/>
                </a:lnTo>
                <a:lnTo>
                  <a:pt x="2077" y="773"/>
                </a:lnTo>
                <a:lnTo>
                  <a:pt x="2075" y="777"/>
                </a:lnTo>
                <a:lnTo>
                  <a:pt x="2072" y="782"/>
                </a:lnTo>
                <a:lnTo>
                  <a:pt x="2069" y="786"/>
                </a:lnTo>
                <a:lnTo>
                  <a:pt x="2064" y="792"/>
                </a:lnTo>
                <a:lnTo>
                  <a:pt x="2058" y="795"/>
                </a:lnTo>
                <a:lnTo>
                  <a:pt x="2052" y="799"/>
                </a:lnTo>
                <a:lnTo>
                  <a:pt x="2043" y="803"/>
                </a:lnTo>
                <a:lnTo>
                  <a:pt x="2035" y="806"/>
                </a:lnTo>
                <a:lnTo>
                  <a:pt x="2027" y="808"/>
                </a:lnTo>
                <a:lnTo>
                  <a:pt x="2017" y="812"/>
                </a:lnTo>
                <a:lnTo>
                  <a:pt x="2007" y="814"/>
                </a:lnTo>
                <a:lnTo>
                  <a:pt x="1996" y="815"/>
                </a:lnTo>
                <a:lnTo>
                  <a:pt x="1985" y="815"/>
                </a:lnTo>
                <a:lnTo>
                  <a:pt x="1965" y="817"/>
                </a:lnTo>
                <a:lnTo>
                  <a:pt x="1944" y="815"/>
                </a:lnTo>
                <a:lnTo>
                  <a:pt x="1926" y="814"/>
                </a:lnTo>
                <a:lnTo>
                  <a:pt x="1908" y="810"/>
                </a:lnTo>
                <a:lnTo>
                  <a:pt x="1899" y="808"/>
                </a:lnTo>
                <a:lnTo>
                  <a:pt x="1891" y="806"/>
                </a:lnTo>
                <a:lnTo>
                  <a:pt x="1884" y="803"/>
                </a:lnTo>
                <a:lnTo>
                  <a:pt x="1877" y="799"/>
                </a:lnTo>
                <a:lnTo>
                  <a:pt x="1871" y="797"/>
                </a:lnTo>
                <a:lnTo>
                  <a:pt x="1866" y="793"/>
                </a:lnTo>
                <a:lnTo>
                  <a:pt x="1861" y="790"/>
                </a:lnTo>
                <a:lnTo>
                  <a:pt x="1857" y="784"/>
                </a:lnTo>
                <a:lnTo>
                  <a:pt x="1859" y="788"/>
                </a:lnTo>
                <a:lnTo>
                  <a:pt x="1861" y="793"/>
                </a:lnTo>
                <a:lnTo>
                  <a:pt x="1861" y="797"/>
                </a:lnTo>
                <a:lnTo>
                  <a:pt x="1861" y="801"/>
                </a:lnTo>
                <a:lnTo>
                  <a:pt x="1859" y="804"/>
                </a:lnTo>
                <a:lnTo>
                  <a:pt x="1856" y="808"/>
                </a:lnTo>
                <a:lnTo>
                  <a:pt x="1851" y="812"/>
                </a:lnTo>
                <a:lnTo>
                  <a:pt x="1846" y="815"/>
                </a:lnTo>
                <a:lnTo>
                  <a:pt x="1841" y="817"/>
                </a:lnTo>
                <a:lnTo>
                  <a:pt x="1834" y="821"/>
                </a:lnTo>
                <a:lnTo>
                  <a:pt x="1825" y="823"/>
                </a:lnTo>
                <a:lnTo>
                  <a:pt x="1817" y="827"/>
                </a:lnTo>
                <a:lnTo>
                  <a:pt x="1807" y="828"/>
                </a:lnTo>
                <a:lnTo>
                  <a:pt x="1797" y="830"/>
                </a:lnTo>
                <a:lnTo>
                  <a:pt x="1787" y="832"/>
                </a:lnTo>
                <a:lnTo>
                  <a:pt x="1775" y="832"/>
                </a:lnTo>
                <a:lnTo>
                  <a:pt x="1752" y="834"/>
                </a:lnTo>
                <a:lnTo>
                  <a:pt x="1728" y="834"/>
                </a:lnTo>
                <a:lnTo>
                  <a:pt x="1706" y="832"/>
                </a:lnTo>
                <a:lnTo>
                  <a:pt x="1696" y="830"/>
                </a:lnTo>
                <a:lnTo>
                  <a:pt x="1686" y="828"/>
                </a:lnTo>
                <a:lnTo>
                  <a:pt x="1676" y="827"/>
                </a:lnTo>
                <a:lnTo>
                  <a:pt x="1668" y="823"/>
                </a:lnTo>
                <a:lnTo>
                  <a:pt x="1659" y="821"/>
                </a:lnTo>
                <a:lnTo>
                  <a:pt x="1651" y="817"/>
                </a:lnTo>
                <a:lnTo>
                  <a:pt x="1644" y="814"/>
                </a:lnTo>
                <a:lnTo>
                  <a:pt x="1638" y="812"/>
                </a:lnTo>
                <a:lnTo>
                  <a:pt x="1633" y="808"/>
                </a:lnTo>
                <a:lnTo>
                  <a:pt x="1629" y="804"/>
                </a:lnTo>
                <a:lnTo>
                  <a:pt x="1628" y="806"/>
                </a:lnTo>
                <a:lnTo>
                  <a:pt x="1624" y="810"/>
                </a:lnTo>
                <a:lnTo>
                  <a:pt x="1621" y="814"/>
                </a:lnTo>
                <a:lnTo>
                  <a:pt x="1616" y="815"/>
                </a:lnTo>
                <a:lnTo>
                  <a:pt x="1611" y="819"/>
                </a:lnTo>
                <a:lnTo>
                  <a:pt x="1604" y="821"/>
                </a:lnTo>
                <a:lnTo>
                  <a:pt x="1597" y="825"/>
                </a:lnTo>
                <a:lnTo>
                  <a:pt x="1589" y="827"/>
                </a:lnTo>
                <a:lnTo>
                  <a:pt x="1581" y="828"/>
                </a:lnTo>
                <a:lnTo>
                  <a:pt x="1571" y="830"/>
                </a:lnTo>
                <a:lnTo>
                  <a:pt x="1561" y="830"/>
                </a:lnTo>
                <a:lnTo>
                  <a:pt x="1551" y="832"/>
                </a:lnTo>
                <a:lnTo>
                  <a:pt x="1529" y="834"/>
                </a:lnTo>
                <a:lnTo>
                  <a:pt x="1507" y="834"/>
                </a:lnTo>
                <a:lnTo>
                  <a:pt x="1488" y="832"/>
                </a:lnTo>
                <a:lnTo>
                  <a:pt x="1473" y="830"/>
                </a:lnTo>
                <a:lnTo>
                  <a:pt x="1458" y="828"/>
                </a:lnTo>
                <a:lnTo>
                  <a:pt x="1443" y="827"/>
                </a:lnTo>
                <a:lnTo>
                  <a:pt x="1438" y="825"/>
                </a:lnTo>
                <a:lnTo>
                  <a:pt x="1431" y="823"/>
                </a:lnTo>
                <a:lnTo>
                  <a:pt x="1426" y="821"/>
                </a:lnTo>
                <a:lnTo>
                  <a:pt x="1421" y="819"/>
                </a:lnTo>
                <a:lnTo>
                  <a:pt x="1416" y="815"/>
                </a:lnTo>
                <a:lnTo>
                  <a:pt x="1413" y="814"/>
                </a:lnTo>
                <a:lnTo>
                  <a:pt x="1410" y="812"/>
                </a:lnTo>
                <a:lnTo>
                  <a:pt x="1408" y="810"/>
                </a:lnTo>
                <a:lnTo>
                  <a:pt x="1408" y="810"/>
                </a:lnTo>
                <a:lnTo>
                  <a:pt x="1401" y="814"/>
                </a:lnTo>
                <a:lnTo>
                  <a:pt x="1393" y="817"/>
                </a:lnTo>
                <a:lnTo>
                  <a:pt x="1385" y="819"/>
                </a:lnTo>
                <a:lnTo>
                  <a:pt x="1376" y="823"/>
                </a:lnTo>
                <a:lnTo>
                  <a:pt x="1364" y="825"/>
                </a:lnTo>
                <a:lnTo>
                  <a:pt x="1354" y="828"/>
                </a:lnTo>
                <a:lnTo>
                  <a:pt x="1343" y="830"/>
                </a:lnTo>
                <a:lnTo>
                  <a:pt x="1329" y="832"/>
                </a:lnTo>
                <a:lnTo>
                  <a:pt x="1316" y="832"/>
                </a:lnTo>
                <a:lnTo>
                  <a:pt x="1302" y="834"/>
                </a:lnTo>
                <a:lnTo>
                  <a:pt x="1276" y="834"/>
                </a:lnTo>
                <a:lnTo>
                  <a:pt x="1247" y="834"/>
                </a:lnTo>
                <a:lnTo>
                  <a:pt x="1219" y="832"/>
                </a:lnTo>
                <a:lnTo>
                  <a:pt x="1204" y="828"/>
                </a:lnTo>
                <a:lnTo>
                  <a:pt x="1188" y="827"/>
                </a:lnTo>
                <a:lnTo>
                  <a:pt x="1175" y="823"/>
                </a:lnTo>
                <a:lnTo>
                  <a:pt x="1163" y="819"/>
                </a:lnTo>
                <a:lnTo>
                  <a:pt x="1158" y="817"/>
                </a:lnTo>
                <a:lnTo>
                  <a:pt x="1153" y="815"/>
                </a:lnTo>
                <a:lnTo>
                  <a:pt x="1148" y="814"/>
                </a:lnTo>
                <a:lnTo>
                  <a:pt x="1145" y="810"/>
                </a:lnTo>
                <a:lnTo>
                  <a:pt x="1141" y="808"/>
                </a:lnTo>
                <a:lnTo>
                  <a:pt x="1138" y="806"/>
                </a:lnTo>
                <a:lnTo>
                  <a:pt x="1135" y="803"/>
                </a:lnTo>
                <a:lnTo>
                  <a:pt x="1133" y="801"/>
                </a:lnTo>
                <a:lnTo>
                  <a:pt x="1133" y="801"/>
                </a:lnTo>
                <a:lnTo>
                  <a:pt x="1125" y="803"/>
                </a:lnTo>
                <a:lnTo>
                  <a:pt x="1115" y="806"/>
                </a:lnTo>
                <a:lnTo>
                  <a:pt x="1105" y="808"/>
                </a:lnTo>
                <a:lnTo>
                  <a:pt x="1095" y="808"/>
                </a:lnTo>
                <a:lnTo>
                  <a:pt x="1083" y="810"/>
                </a:lnTo>
                <a:lnTo>
                  <a:pt x="1071" y="810"/>
                </a:lnTo>
                <a:lnTo>
                  <a:pt x="1046" y="810"/>
                </a:lnTo>
                <a:lnTo>
                  <a:pt x="1021" y="810"/>
                </a:lnTo>
                <a:lnTo>
                  <a:pt x="997" y="806"/>
                </a:lnTo>
                <a:lnTo>
                  <a:pt x="986" y="804"/>
                </a:lnTo>
                <a:lnTo>
                  <a:pt x="974" y="803"/>
                </a:lnTo>
                <a:lnTo>
                  <a:pt x="962" y="801"/>
                </a:lnTo>
                <a:lnTo>
                  <a:pt x="952" y="797"/>
                </a:lnTo>
                <a:lnTo>
                  <a:pt x="945" y="795"/>
                </a:lnTo>
                <a:lnTo>
                  <a:pt x="939" y="793"/>
                </a:lnTo>
                <a:lnTo>
                  <a:pt x="934" y="792"/>
                </a:lnTo>
                <a:lnTo>
                  <a:pt x="929" y="790"/>
                </a:lnTo>
                <a:lnTo>
                  <a:pt x="924" y="788"/>
                </a:lnTo>
                <a:lnTo>
                  <a:pt x="919" y="784"/>
                </a:lnTo>
                <a:lnTo>
                  <a:pt x="915" y="782"/>
                </a:lnTo>
                <a:lnTo>
                  <a:pt x="912" y="781"/>
                </a:lnTo>
                <a:lnTo>
                  <a:pt x="908" y="777"/>
                </a:lnTo>
                <a:lnTo>
                  <a:pt x="907" y="775"/>
                </a:lnTo>
                <a:lnTo>
                  <a:pt x="905" y="773"/>
                </a:lnTo>
                <a:lnTo>
                  <a:pt x="903" y="770"/>
                </a:lnTo>
                <a:lnTo>
                  <a:pt x="902" y="768"/>
                </a:lnTo>
                <a:lnTo>
                  <a:pt x="902" y="766"/>
                </a:lnTo>
                <a:lnTo>
                  <a:pt x="902" y="762"/>
                </a:lnTo>
                <a:lnTo>
                  <a:pt x="903" y="760"/>
                </a:lnTo>
                <a:lnTo>
                  <a:pt x="902" y="762"/>
                </a:lnTo>
                <a:lnTo>
                  <a:pt x="898" y="766"/>
                </a:lnTo>
                <a:lnTo>
                  <a:pt x="895" y="768"/>
                </a:lnTo>
                <a:lnTo>
                  <a:pt x="890" y="770"/>
                </a:lnTo>
                <a:lnTo>
                  <a:pt x="885" y="773"/>
                </a:lnTo>
                <a:lnTo>
                  <a:pt x="878" y="775"/>
                </a:lnTo>
                <a:lnTo>
                  <a:pt x="872" y="777"/>
                </a:lnTo>
                <a:lnTo>
                  <a:pt x="863" y="777"/>
                </a:lnTo>
                <a:lnTo>
                  <a:pt x="855" y="779"/>
                </a:lnTo>
                <a:lnTo>
                  <a:pt x="846" y="781"/>
                </a:lnTo>
                <a:lnTo>
                  <a:pt x="836" y="781"/>
                </a:lnTo>
                <a:lnTo>
                  <a:pt x="826" y="781"/>
                </a:lnTo>
                <a:lnTo>
                  <a:pt x="816" y="782"/>
                </a:lnTo>
                <a:lnTo>
                  <a:pt x="805" y="782"/>
                </a:lnTo>
                <a:lnTo>
                  <a:pt x="783" y="781"/>
                </a:lnTo>
                <a:lnTo>
                  <a:pt x="771" y="779"/>
                </a:lnTo>
                <a:lnTo>
                  <a:pt x="759" y="779"/>
                </a:lnTo>
                <a:lnTo>
                  <a:pt x="749" y="777"/>
                </a:lnTo>
                <a:lnTo>
                  <a:pt x="739" y="775"/>
                </a:lnTo>
                <a:lnTo>
                  <a:pt x="729" y="773"/>
                </a:lnTo>
                <a:lnTo>
                  <a:pt x="721" y="771"/>
                </a:lnTo>
                <a:lnTo>
                  <a:pt x="712" y="770"/>
                </a:lnTo>
                <a:lnTo>
                  <a:pt x="706" y="766"/>
                </a:lnTo>
                <a:lnTo>
                  <a:pt x="699" y="764"/>
                </a:lnTo>
                <a:lnTo>
                  <a:pt x="692" y="762"/>
                </a:lnTo>
                <a:lnTo>
                  <a:pt x="687" y="759"/>
                </a:lnTo>
                <a:lnTo>
                  <a:pt x="684" y="757"/>
                </a:lnTo>
                <a:lnTo>
                  <a:pt x="680" y="753"/>
                </a:lnTo>
                <a:lnTo>
                  <a:pt x="679" y="749"/>
                </a:lnTo>
                <a:lnTo>
                  <a:pt x="677" y="748"/>
                </a:lnTo>
                <a:lnTo>
                  <a:pt x="679" y="744"/>
                </a:lnTo>
                <a:lnTo>
                  <a:pt x="679" y="742"/>
                </a:lnTo>
                <a:lnTo>
                  <a:pt x="680" y="740"/>
                </a:lnTo>
                <a:lnTo>
                  <a:pt x="682" y="738"/>
                </a:lnTo>
                <a:lnTo>
                  <a:pt x="685" y="737"/>
                </a:lnTo>
                <a:lnTo>
                  <a:pt x="687" y="735"/>
                </a:lnTo>
                <a:lnTo>
                  <a:pt x="692" y="733"/>
                </a:lnTo>
                <a:lnTo>
                  <a:pt x="696" y="733"/>
                </a:lnTo>
                <a:lnTo>
                  <a:pt x="701" y="731"/>
                </a:lnTo>
                <a:lnTo>
                  <a:pt x="687" y="733"/>
                </a:lnTo>
                <a:lnTo>
                  <a:pt x="675" y="735"/>
                </a:lnTo>
                <a:lnTo>
                  <a:pt x="662" y="737"/>
                </a:lnTo>
                <a:lnTo>
                  <a:pt x="649" y="737"/>
                </a:lnTo>
                <a:lnTo>
                  <a:pt x="635" y="737"/>
                </a:lnTo>
                <a:lnTo>
                  <a:pt x="622" y="737"/>
                </a:lnTo>
                <a:lnTo>
                  <a:pt x="610" y="735"/>
                </a:lnTo>
                <a:lnTo>
                  <a:pt x="597" y="733"/>
                </a:lnTo>
                <a:lnTo>
                  <a:pt x="585" y="731"/>
                </a:lnTo>
                <a:lnTo>
                  <a:pt x="573" y="729"/>
                </a:lnTo>
                <a:lnTo>
                  <a:pt x="563" y="726"/>
                </a:lnTo>
                <a:lnTo>
                  <a:pt x="553" y="722"/>
                </a:lnTo>
                <a:lnTo>
                  <a:pt x="543" y="718"/>
                </a:lnTo>
                <a:lnTo>
                  <a:pt x="535" y="715"/>
                </a:lnTo>
                <a:lnTo>
                  <a:pt x="526" y="709"/>
                </a:lnTo>
                <a:lnTo>
                  <a:pt x="520" y="703"/>
                </a:lnTo>
                <a:lnTo>
                  <a:pt x="514" y="698"/>
                </a:lnTo>
                <a:lnTo>
                  <a:pt x="511" y="694"/>
                </a:lnTo>
                <a:lnTo>
                  <a:pt x="508" y="689"/>
                </a:lnTo>
                <a:lnTo>
                  <a:pt x="506" y="683"/>
                </a:lnTo>
                <a:lnTo>
                  <a:pt x="506" y="678"/>
                </a:lnTo>
                <a:lnTo>
                  <a:pt x="506" y="672"/>
                </a:lnTo>
                <a:lnTo>
                  <a:pt x="508" y="667"/>
                </a:lnTo>
                <a:lnTo>
                  <a:pt x="511" y="663"/>
                </a:lnTo>
                <a:lnTo>
                  <a:pt x="498" y="667"/>
                </a:lnTo>
                <a:lnTo>
                  <a:pt x="484" y="670"/>
                </a:lnTo>
                <a:lnTo>
                  <a:pt x="471" y="672"/>
                </a:lnTo>
                <a:lnTo>
                  <a:pt x="457" y="674"/>
                </a:lnTo>
                <a:lnTo>
                  <a:pt x="442" y="676"/>
                </a:lnTo>
                <a:lnTo>
                  <a:pt x="427" y="678"/>
                </a:lnTo>
                <a:lnTo>
                  <a:pt x="412" y="680"/>
                </a:lnTo>
                <a:lnTo>
                  <a:pt x="399" y="680"/>
                </a:lnTo>
                <a:lnTo>
                  <a:pt x="384" y="680"/>
                </a:lnTo>
                <a:lnTo>
                  <a:pt x="369" y="678"/>
                </a:lnTo>
                <a:lnTo>
                  <a:pt x="354" y="676"/>
                </a:lnTo>
                <a:lnTo>
                  <a:pt x="340" y="674"/>
                </a:lnTo>
                <a:lnTo>
                  <a:pt x="325" y="672"/>
                </a:lnTo>
                <a:lnTo>
                  <a:pt x="312" y="670"/>
                </a:lnTo>
                <a:lnTo>
                  <a:pt x="298" y="667"/>
                </a:lnTo>
                <a:lnTo>
                  <a:pt x="287" y="663"/>
                </a:lnTo>
                <a:lnTo>
                  <a:pt x="268" y="658"/>
                </a:lnTo>
                <a:lnTo>
                  <a:pt x="251" y="652"/>
                </a:lnTo>
                <a:lnTo>
                  <a:pt x="236" y="647"/>
                </a:lnTo>
                <a:lnTo>
                  <a:pt x="223" y="641"/>
                </a:lnTo>
                <a:lnTo>
                  <a:pt x="209" y="636"/>
                </a:lnTo>
                <a:lnTo>
                  <a:pt x="198" y="630"/>
                </a:lnTo>
                <a:lnTo>
                  <a:pt x="188" y="625"/>
                </a:lnTo>
                <a:lnTo>
                  <a:pt x="179" y="617"/>
                </a:lnTo>
                <a:lnTo>
                  <a:pt x="173" y="612"/>
                </a:lnTo>
                <a:lnTo>
                  <a:pt x="166" y="606"/>
                </a:lnTo>
                <a:lnTo>
                  <a:pt x="161" y="599"/>
                </a:lnTo>
                <a:lnTo>
                  <a:pt x="159" y="592"/>
                </a:lnTo>
                <a:lnTo>
                  <a:pt x="157" y="586"/>
                </a:lnTo>
                <a:lnTo>
                  <a:pt x="157" y="579"/>
                </a:lnTo>
                <a:lnTo>
                  <a:pt x="159" y="573"/>
                </a:lnTo>
                <a:lnTo>
                  <a:pt x="162" y="566"/>
                </a:lnTo>
                <a:lnTo>
                  <a:pt x="149" y="568"/>
                </a:lnTo>
                <a:lnTo>
                  <a:pt x="137" y="568"/>
                </a:lnTo>
                <a:lnTo>
                  <a:pt x="124" y="568"/>
                </a:lnTo>
                <a:lnTo>
                  <a:pt x="112" y="568"/>
                </a:lnTo>
                <a:lnTo>
                  <a:pt x="99" y="568"/>
                </a:lnTo>
                <a:lnTo>
                  <a:pt x="87" y="566"/>
                </a:lnTo>
                <a:lnTo>
                  <a:pt x="75" y="564"/>
                </a:lnTo>
                <a:lnTo>
                  <a:pt x="65" y="560"/>
                </a:lnTo>
                <a:lnTo>
                  <a:pt x="55" y="558"/>
                </a:lnTo>
                <a:lnTo>
                  <a:pt x="45" y="555"/>
                </a:lnTo>
                <a:lnTo>
                  <a:pt x="37" y="551"/>
                </a:lnTo>
                <a:lnTo>
                  <a:pt x="28" y="547"/>
                </a:lnTo>
                <a:lnTo>
                  <a:pt x="20" y="544"/>
                </a:lnTo>
                <a:lnTo>
                  <a:pt x="15" y="538"/>
                </a:lnTo>
                <a:lnTo>
                  <a:pt x="8" y="533"/>
                </a:lnTo>
                <a:lnTo>
                  <a:pt x="5" y="527"/>
                </a:lnTo>
                <a:lnTo>
                  <a:pt x="3" y="524"/>
                </a:lnTo>
                <a:lnTo>
                  <a:pt x="2" y="520"/>
                </a:lnTo>
                <a:lnTo>
                  <a:pt x="0" y="516"/>
                </a:lnTo>
                <a:lnTo>
                  <a:pt x="0" y="513"/>
                </a:lnTo>
                <a:lnTo>
                  <a:pt x="0" y="507"/>
                </a:lnTo>
                <a:lnTo>
                  <a:pt x="2" y="503"/>
                </a:lnTo>
                <a:lnTo>
                  <a:pt x="3" y="500"/>
                </a:lnTo>
                <a:lnTo>
                  <a:pt x="7" y="496"/>
                </a:lnTo>
                <a:lnTo>
                  <a:pt x="8" y="492"/>
                </a:lnTo>
                <a:lnTo>
                  <a:pt x="12" y="489"/>
                </a:lnTo>
                <a:lnTo>
                  <a:pt x="17" y="485"/>
                </a:lnTo>
                <a:lnTo>
                  <a:pt x="22" y="481"/>
                </a:lnTo>
                <a:lnTo>
                  <a:pt x="27" y="478"/>
                </a:lnTo>
                <a:lnTo>
                  <a:pt x="32" y="476"/>
                </a:lnTo>
                <a:lnTo>
                  <a:pt x="38" y="472"/>
                </a:lnTo>
                <a:lnTo>
                  <a:pt x="45" y="470"/>
                </a:lnTo>
                <a:lnTo>
                  <a:pt x="38" y="467"/>
                </a:lnTo>
                <a:lnTo>
                  <a:pt x="32" y="463"/>
                </a:lnTo>
                <a:lnTo>
                  <a:pt x="27" y="459"/>
                </a:lnTo>
                <a:lnTo>
                  <a:pt x="22" y="456"/>
                </a:lnTo>
                <a:lnTo>
                  <a:pt x="18" y="452"/>
                </a:lnTo>
                <a:lnTo>
                  <a:pt x="17" y="448"/>
                </a:lnTo>
                <a:lnTo>
                  <a:pt x="17" y="445"/>
                </a:lnTo>
                <a:lnTo>
                  <a:pt x="17" y="441"/>
                </a:lnTo>
                <a:lnTo>
                  <a:pt x="18" y="437"/>
                </a:lnTo>
                <a:lnTo>
                  <a:pt x="20" y="435"/>
                </a:lnTo>
                <a:lnTo>
                  <a:pt x="23" y="432"/>
                </a:lnTo>
                <a:lnTo>
                  <a:pt x="28" y="428"/>
                </a:lnTo>
                <a:lnTo>
                  <a:pt x="35" y="426"/>
                </a:lnTo>
                <a:lnTo>
                  <a:pt x="42" y="423"/>
                </a:lnTo>
                <a:lnTo>
                  <a:pt x="50" y="421"/>
                </a:lnTo>
                <a:lnTo>
                  <a:pt x="59" y="419"/>
                </a:lnTo>
                <a:lnTo>
                  <a:pt x="60" y="419"/>
                </a:lnTo>
                <a:lnTo>
                  <a:pt x="62" y="419"/>
                </a:lnTo>
                <a:lnTo>
                  <a:pt x="62" y="419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79" name="Freeform 11"/>
          <p:cNvSpPr>
            <a:spLocks/>
          </p:cNvSpPr>
          <p:nvPr/>
        </p:nvSpPr>
        <p:spPr bwMode="auto">
          <a:xfrm>
            <a:off x="6173788" y="2606675"/>
            <a:ext cx="2257425" cy="660400"/>
          </a:xfrm>
          <a:custGeom>
            <a:avLst/>
            <a:gdLst/>
            <a:ahLst/>
            <a:cxnLst>
              <a:cxn ang="0">
                <a:pos x="7" y="366"/>
              </a:cxn>
              <a:cxn ang="0">
                <a:pos x="94" y="316"/>
              </a:cxn>
              <a:cxn ang="0">
                <a:pos x="129" y="235"/>
              </a:cxn>
              <a:cxn ang="0">
                <a:pos x="248" y="200"/>
              </a:cxn>
              <a:cxn ang="0">
                <a:pos x="323" y="132"/>
              </a:cxn>
              <a:cxn ang="0">
                <a:pos x="509" y="120"/>
              </a:cxn>
              <a:cxn ang="0">
                <a:pos x="556" y="59"/>
              </a:cxn>
              <a:cxn ang="0">
                <a:pos x="711" y="63"/>
              </a:cxn>
              <a:cxn ang="0">
                <a:pos x="803" y="35"/>
              </a:cxn>
              <a:cxn ang="0">
                <a:pos x="964" y="39"/>
              </a:cxn>
              <a:cxn ang="0">
                <a:pos x="1214" y="2"/>
              </a:cxn>
              <a:cxn ang="0">
                <a:pos x="1390" y="8"/>
              </a:cxn>
              <a:cxn ang="0">
                <a:pos x="1520" y="28"/>
              </a:cxn>
              <a:cxn ang="0">
                <a:pos x="1592" y="0"/>
              </a:cxn>
              <a:cxn ang="0">
                <a:pos x="1700" y="24"/>
              </a:cxn>
              <a:cxn ang="0">
                <a:pos x="1829" y="39"/>
              </a:cxn>
              <a:cxn ang="0">
                <a:pos x="1938" y="24"/>
              </a:cxn>
              <a:cxn ang="0">
                <a:pos x="2109" y="54"/>
              </a:cxn>
              <a:cxn ang="0">
                <a:pos x="2221" y="66"/>
              </a:cxn>
              <a:cxn ang="0">
                <a:pos x="2255" y="90"/>
              </a:cxn>
              <a:cxn ang="0">
                <a:pos x="2318" y="92"/>
              </a:cxn>
              <a:cxn ang="0">
                <a:pos x="2473" y="127"/>
              </a:cxn>
              <a:cxn ang="0">
                <a:pos x="2484" y="184"/>
              </a:cxn>
              <a:cxn ang="0">
                <a:pos x="2590" y="233"/>
              </a:cxn>
              <a:cxn ang="0">
                <a:pos x="2758" y="274"/>
              </a:cxn>
              <a:cxn ang="0">
                <a:pos x="2793" y="312"/>
              </a:cxn>
              <a:cxn ang="0">
                <a:pos x="2784" y="364"/>
              </a:cxn>
              <a:cxn ang="0">
                <a:pos x="2793" y="406"/>
              </a:cxn>
              <a:cxn ang="0">
                <a:pos x="2828" y="424"/>
              </a:cxn>
              <a:cxn ang="0">
                <a:pos x="2833" y="459"/>
              </a:cxn>
              <a:cxn ang="0">
                <a:pos x="2744" y="467"/>
              </a:cxn>
              <a:cxn ang="0">
                <a:pos x="2758" y="536"/>
              </a:cxn>
              <a:cxn ang="0">
                <a:pos x="2684" y="573"/>
              </a:cxn>
              <a:cxn ang="0">
                <a:pos x="2706" y="608"/>
              </a:cxn>
              <a:cxn ang="0">
                <a:pos x="2576" y="623"/>
              </a:cxn>
              <a:cxn ang="0">
                <a:pos x="2561" y="659"/>
              </a:cxn>
              <a:cxn ang="0">
                <a:pos x="2395" y="718"/>
              </a:cxn>
              <a:cxn ang="0">
                <a:pos x="2308" y="735"/>
              </a:cxn>
              <a:cxn ang="0">
                <a:pos x="2164" y="768"/>
              </a:cxn>
              <a:cxn ang="0">
                <a:pos x="2058" y="795"/>
              </a:cxn>
              <a:cxn ang="0">
                <a:pos x="1899" y="808"/>
              </a:cxn>
              <a:cxn ang="0">
                <a:pos x="1856" y="808"/>
              </a:cxn>
              <a:cxn ang="0">
                <a:pos x="1706" y="832"/>
              </a:cxn>
              <a:cxn ang="0">
                <a:pos x="1621" y="814"/>
              </a:cxn>
              <a:cxn ang="0">
                <a:pos x="1473" y="830"/>
              </a:cxn>
              <a:cxn ang="0">
                <a:pos x="1393" y="817"/>
              </a:cxn>
              <a:cxn ang="0">
                <a:pos x="1188" y="827"/>
              </a:cxn>
              <a:cxn ang="0">
                <a:pos x="1115" y="806"/>
              </a:cxn>
              <a:cxn ang="0">
                <a:pos x="939" y="793"/>
              </a:cxn>
              <a:cxn ang="0">
                <a:pos x="902" y="762"/>
              </a:cxn>
              <a:cxn ang="0">
                <a:pos x="826" y="781"/>
              </a:cxn>
              <a:cxn ang="0">
                <a:pos x="692" y="762"/>
              </a:cxn>
              <a:cxn ang="0">
                <a:pos x="696" y="733"/>
              </a:cxn>
              <a:cxn ang="0">
                <a:pos x="553" y="722"/>
              </a:cxn>
              <a:cxn ang="0">
                <a:pos x="498" y="667"/>
              </a:cxn>
              <a:cxn ang="0">
                <a:pos x="312" y="670"/>
              </a:cxn>
              <a:cxn ang="0">
                <a:pos x="161" y="599"/>
              </a:cxn>
              <a:cxn ang="0">
                <a:pos x="65" y="560"/>
              </a:cxn>
              <a:cxn ang="0">
                <a:pos x="0" y="507"/>
              </a:cxn>
              <a:cxn ang="0">
                <a:pos x="32" y="463"/>
              </a:cxn>
              <a:cxn ang="0">
                <a:pos x="50" y="421"/>
              </a:cxn>
            </a:cxnLst>
            <a:rect l="0" t="0" r="r" b="b"/>
            <a:pathLst>
              <a:path w="2843" h="834">
                <a:moveTo>
                  <a:pt x="62" y="419"/>
                </a:moveTo>
                <a:lnTo>
                  <a:pt x="52" y="415"/>
                </a:lnTo>
                <a:lnTo>
                  <a:pt x="43" y="412"/>
                </a:lnTo>
                <a:lnTo>
                  <a:pt x="35" y="408"/>
                </a:lnTo>
                <a:lnTo>
                  <a:pt x="27" y="404"/>
                </a:lnTo>
                <a:lnTo>
                  <a:pt x="22" y="401"/>
                </a:lnTo>
                <a:lnTo>
                  <a:pt x="17" y="395"/>
                </a:lnTo>
                <a:lnTo>
                  <a:pt x="12" y="391"/>
                </a:lnTo>
                <a:lnTo>
                  <a:pt x="8" y="386"/>
                </a:lnTo>
                <a:lnTo>
                  <a:pt x="7" y="382"/>
                </a:lnTo>
                <a:lnTo>
                  <a:pt x="5" y="377"/>
                </a:lnTo>
                <a:lnTo>
                  <a:pt x="5" y="371"/>
                </a:lnTo>
                <a:lnTo>
                  <a:pt x="7" y="366"/>
                </a:lnTo>
                <a:lnTo>
                  <a:pt x="8" y="362"/>
                </a:lnTo>
                <a:lnTo>
                  <a:pt x="12" y="356"/>
                </a:lnTo>
                <a:lnTo>
                  <a:pt x="17" y="351"/>
                </a:lnTo>
                <a:lnTo>
                  <a:pt x="22" y="347"/>
                </a:lnTo>
                <a:lnTo>
                  <a:pt x="30" y="342"/>
                </a:lnTo>
                <a:lnTo>
                  <a:pt x="37" y="338"/>
                </a:lnTo>
                <a:lnTo>
                  <a:pt x="47" y="334"/>
                </a:lnTo>
                <a:lnTo>
                  <a:pt x="57" y="331"/>
                </a:lnTo>
                <a:lnTo>
                  <a:pt x="67" y="329"/>
                </a:lnTo>
                <a:lnTo>
                  <a:pt x="77" y="325"/>
                </a:lnTo>
                <a:lnTo>
                  <a:pt x="89" y="323"/>
                </a:lnTo>
                <a:lnTo>
                  <a:pt x="102" y="323"/>
                </a:lnTo>
                <a:lnTo>
                  <a:pt x="94" y="316"/>
                </a:lnTo>
                <a:lnTo>
                  <a:pt x="87" y="311"/>
                </a:lnTo>
                <a:lnTo>
                  <a:pt x="84" y="303"/>
                </a:lnTo>
                <a:lnTo>
                  <a:pt x="80" y="298"/>
                </a:lnTo>
                <a:lnTo>
                  <a:pt x="79" y="290"/>
                </a:lnTo>
                <a:lnTo>
                  <a:pt x="79" y="283"/>
                </a:lnTo>
                <a:lnTo>
                  <a:pt x="80" y="276"/>
                </a:lnTo>
                <a:lnTo>
                  <a:pt x="82" y="270"/>
                </a:lnTo>
                <a:lnTo>
                  <a:pt x="87" y="263"/>
                </a:lnTo>
                <a:lnTo>
                  <a:pt x="92" y="257"/>
                </a:lnTo>
                <a:lnTo>
                  <a:pt x="100" y="252"/>
                </a:lnTo>
                <a:lnTo>
                  <a:pt x="109" y="246"/>
                </a:lnTo>
                <a:lnTo>
                  <a:pt x="119" y="241"/>
                </a:lnTo>
                <a:lnTo>
                  <a:pt x="129" y="235"/>
                </a:lnTo>
                <a:lnTo>
                  <a:pt x="141" y="230"/>
                </a:lnTo>
                <a:lnTo>
                  <a:pt x="156" y="226"/>
                </a:lnTo>
                <a:lnTo>
                  <a:pt x="166" y="224"/>
                </a:lnTo>
                <a:lnTo>
                  <a:pt x="178" y="222"/>
                </a:lnTo>
                <a:lnTo>
                  <a:pt x="203" y="219"/>
                </a:lnTo>
                <a:lnTo>
                  <a:pt x="214" y="217"/>
                </a:lnTo>
                <a:lnTo>
                  <a:pt x="228" y="217"/>
                </a:lnTo>
                <a:lnTo>
                  <a:pt x="241" y="217"/>
                </a:lnTo>
                <a:lnTo>
                  <a:pt x="253" y="217"/>
                </a:lnTo>
                <a:lnTo>
                  <a:pt x="251" y="213"/>
                </a:lnTo>
                <a:lnTo>
                  <a:pt x="250" y="210"/>
                </a:lnTo>
                <a:lnTo>
                  <a:pt x="250" y="204"/>
                </a:lnTo>
                <a:lnTo>
                  <a:pt x="248" y="200"/>
                </a:lnTo>
                <a:lnTo>
                  <a:pt x="248" y="197"/>
                </a:lnTo>
                <a:lnTo>
                  <a:pt x="248" y="193"/>
                </a:lnTo>
                <a:lnTo>
                  <a:pt x="250" y="189"/>
                </a:lnTo>
                <a:lnTo>
                  <a:pt x="251" y="186"/>
                </a:lnTo>
                <a:lnTo>
                  <a:pt x="253" y="180"/>
                </a:lnTo>
                <a:lnTo>
                  <a:pt x="255" y="177"/>
                </a:lnTo>
                <a:lnTo>
                  <a:pt x="260" y="169"/>
                </a:lnTo>
                <a:lnTo>
                  <a:pt x="266" y="162"/>
                </a:lnTo>
                <a:lnTo>
                  <a:pt x="275" y="156"/>
                </a:lnTo>
                <a:lnTo>
                  <a:pt x="285" y="149"/>
                </a:lnTo>
                <a:lnTo>
                  <a:pt x="297" y="144"/>
                </a:lnTo>
                <a:lnTo>
                  <a:pt x="308" y="138"/>
                </a:lnTo>
                <a:lnTo>
                  <a:pt x="323" y="132"/>
                </a:lnTo>
                <a:lnTo>
                  <a:pt x="338" y="129"/>
                </a:lnTo>
                <a:lnTo>
                  <a:pt x="354" y="125"/>
                </a:lnTo>
                <a:lnTo>
                  <a:pt x="370" y="121"/>
                </a:lnTo>
                <a:lnTo>
                  <a:pt x="389" y="120"/>
                </a:lnTo>
                <a:lnTo>
                  <a:pt x="406" y="118"/>
                </a:lnTo>
                <a:lnTo>
                  <a:pt x="421" y="118"/>
                </a:lnTo>
                <a:lnTo>
                  <a:pt x="437" y="118"/>
                </a:lnTo>
                <a:lnTo>
                  <a:pt x="452" y="118"/>
                </a:lnTo>
                <a:lnTo>
                  <a:pt x="468" y="120"/>
                </a:lnTo>
                <a:lnTo>
                  <a:pt x="484" y="121"/>
                </a:lnTo>
                <a:lnTo>
                  <a:pt x="499" y="123"/>
                </a:lnTo>
                <a:lnTo>
                  <a:pt x="513" y="125"/>
                </a:lnTo>
                <a:lnTo>
                  <a:pt x="509" y="120"/>
                </a:lnTo>
                <a:lnTo>
                  <a:pt x="506" y="116"/>
                </a:lnTo>
                <a:lnTo>
                  <a:pt x="503" y="110"/>
                </a:lnTo>
                <a:lnTo>
                  <a:pt x="503" y="105"/>
                </a:lnTo>
                <a:lnTo>
                  <a:pt x="503" y="99"/>
                </a:lnTo>
                <a:lnTo>
                  <a:pt x="504" y="94"/>
                </a:lnTo>
                <a:lnTo>
                  <a:pt x="508" y="88"/>
                </a:lnTo>
                <a:lnTo>
                  <a:pt x="511" y="83"/>
                </a:lnTo>
                <a:lnTo>
                  <a:pt x="516" y="79"/>
                </a:lnTo>
                <a:lnTo>
                  <a:pt x="523" y="74"/>
                </a:lnTo>
                <a:lnTo>
                  <a:pt x="530" y="70"/>
                </a:lnTo>
                <a:lnTo>
                  <a:pt x="536" y="66"/>
                </a:lnTo>
                <a:lnTo>
                  <a:pt x="546" y="63"/>
                </a:lnTo>
                <a:lnTo>
                  <a:pt x="556" y="59"/>
                </a:lnTo>
                <a:lnTo>
                  <a:pt x="566" y="55"/>
                </a:lnTo>
                <a:lnTo>
                  <a:pt x="578" y="54"/>
                </a:lnTo>
                <a:lnTo>
                  <a:pt x="590" y="52"/>
                </a:lnTo>
                <a:lnTo>
                  <a:pt x="602" y="50"/>
                </a:lnTo>
                <a:lnTo>
                  <a:pt x="613" y="50"/>
                </a:lnTo>
                <a:lnTo>
                  <a:pt x="625" y="48"/>
                </a:lnTo>
                <a:lnTo>
                  <a:pt x="637" y="48"/>
                </a:lnTo>
                <a:lnTo>
                  <a:pt x="649" y="50"/>
                </a:lnTo>
                <a:lnTo>
                  <a:pt x="670" y="52"/>
                </a:lnTo>
                <a:lnTo>
                  <a:pt x="680" y="54"/>
                </a:lnTo>
                <a:lnTo>
                  <a:pt x="691" y="55"/>
                </a:lnTo>
                <a:lnTo>
                  <a:pt x="701" y="59"/>
                </a:lnTo>
                <a:lnTo>
                  <a:pt x="711" y="63"/>
                </a:lnTo>
                <a:lnTo>
                  <a:pt x="719" y="66"/>
                </a:lnTo>
                <a:lnTo>
                  <a:pt x="727" y="70"/>
                </a:lnTo>
                <a:lnTo>
                  <a:pt x="734" y="74"/>
                </a:lnTo>
                <a:lnTo>
                  <a:pt x="741" y="79"/>
                </a:lnTo>
                <a:lnTo>
                  <a:pt x="742" y="72"/>
                </a:lnTo>
                <a:lnTo>
                  <a:pt x="746" y="66"/>
                </a:lnTo>
                <a:lnTo>
                  <a:pt x="751" y="61"/>
                </a:lnTo>
                <a:lnTo>
                  <a:pt x="758" y="55"/>
                </a:lnTo>
                <a:lnTo>
                  <a:pt x="764" y="50"/>
                </a:lnTo>
                <a:lnTo>
                  <a:pt x="773" y="46"/>
                </a:lnTo>
                <a:lnTo>
                  <a:pt x="781" y="43"/>
                </a:lnTo>
                <a:lnTo>
                  <a:pt x="791" y="39"/>
                </a:lnTo>
                <a:lnTo>
                  <a:pt x="803" y="35"/>
                </a:lnTo>
                <a:lnTo>
                  <a:pt x="815" y="32"/>
                </a:lnTo>
                <a:lnTo>
                  <a:pt x="826" y="30"/>
                </a:lnTo>
                <a:lnTo>
                  <a:pt x="840" y="28"/>
                </a:lnTo>
                <a:lnTo>
                  <a:pt x="851" y="26"/>
                </a:lnTo>
                <a:lnTo>
                  <a:pt x="865" y="26"/>
                </a:lnTo>
                <a:lnTo>
                  <a:pt x="880" y="26"/>
                </a:lnTo>
                <a:lnTo>
                  <a:pt x="893" y="26"/>
                </a:lnTo>
                <a:lnTo>
                  <a:pt x="907" y="28"/>
                </a:lnTo>
                <a:lnTo>
                  <a:pt x="919" y="28"/>
                </a:lnTo>
                <a:lnTo>
                  <a:pt x="930" y="30"/>
                </a:lnTo>
                <a:lnTo>
                  <a:pt x="942" y="33"/>
                </a:lnTo>
                <a:lnTo>
                  <a:pt x="954" y="35"/>
                </a:lnTo>
                <a:lnTo>
                  <a:pt x="964" y="39"/>
                </a:lnTo>
                <a:lnTo>
                  <a:pt x="974" y="43"/>
                </a:lnTo>
                <a:lnTo>
                  <a:pt x="982" y="48"/>
                </a:lnTo>
                <a:lnTo>
                  <a:pt x="991" y="43"/>
                </a:lnTo>
                <a:lnTo>
                  <a:pt x="1001" y="39"/>
                </a:lnTo>
                <a:lnTo>
                  <a:pt x="1021" y="30"/>
                </a:lnTo>
                <a:lnTo>
                  <a:pt x="1041" y="22"/>
                </a:lnTo>
                <a:lnTo>
                  <a:pt x="1064" y="17"/>
                </a:lnTo>
                <a:lnTo>
                  <a:pt x="1088" y="11"/>
                </a:lnTo>
                <a:lnTo>
                  <a:pt x="1111" y="8"/>
                </a:lnTo>
                <a:lnTo>
                  <a:pt x="1136" y="6"/>
                </a:lnTo>
                <a:lnTo>
                  <a:pt x="1162" y="4"/>
                </a:lnTo>
                <a:lnTo>
                  <a:pt x="1188" y="2"/>
                </a:lnTo>
                <a:lnTo>
                  <a:pt x="1214" y="2"/>
                </a:lnTo>
                <a:lnTo>
                  <a:pt x="1239" y="4"/>
                </a:lnTo>
                <a:lnTo>
                  <a:pt x="1266" y="6"/>
                </a:lnTo>
                <a:lnTo>
                  <a:pt x="1291" y="9"/>
                </a:lnTo>
                <a:lnTo>
                  <a:pt x="1314" y="15"/>
                </a:lnTo>
                <a:lnTo>
                  <a:pt x="1338" y="20"/>
                </a:lnTo>
                <a:lnTo>
                  <a:pt x="1361" y="28"/>
                </a:lnTo>
                <a:lnTo>
                  <a:pt x="1363" y="24"/>
                </a:lnTo>
                <a:lnTo>
                  <a:pt x="1366" y="20"/>
                </a:lnTo>
                <a:lnTo>
                  <a:pt x="1369" y="17"/>
                </a:lnTo>
                <a:lnTo>
                  <a:pt x="1374" y="15"/>
                </a:lnTo>
                <a:lnTo>
                  <a:pt x="1380" y="11"/>
                </a:lnTo>
                <a:lnTo>
                  <a:pt x="1385" y="9"/>
                </a:lnTo>
                <a:lnTo>
                  <a:pt x="1390" y="8"/>
                </a:lnTo>
                <a:lnTo>
                  <a:pt x="1396" y="6"/>
                </a:lnTo>
                <a:lnTo>
                  <a:pt x="1411" y="2"/>
                </a:lnTo>
                <a:lnTo>
                  <a:pt x="1426" y="0"/>
                </a:lnTo>
                <a:lnTo>
                  <a:pt x="1442" y="0"/>
                </a:lnTo>
                <a:lnTo>
                  <a:pt x="1458" y="0"/>
                </a:lnTo>
                <a:lnTo>
                  <a:pt x="1470" y="2"/>
                </a:lnTo>
                <a:lnTo>
                  <a:pt x="1480" y="4"/>
                </a:lnTo>
                <a:lnTo>
                  <a:pt x="1490" y="8"/>
                </a:lnTo>
                <a:lnTo>
                  <a:pt x="1499" y="9"/>
                </a:lnTo>
                <a:lnTo>
                  <a:pt x="1505" y="15"/>
                </a:lnTo>
                <a:lnTo>
                  <a:pt x="1512" y="19"/>
                </a:lnTo>
                <a:lnTo>
                  <a:pt x="1517" y="24"/>
                </a:lnTo>
                <a:lnTo>
                  <a:pt x="1520" y="28"/>
                </a:lnTo>
                <a:lnTo>
                  <a:pt x="1520" y="24"/>
                </a:lnTo>
                <a:lnTo>
                  <a:pt x="1522" y="22"/>
                </a:lnTo>
                <a:lnTo>
                  <a:pt x="1525" y="19"/>
                </a:lnTo>
                <a:lnTo>
                  <a:pt x="1529" y="15"/>
                </a:lnTo>
                <a:lnTo>
                  <a:pt x="1532" y="13"/>
                </a:lnTo>
                <a:lnTo>
                  <a:pt x="1537" y="9"/>
                </a:lnTo>
                <a:lnTo>
                  <a:pt x="1542" y="8"/>
                </a:lnTo>
                <a:lnTo>
                  <a:pt x="1549" y="6"/>
                </a:lnTo>
                <a:lnTo>
                  <a:pt x="1554" y="4"/>
                </a:lnTo>
                <a:lnTo>
                  <a:pt x="1561" y="2"/>
                </a:lnTo>
                <a:lnTo>
                  <a:pt x="1569" y="2"/>
                </a:lnTo>
                <a:lnTo>
                  <a:pt x="1576" y="0"/>
                </a:lnTo>
                <a:lnTo>
                  <a:pt x="1592" y="0"/>
                </a:lnTo>
                <a:lnTo>
                  <a:pt x="1611" y="0"/>
                </a:lnTo>
                <a:lnTo>
                  <a:pt x="1624" y="0"/>
                </a:lnTo>
                <a:lnTo>
                  <a:pt x="1636" y="4"/>
                </a:lnTo>
                <a:lnTo>
                  <a:pt x="1648" y="6"/>
                </a:lnTo>
                <a:lnTo>
                  <a:pt x="1658" y="9"/>
                </a:lnTo>
                <a:lnTo>
                  <a:pt x="1668" y="13"/>
                </a:lnTo>
                <a:lnTo>
                  <a:pt x="1676" y="17"/>
                </a:lnTo>
                <a:lnTo>
                  <a:pt x="1683" y="22"/>
                </a:lnTo>
                <a:lnTo>
                  <a:pt x="1686" y="24"/>
                </a:lnTo>
                <a:lnTo>
                  <a:pt x="1688" y="28"/>
                </a:lnTo>
                <a:lnTo>
                  <a:pt x="1688" y="28"/>
                </a:lnTo>
                <a:lnTo>
                  <a:pt x="1693" y="26"/>
                </a:lnTo>
                <a:lnTo>
                  <a:pt x="1700" y="24"/>
                </a:lnTo>
                <a:lnTo>
                  <a:pt x="1706" y="22"/>
                </a:lnTo>
                <a:lnTo>
                  <a:pt x="1713" y="22"/>
                </a:lnTo>
                <a:lnTo>
                  <a:pt x="1728" y="20"/>
                </a:lnTo>
                <a:lnTo>
                  <a:pt x="1743" y="20"/>
                </a:lnTo>
                <a:lnTo>
                  <a:pt x="1760" y="20"/>
                </a:lnTo>
                <a:lnTo>
                  <a:pt x="1775" y="22"/>
                </a:lnTo>
                <a:lnTo>
                  <a:pt x="1790" y="24"/>
                </a:lnTo>
                <a:lnTo>
                  <a:pt x="1804" y="28"/>
                </a:lnTo>
                <a:lnTo>
                  <a:pt x="1810" y="30"/>
                </a:lnTo>
                <a:lnTo>
                  <a:pt x="1815" y="32"/>
                </a:lnTo>
                <a:lnTo>
                  <a:pt x="1820" y="33"/>
                </a:lnTo>
                <a:lnTo>
                  <a:pt x="1825" y="37"/>
                </a:lnTo>
                <a:lnTo>
                  <a:pt x="1829" y="39"/>
                </a:lnTo>
                <a:lnTo>
                  <a:pt x="1830" y="43"/>
                </a:lnTo>
                <a:lnTo>
                  <a:pt x="1832" y="44"/>
                </a:lnTo>
                <a:lnTo>
                  <a:pt x="1834" y="48"/>
                </a:lnTo>
                <a:lnTo>
                  <a:pt x="1839" y="43"/>
                </a:lnTo>
                <a:lnTo>
                  <a:pt x="1847" y="39"/>
                </a:lnTo>
                <a:lnTo>
                  <a:pt x="1856" y="35"/>
                </a:lnTo>
                <a:lnTo>
                  <a:pt x="1864" y="33"/>
                </a:lnTo>
                <a:lnTo>
                  <a:pt x="1874" y="30"/>
                </a:lnTo>
                <a:lnTo>
                  <a:pt x="1886" y="28"/>
                </a:lnTo>
                <a:lnTo>
                  <a:pt x="1898" y="26"/>
                </a:lnTo>
                <a:lnTo>
                  <a:pt x="1911" y="24"/>
                </a:lnTo>
                <a:lnTo>
                  <a:pt x="1924" y="24"/>
                </a:lnTo>
                <a:lnTo>
                  <a:pt x="1938" y="24"/>
                </a:lnTo>
                <a:lnTo>
                  <a:pt x="1968" y="24"/>
                </a:lnTo>
                <a:lnTo>
                  <a:pt x="1998" y="26"/>
                </a:lnTo>
                <a:lnTo>
                  <a:pt x="2013" y="26"/>
                </a:lnTo>
                <a:lnTo>
                  <a:pt x="2028" y="30"/>
                </a:lnTo>
                <a:lnTo>
                  <a:pt x="2038" y="32"/>
                </a:lnTo>
                <a:lnTo>
                  <a:pt x="2050" y="33"/>
                </a:lnTo>
                <a:lnTo>
                  <a:pt x="2060" y="35"/>
                </a:lnTo>
                <a:lnTo>
                  <a:pt x="2070" y="37"/>
                </a:lnTo>
                <a:lnTo>
                  <a:pt x="2080" y="41"/>
                </a:lnTo>
                <a:lnTo>
                  <a:pt x="2089" y="44"/>
                </a:lnTo>
                <a:lnTo>
                  <a:pt x="2095" y="46"/>
                </a:lnTo>
                <a:lnTo>
                  <a:pt x="2104" y="50"/>
                </a:lnTo>
                <a:lnTo>
                  <a:pt x="2109" y="54"/>
                </a:lnTo>
                <a:lnTo>
                  <a:pt x="2115" y="57"/>
                </a:lnTo>
                <a:lnTo>
                  <a:pt x="2119" y="61"/>
                </a:lnTo>
                <a:lnTo>
                  <a:pt x="2124" y="65"/>
                </a:lnTo>
                <a:lnTo>
                  <a:pt x="2126" y="68"/>
                </a:lnTo>
                <a:lnTo>
                  <a:pt x="2127" y="72"/>
                </a:lnTo>
                <a:lnTo>
                  <a:pt x="2129" y="76"/>
                </a:lnTo>
                <a:lnTo>
                  <a:pt x="2129" y="79"/>
                </a:lnTo>
                <a:lnTo>
                  <a:pt x="2144" y="74"/>
                </a:lnTo>
                <a:lnTo>
                  <a:pt x="2159" y="70"/>
                </a:lnTo>
                <a:lnTo>
                  <a:pt x="2176" y="66"/>
                </a:lnTo>
                <a:lnTo>
                  <a:pt x="2191" y="66"/>
                </a:lnTo>
                <a:lnTo>
                  <a:pt x="2206" y="65"/>
                </a:lnTo>
                <a:lnTo>
                  <a:pt x="2221" y="66"/>
                </a:lnTo>
                <a:lnTo>
                  <a:pt x="2228" y="66"/>
                </a:lnTo>
                <a:lnTo>
                  <a:pt x="2233" y="68"/>
                </a:lnTo>
                <a:lnTo>
                  <a:pt x="2240" y="70"/>
                </a:lnTo>
                <a:lnTo>
                  <a:pt x="2245" y="72"/>
                </a:lnTo>
                <a:lnTo>
                  <a:pt x="2248" y="72"/>
                </a:lnTo>
                <a:lnTo>
                  <a:pt x="2250" y="74"/>
                </a:lnTo>
                <a:lnTo>
                  <a:pt x="2253" y="77"/>
                </a:lnTo>
                <a:lnTo>
                  <a:pt x="2255" y="79"/>
                </a:lnTo>
                <a:lnTo>
                  <a:pt x="2256" y="81"/>
                </a:lnTo>
                <a:lnTo>
                  <a:pt x="2256" y="83"/>
                </a:lnTo>
                <a:lnTo>
                  <a:pt x="2256" y="87"/>
                </a:lnTo>
                <a:lnTo>
                  <a:pt x="2256" y="88"/>
                </a:lnTo>
                <a:lnTo>
                  <a:pt x="2255" y="90"/>
                </a:lnTo>
                <a:lnTo>
                  <a:pt x="2255" y="94"/>
                </a:lnTo>
                <a:lnTo>
                  <a:pt x="2251" y="96"/>
                </a:lnTo>
                <a:lnTo>
                  <a:pt x="2250" y="99"/>
                </a:lnTo>
                <a:lnTo>
                  <a:pt x="2246" y="101"/>
                </a:lnTo>
                <a:lnTo>
                  <a:pt x="2243" y="103"/>
                </a:lnTo>
                <a:lnTo>
                  <a:pt x="2240" y="107"/>
                </a:lnTo>
                <a:lnTo>
                  <a:pt x="2234" y="109"/>
                </a:lnTo>
                <a:lnTo>
                  <a:pt x="2246" y="105"/>
                </a:lnTo>
                <a:lnTo>
                  <a:pt x="2260" y="101"/>
                </a:lnTo>
                <a:lnTo>
                  <a:pt x="2273" y="98"/>
                </a:lnTo>
                <a:lnTo>
                  <a:pt x="2288" y="96"/>
                </a:lnTo>
                <a:lnTo>
                  <a:pt x="2303" y="94"/>
                </a:lnTo>
                <a:lnTo>
                  <a:pt x="2318" y="92"/>
                </a:lnTo>
                <a:lnTo>
                  <a:pt x="2332" y="92"/>
                </a:lnTo>
                <a:lnTo>
                  <a:pt x="2347" y="92"/>
                </a:lnTo>
                <a:lnTo>
                  <a:pt x="2362" y="94"/>
                </a:lnTo>
                <a:lnTo>
                  <a:pt x="2377" y="94"/>
                </a:lnTo>
                <a:lnTo>
                  <a:pt x="2392" y="96"/>
                </a:lnTo>
                <a:lnTo>
                  <a:pt x="2405" y="99"/>
                </a:lnTo>
                <a:lnTo>
                  <a:pt x="2419" y="103"/>
                </a:lnTo>
                <a:lnTo>
                  <a:pt x="2432" y="107"/>
                </a:lnTo>
                <a:lnTo>
                  <a:pt x="2444" y="110"/>
                </a:lnTo>
                <a:lnTo>
                  <a:pt x="2454" y="116"/>
                </a:lnTo>
                <a:lnTo>
                  <a:pt x="2461" y="120"/>
                </a:lnTo>
                <a:lnTo>
                  <a:pt x="2468" y="123"/>
                </a:lnTo>
                <a:lnTo>
                  <a:pt x="2473" y="127"/>
                </a:lnTo>
                <a:lnTo>
                  <a:pt x="2478" y="131"/>
                </a:lnTo>
                <a:lnTo>
                  <a:pt x="2481" y="134"/>
                </a:lnTo>
                <a:lnTo>
                  <a:pt x="2486" y="140"/>
                </a:lnTo>
                <a:lnTo>
                  <a:pt x="2488" y="144"/>
                </a:lnTo>
                <a:lnTo>
                  <a:pt x="2491" y="147"/>
                </a:lnTo>
                <a:lnTo>
                  <a:pt x="2493" y="153"/>
                </a:lnTo>
                <a:lnTo>
                  <a:pt x="2493" y="156"/>
                </a:lnTo>
                <a:lnTo>
                  <a:pt x="2493" y="162"/>
                </a:lnTo>
                <a:lnTo>
                  <a:pt x="2493" y="166"/>
                </a:lnTo>
                <a:lnTo>
                  <a:pt x="2493" y="171"/>
                </a:lnTo>
                <a:lnTo>
                  <a:pt x="2491" y="175"/>
                </a:lnTo>
                <a:lnTo>
                  <a:pt x="2488" y="178"/>
                </a:lnTo>
                <a:lnTo>
                  <a:pt x="2484" y="184"/>
                </a:lnTo>
                <a:lnTo>
                  <a:pt x="2499" y="186"/>
                </a:lnTo>
                <a:lnTo>
                  <a:pt x="2513" y="189"/>
                </a:lnTo>
                <a:lnTo>
                  <a:pt x="2525" y="191"/>
                </a:lnTo>
                <a:lnTo>
                  <a:pt x="2536" y="195"/>
                </a:lnTo>
                <a:lnTo>
                  <a:pt x="2546" y="199"/>
                </a:lnTo>
                <a:lnTo>
                  <a:pt x="2556" y="202"/>
                </a:lnTo>
                <a:lnTo>
                  <a:pt x="2565" y="208"/>
                </a:lnTo>
                <a:lnTo>
                  <a:pt x="2571" y="211"/>
                </a:lnTo>
                <a:lnTo>
                  <a:pt x="2578" y="215"/>
                </a:lnTo>
                <a:lnTo>
                  <a:pt x="2583" y="221"/>
                </a:lnTo>
                <a:lnTo>
                  <a:pt x="2587" y="224"/>
                </a:lnTo>
                <a:lnTo>
                  <a:pt x="2590" y="228"/>
                </a:lnTo>
                <a:lnTo>
                  <a:pt x="2590" y="233"/>
                </a:lnTo>
                <a:lnTo>
                  <a:pt x="2590" y="237"/>
                </a:lnTo>
                <a:lnTo>
                  <a:pt x="2588" y="243"/>
                </a:lnTo>
                <a:lnTo>
                  <a:pt x="2585" y="246"/>
                </a:lnTo>
                <a:lnTo>
                  <a:pt x="2608" y="248"/>
                </a:lnTo>
                <a:lnTo>
                  <a:pt x="2630" y="248"/>
                </a:lnTo>
                <a:lnTo>
                  <a:pt x="2650" y="250"/>
                </a:lnTo>
                <a:lnTo>
                  <a:pt x="2670" y="252"/>
                </a:lnTo>
                <a:lnTo>
                  <a:pt x="2689" y="256"/>
                </a:lnTo>
                <a:lnTo>
                  <a:pt x="2707" y="259"/>
                </a:lnTo>
                <a:lnTo>
                  <a:pt x="2722" y="263"/>
                </a:lnTo>
                <a:lnTo>
                  <a:pt x="2737" y="267"/>
                </a:lnTo>
                <a:lnTo>
                  <a:pt x="2751" y="272"/>
                </a:lnTo>
                <a:lnTo>
                  <a:pt x="2758" y="274"/>
                </a:lnTo>
                <a:lnTo>
                  <a:pt x="2763" y="276"/>
                </a:lnTo>
                <a:lnTo>
                  <a:pt x="2768" y="279"/>
                </a:lnTo>
                <a:lnTo>
                  <a:pt x="2773" y="281"/>
                </a:lnTo>
                <a:lnTo>
                  <a:pt x="2776" y="285"/>
                </a:lnTo>
                <a:lnTo>
                  <a:pt x="2781" y="287"/>
                </a:lnTo>
                <a:lnTo>
                  <a:pt x="2784" y="290"/>
                </a:lnTo>
                <a:lnTo>
                  <a:pt x="2786" y="294"/>
                </a:lnTo>
                <a:lnTo>
                  <a:pt x="2789" y="296"/>
                </a:lnTo>
                <a:lnTo>
                  <a:pt x="2791" y="300"/>
                </a:lnTo>
                <a:lnTo>
                  <a:pt x="2793" y="303"/>
                </a:lnTo>
                <a:lnTo>
                  <a:pt x="2793" y="305"/>
                </a:lnTo>
                <a:lnTo>
                  <a:pt x="2793" y="309"/>
                </a:lnTo>
                <a:lnTo>
                  <a:pt x="2793" y="312"/>
                </a:lnTo>
                <a:lnTo>
                  <a:pt x="2791" y="318"/>
                </a:lnTo>
                <a:lnTo>
                  <a:pt x="2788" y="323"/>
                </a:lnTo>
                <a:lnTo>
                  <a:pt x="2783" y="329"/>
                </a:lnTo>
                <a:lnTo>
                  <a:pt x="2776" y="334"/>
                </a:lnTo>
                <a:lnTo>
                  <a:pt x="2768" y="338"/>
                </a:lnTo>
                <a:lnTo>
                  <a:pt x="2758" y="344"/>
                </a:lnTo>
                <a:lnTo>
                  <a:pt x="2747" y="349"/>
                </a:lnTo>
                <a:lnTo>
                  <a:pt x="2736" y="353"/>
                </a:lnTo>
                <a:lnTo>
                  <a:pt x="2746" y="355"/>
                </a:lnTo>
                <a:lnTo>
                  <a:pt x="2758" y="356"/>
                </a:lnTo>
                <a:lnTo>
                  <a:pt x="2768" y="358"/>
                </a:lnTo>
                <a:lnTo>
                  <a:pt x="2776" y="362"/>
                </a:lnTo>
                <a:lnTo>
                  <a:pt x="2784" y="364"/>
                </a:lnTo>
                <a:lnTo>
                  <a:pt x="2791" y="368"/>
                </a:lnTo>
                <a:lnTo>
                  <a:pt x="2798" y="369"/>
                </a:lnTo>
                <a:lnTo>
                  <a:pt x="2803" y="373"/>
                </a:lnTo>
                <a:lnTo>
                  <a:pt x="2806" y="377"/>
                </a:lnTo>
                <a:lnTo>
                  <a:pt x="2810" y="380"/>
                </a:lnTo>
                <a:lnTo>
                  <a:pt x="2811" y="384"/>
                </a:lnTo>
                <a:lnTo>
                  <a:pt x="2813" y="388"/>
                </a:lnTo>
                <a:lnTo>
                  <a:pt x="2811" y="391"/>
                </a:lnTo>
                <a:lnTo>
                  <a:pt x="2810" y="395"/>
                </a:lnTo>
                <a:lnTo>
                  <a:pt x="2806" y="399"/>
                </a:lnTo>
                <a:lnTo>
                  <a:pt x="2801" y="402"/>
                </a:lnTo>
                <a:lnTo>
                  <a:pt x="2798" y="404"/>
                </a:lnTo>
                <a:lnTo>
                  <a:pt x="2793" y="406"/>
                </a:lnTo>
                <a:lnTo>
                  <a:pt x="2788" y="408"/>
                </a:lnTo>
                <a:lnTo>
                  <a:pt x="2781" y="412"/>
                </a:lnTo>
                <a:lnTo>
                  <a:pt x="2776" y="413"/>
                </a:lnTo>
                <a:lnTo>
                  <a:pt x="2769" y="415"/>
                </a:lnTo>
                <a:lnTo>
                  <a:pt x="2761" y="417"/>
                </a:lnTo>
                <a:lnTo>
                  <a:pt x="2754" y="419"/>
                </a:lnTo>
                <a:lnTo>
                  <a:pt x="2766" y="417"/>
                </a:lnTo>
                <a:lnTo>
                  <a:pt x="2779" y="415"/>
                </a:lnTo>
                <a:lnTo>
                  <a:pt x="2791" y="415"/>
                </a:lnTo>
                <a:lnTo>
                  <a:pt x="2803" y="417"/>
                </a:lnTo>
                <a:lnTo>
                  <a:pt x="2813" y="419"/>
                </a:lnTo>
                <a:lnTo>
                  <a:pt x="2823" y="423"/>
                </a:lnTo>
                <a:lnTo>
                  <a:pt x="2828" y="424"/>
                </a:lnTo>
                <a:lnTo>
                  <a:pt x="2831" y="428"/>
                </a:lnTo>
                <a:lnTo>
                  <a:pt x="2835" y="430"/>
                </a:lnTo>
                <a:lnTo>
                  <a:pt x="2838" y="432"/>
                </a:lnTo>
                <a:lnTo>
                  <a:pt x="2840" y="435"/>
                </a:lnTo>
                <a:lnTo>
                  <a:pt x="2841" y="437"/>
                </a:lnTo>
                <a:lnTo>
                  <a:pt x="2843" y="441"/>
                </a:lnTo>
                <a:lnTo>
                  <a:pt x="2843" y="443"/>
                </a:lnTo>
                <a:lnTo>
                  <a:pt x="2843" y="446"/>
                </a:lnTo>
                <a:lnTo>
                  <a:pt x="2843" y="448"/>
                </a:lnTo>
                <a:lnTo>
                  <a:pt x="2841" y="452"/>
                </a:lnTo>
                <a:lnTo>
                  <a:pt x="2840" y="454"/>
                </a:lnTo>
                <a:lnTo>
                  <a:pt x="2836" y="456"/>
                </a:lnTo>
                <a:lnTo>
                  <a:pt x="2833" y="459"/>
                </a:lnTo>
                <a:lnTo>
                  <a:pt x="2830" y="461"/>
                </a:lnTo>
                <a:lnTo>
                  <a:pt x="2826" y="463"/>
                </a:lnTo>
                <a:lnTo>
                  <a:pt x="2821" y="465"/>
                </a:lnTo>
                <a:lnTo>
                  <a:pt x="2816" y="467"/>
                </a:lnTo>
                <a:lnTo>
                  <a:pt x="2811" y="468"/>
                </a:lnTo>
                <a:lnTo>
                  <a:pt x="2806" y="468"/>
                </a:lnTo>
                <a:lnTo>
                  <a:pt x="2798" y="470"/>
                </a:lnTo>
                <a:lnTo>
                  <a:pt x="2789" y="470"/>
                </a:lnTo>
                <a:lnTo>
                  <a:pt x="2781" y="472"/>
                </a:lnTo>
                <a:lnTo>
                  <a:pt x="2774" y="472"/>
                </a:lnTo>
                <a:lnTo>
                  <a:pt x="2758" y="470"/>
                </a:lnTo>
                <a:lnTo>
                  <a:pt x="2751" y="468"/>
                </a:lnTo>
                <a:lnTo>
                  <a:pt x="2744" y="467"/>
                </a:lnTo>
                <a:lnTo>
                  <a:pt x="2753" y="472"/>
                </a:lnTo>
                <a:lnTo>
                  <a:pt x="2759" y="476"/>
                </a:lnTo>
                <a:lnTo>
                  <a:pt x="2766" y="481"/>
                </a:lnTo>
                <a:lnTo>
                  <a:pt x="2771" y="487"/>
                </a:lnTo>
                <a:lnTo>
                  <a:pt x="2774" y="492"/>
                </a:lnTo>
                <a:lnTo>
                  <a:pt x="2776" y="498"/>
                </a:lnTo>
                <a:lnTo>
                  <a:pt x="2778" y="503"/>
                </a:lnTo>
                <a:lnTo>
                  <a:pt x="2778" y="511"/>
                </a:lnTo>
                <a:lnTo>
                  <a:pt x="2776" y="516"/>
                </a:lnTo>
                <a:lnTo>
                  <a:pt x="2773" y="522"/>
                </a:lnTo>
                <a:lnTo>
                  <a:pt x="2769" y="527"/>
                </a:lnTo>
                <a:lnTo>
                  <a:pt x="2764" y="533"/>
                </a:lnTo>
                <a:lnTo>
                  <a:pt x="2758" y="536"/>
                </a:lnTo>
                <a:lnTo>
                  <a:pt x="2751" y="542"/>
                </a:lnTo>
                <a:lnTo>
                  <a:pt x="2741" y="547"/>
                </a:lnTo>
                <a:lnTo>
                  <a:pt x="2732" y="551"/>
                </a:lnTo>
                <a:lnTo>
                  <a:pt x="2722" y="555"/>
                </a:lnTo>
                <a:lnTo>
                  <a:pt x="2714" y="557"/>
                </a:lnTo>
                <a:lnTo>
                  <a:pt x="2706" y="560"/>
                </a:lnTo>
                <a:lnTo>
                  <a:pt x="2696" y="562"/>
                </a:lnTo>
                <a:lnTo>
                  <a:pt x="2675" y="564"/>
                </a:lnTo>
                <a:lnTo>
                  <a:pt x="2654" y="566"/>
                </a:lnTo>
                <a:lnTo>
                  <a:pt x="2662" y="568"/>
                </a:lnTo>
                <a:lnTo>
                  <a:pt x="2670" y="569"/>
                </a:lnTo>
                <a:lnTo>
                  <a:pt x="2677" y="571"/>
                </a:lnTo>
                <a:lnTo>
                  <a:pt x="2684" y="573"/>
                </a:lnTo>
                <a:lnTo>
                  <a:pt x="2690" y="575"/>
                </a:lnTo>
                <a:lnTo>
                  <a:pt x="2696" y="577"/>
                </a:lnTo>
                <a:lnTo>
                  <a:pt x="2701" y="579"/>
                </a:lnTo>
                <a:lnTo>
                  <a:pt x="2706" y="582"/>
                </a:lnTo>
                <a:lnTo>
                  <a:pt x="2709" y="584"/>
                </a:lnTo>
                <a:lnTo>
                  <a:pt x="2711" y="588"/>
                </a:lnTo>
                <a:lnTo>
                  <a:pt x="2712" y="590"/>
                </a:lnTo>
                <a:lnTo>
                  <a:pt x="2714" y="593"/>
                </a:lnTo>
                <a:lnTo>
                  <a:pt x="2714" y="597"/>
                </a:lnTo>
                <a:lnTo>
                  <a:pt x="2714" y="599"/>
                </a:lnTo>
                <a:lnTo>
                  <a:pt x="2712" y="603"/>
                </a:lnTo>
                <a:lnTo>
                  <a:pt x="2709" y="606"/>
                </a:lnTo>
                <a:lnTo>
                  <a:pt x="2706" y="608"/>
                </a:lnTo>
                <a:lnTo>
                  <a:pt x="2701" y="612"/>
                </a:lnTo>
                <a:lnTo>
                  <a:pt x="2696" y="614"/>
                </a:lnTo>
                <a:lnTo>
                  <a:pt x="2690" y="617"/>
                </a:lnTo>
                <a:lnTo>
                  <a:pt x="2684" y="619"/>
                </a:lnTo>
                <a:lnTo>
                  <a:pt x="2677" y="621"/>
                </a:lnTo>
                <a:lnTo>
                  <a:pt x="2670" y="623"/>
                </a:lnTo>
                <a:lnTo>
                  <a:pt x="2662" y="625"/>
                </a:lnTo>
                <a:lnTo>
                  <a:pt x="2647" y="626"/>
                </a:lnTo>
                <a:lnTo>
                  <a:pt x="2628" y="626"/>
                </a:lnTo>
                <a:lnTo>
                  <a:pt x="2612" y="626"/>
                </a:lnTo>
                <a:lnTo>
                  <a:pt x="2593" y="626"/>
                </a:lnTo>
                <a:lnTo>
                  <a:pt x="2585" y="625"/>
                </a:lnTo>
                <a:lnTo>
                  <a:pt x="2576" y="623"/>
                </a:lnTo>
                <a:lnTo>
                  <a:pt x="2570" y="621"/>
                </a:lnTo>
                <a:lnTo>
                  <a:pt x="2561" y="619"/>
                </a:lnTo>
                <a:lnTo>
                  <a:pt x="2561" y="619"/>
                </a:lnTo>
                <a:lnTo>
                  <a:pt x="2563" y="623"/>
                </a:lnTo>
                <a:lnTo>
                  <a:pt x="2565" y="626"/>
                </a:lnTo>
                <a:lnTo>
                  <a:pt x="2566" y="632"/>
                </a:lnTo>
                <a:lnTo>
                  <a:pt x="2566" y="636"/>
                </a:lnTo>
                <a:lnTo>
                  <a:pt x="2566" y="639"/>
                </a:lnTo>
                <a:lnTo>
                  <a:pt x="2566" y="643"/>
                </a:lnTo>
                <a:lnTo>
                  <a:pt x="2566" y="647"/>
                </a:lnTo>
                <a:lnTo>
                  <a:pt x="2565" y="652"/>
                </a:lnTo>
                <a:lnTo>
                  <a:pt x="2563" y="656"/>
                </a:lnTo>
                <a:lnTo>
                  <a:pt x="2561" y="659"/>
                </a:lnTo>
                <a:lnTo>
                  <a:pt x="2555" y="667"/>
                </a:lnTo>
                <a:lnTo>
                  <a:pt x="2548" y="674"/>
                </a:lnTo>
                <a:lnTo>
                  <a:pt x="2540" y="680"/>
                </a:lnTo>
                <a:lnTo>
                  <a:pt x="2530" y="687"/>
                </a:lnTo>
                <a:lnTo>
                  <a:pt x="2519" y="692"/>
                </a:lnTo>
                <a:lnTo>
                  <a:pt x="2506" y="698"/>
                </a:lnTo>
                <a:lnTo>
                  <a:pt x="2493" y="703"/>
                </a:lnTo>
                <a:lnTo>
                  <a:pt x="2478" y="707"/>
                </a:lnTo>
                <a:lnTo>
                  <a:pt x="2461" y="711"/>
                </a:lnTo>
                <a:lnTo>
                  <a:pt x="2444" y="715"/>
                </a:lnTo>
                <a:lnTo>
                  <a:pt x="2426" y="716"/>
                </a:lnTo>
                <a:lnTo>
                  <a:pt x="2411" y="718"/>
                </a:lnTo>
                <a:lnTo>
                  <a:pt x="2395" y="718"/>
                </a:lnTo>
                <a:lnTo>
                  <a:pt x="2379" y="718"/>
                </a:lnTo>
                <a:lnTo>
                  <a:pt x="2364" y="718"/>
                </a:lnTo>
                <a:lnTo>
                  <a:pt x="2347" y="716"/>
                </a:lnTo>
                <a:lnTo>
                  <a:pt x="2332" y="716"/>
                </a:lnTo>
                <a:lnTo>
                  <a:pt x="2317" y="713"/>
                </a:lnTo>
                <a:lnTo>
                  <a:pt x="2302" y="711"/>
                </a:lnTo>
                <a:lnTo>
                  <a:pt x="2302" y="711"/>
                </a:lnTo>
                <a:lnTo>
                  <a:pt x="2307" y="715"/>
                </a:lnTo>
                <a:lnTo>
                  <a:pt x="2310" y="718"/>
                </a:lnTo>
                <a:lnTo>
                  <a:pt x="2312" y="722"/>
                </a:lnTo>
                <a:lnTo>
                  <a:pt x="2312" y="727"/>
                </a:lnTo>
                <a:lnTo>
                  <a:pt x="2312" y="731"/>
                </a:lnTo>
                <a:lnTo>
                  <a:pt x="2308" y="735"/>
                </a:lnTo>
                <a:lnTo>
                  <a:pt x="2305" y="738"/>
                </a:lnTo>
                <a:lnTo>
                  <a:pt x="2300" y="742"/>
                </a:lnTo>
                <a:lnTo>
                  <a:pt x="2295" y="746"/>
                </a:lnTo>
                <a:lnTo>
                  <a:pt x="2286" y="749"/>
                </a:lnTo>
                <a:lnTo>
                  <a:pt x="2278" y="753"/>
                </a:lnTo>
                <a:lnTo>
                  <a:pt x="2270" y="755"/>
                </a:lnTo>
                <a:lnTo>
                  <a:pt x="2258" y="759"/>
                </a:lnTo>
                <a:lnTo>
                  <a:pt x="2246" y="760"/>
                </a:lnTo>
                <a:lnTo>
                  <a:pt x="2234" y="762"/>
                </a:lnTo>
                <a:lnTo>
                  <a:pt x="2221" y="764"/>
                </a:lnTo>
                <a:lnTo>
                  <a:pt x="2203" y="766"/>
                </a:lnTo>
                <a:lnTo>
                  <a:pt x="2183" y="768"/>
                </a:lnTo>
                <a:lnTo>
                  <a:pt x="2164" y="768"/>
                </a:lnTo>
                <a:lnTo>
                  <a:pt x="2146" y="766"/>
                </a:lnTo>
                <a:lnTo>
                  <a:pt x="2126" y="766"/>
                </a:lnTo>
                <a:lnTo>
                  <a:pt x="2109" y="764"/>
                </a:lnTo>
                <a:lnTo>
                  <a:pt x="2092" y="760"/>
                </a:lnTo>
                <a:lnTo>
                  <a:pt x="2075" y="759"/>
                </a:lnTo>
                <a:lnTo>
                  <a:pt x="2077" y="762"/>
                </a:lnTo>
                <a:lnTo>
                  <a:pt x="2077" y="768"/>
                </a:lnTo>
                <a:lnTo>
                  <a:pt x="2077" y="773"/>
                </a:lnTo>
                <a:lnTo>
                  <a:pt x="2075" y="777"/>
                </a:lnTo>
                <a:lnTo>
                  <a:pt x="2072" y="782"/>
                </a:lnTo>
                <a:lnTo>
                  <a:pt x="2069" y="786"/>
                </a:lnTo>
                <a:lnTo>
                  <a:pt x="2064" y="792"/>
                </a:lnTo>
                <a:lnTo>
                  <a:pt x="2058" y="795"/>
                </a:lnTo>
                <a:lnTo>
                  <a:pt x="2052" y="799"/>
                </a:lnTo>
                <a:lnTo>
                  <a:pt x="2043" y="803"/>
                </a:lnTo>
                <a:lnTo>
                  <a:pt x="2035" y="806"/>
                </a:lnTo>
                <a:lnTo>
                  <a:pt x="2027" y="808"/>
                </a:lnTo>
                <a:lnTo>
                  <a:pt x="2017" y="812"/>
                </a:lnTo>
                <a:lnTo>
                  <a:pt x="2007" y="814"/>
                </a:lnTo>
                <a:lnTo>
                  <a:pt x="1996" y="815"/>
                </a:lnTo>
                <a:lnTo>
                  <a:pt x="1985" y="815"/>
                </a:lnTo>
                <a:lnTo>
                  <a:pt x="1965" y="817"/>
                </a:lnTo>
                <a:lnTo>
                  <a:pt x="1944" y="815"/>
                </a:lnTo>
                <a:lnTo>
                  <a:pt x="1926" y="814"/>
                </a:lnTo>
                <a:lnTo>
                  <a:pt x="1908" y="810"/>
                </a:lnTo>
                <a:lnTo>
                  <a:pt x="1899" y="808"/>
                </a:lnTo>
                <a:lnTo>
                  <a:pt x="1891" y="806"/>
                </a:lnTo>
                <a:lnTo>
                  <a:pt x="1884" y="803"/>
                </a:lnTo>
                <a:lnTo>
                  <a:pt x="1877" y="799"/>
                </a:lnTo>
                <a:lnTo>
                  <a:pt x="1871" y="797"/>
                </a:lnTo>
                <a:lnTo>
                  <a:pt x="1866" y="793"/>
                </a:lnTo>
                <a:lnTo>
                  <a:pt x="1861" y="790"/>
                </a:lnTo>
                <a:lnTo>
                  <a:pt x="1857" y="784"/>
                </a:lnTo>
                <a:lnTo>
                  <a:pt x="1859" y="788"/>
                </a:lnTo>
                <a:lnTo>
                  <a:pt x="1861" y="793"/>
                </a:lnTo>
                <a:lnTo>
                  <a:pt x="1861" y="797"/>
                </a:lnTo>
                <a:lnTo>
                  <a:pt x="1861" y="801"/>
                </a:lnTo>
                <a:lnTo>
                  <a:pt x="1859" y="804"/>
                </a:lnTo>
                <a:lnTo>
                  <a:pt x="1856" y="808"/>
                </a:lnTo>
                <a:lnTo>
                  <a:pt x="1851" y="812"/>
                </a:lnTo>
                <a:lnTo>
                  <a:pt x="1846" y="815"/>
                </a:lnTo>
                <a:lnTo>
                  <a:pt x="1841" y="817"/>
                </a:lnTo>
                <a:lnTo>
                  <a:pt x="1834" y="821"/>
                </a:lnTo>
                <a:lnTo>
                  <a:pt x="1825" y="823"/>
                </a:lnTo>
                <a:lnTo>
                  <a:pt x="1817" y="827"/>
                </a:lnTo>
                <a:lnTo>
                  <a:pt x="1807" y="828"/>
                </a:lnTo>
                <a:lnTo>
                  <a:pt x="1797" y="830"/>
                </a:lnTo>
                <a:lnTo>
                  <a:pt x="1787" y="832"/>
                </a:lnTo>
                <a:lnTo>
                  <a:pt x="1775" y="832"/>
                </a:lnTo>
                <a:lnTo>
                  <a:pt x="1752" y="834"/>
                </a:lnTo>
                <a:lnTo>
                  <a:pt x="1728" y="834"/>
                </a:lnTo>
                <a:lnTo>
                  <a:pt x="1706" y="832"/>
                </a:lnTo>
                <a:lnTo>
                  <a:pt x="1696" y="830"/>
                </a:lnTo>
                <a:lnTo>
                  <a:pt x="1686" y="828"/>
                </a:lnTo>
                <a:lnTo>
                  <a:pt x="1676" y="827"/>
                </a:lnTo>
                <a:lnTo>
                  <a:pt x="1668" y="823"/>
                </a:lnTo>
                <a:lnTo>
                  <a:pt x="1659" y="821"/>
                </a:lnTo>
                <a:lnTo>
                  <a:pt x="1651" y="817"/>
                </a:lnTo>
                <a:lnTo>
                  <a:pt x="1644" y="814"/>
                </a:lnTo>
                <a:lnTo>
                  <a:pt x="1638" y="812"/>
                </a:lnTo>
                <a:lnTo>
                  <a:pt x="1633" y="808"/>
                </a:lnTo>
                <a:lnTo>
                  <a:pt x="1629" y="804"/>
                </a:lnTo>
                <a:lnTo>
                  <a:pt x="1628" y="806"/>
                </a:lnTo>
                <a:lnTo>
                  <a:pt x="1624" y="810"/>
                </a:lnTo>
                <a:lnTo>
                  <a:pt x="1621" y="814"/>
                </a:lnTo>
                <a:lnTo>
                  <a:pt x="1616" y="815"/>
                </a:lnTo>
                <a:lnTo>
                  <a:pt x="1611" y="819"/>
                </a:lnTo>
                <a:lnTo>
                  <a:pt x="1604" y="821"/>
                </a:lnTo>
                <a:lnTo>
                  <a:pt x="1597" y="825"/>
                </a:lnTo>
                <a:lnTo>
                  <a:pt x="1589" y="827"/>
                </a:lnTo>
                <a:lnTo>
                  <a:pt x="1581" y="828"/>
                </a:lnTo>
                <a:lnTo>
                  <a:pt x="1571" y="830"/>
                </a:lnTo>
                <a:lnTo>
                  <a:pt x="1561" y="830"/>
                </a:lnTo>
                <a:lnTo>
                  <a:pt x="1551" y="832"/>
                </a:lnTo>
                <a:lnTo>
                  <a:pt x="1529" y="834"/>
                </a:lnTo>
                <a:lnTo>
                  <a:pt x="1507" y="834"/>
                </a:lnTo>
                <a:lnTo>
                  <a:pt x="1488" y="832"/>
                </a:lnTo>
                <a:lnTo>
                  <a:pt x="1473" y="830"/>
                </a:lnTo>
                <a:lnTo>
                  <a:pt x="1458" y="828"/>
                </a:lnTo>
                <a:lnTo>
                  <a:pt x="1443" y="827"/>
                </a:lnTo>
                <a:lnTo>
                  <a:pt x="1438" y="825"/>
                </a:lnTo>
                <a:lnTo>
                  <a:pt x="1431" y="823"/>
                </a:lnTo>
                <a:lnTo>
                  <a:pt x="1426" y="821"/>
                </a:lnTo>
                <a:lnTo>
                  <a:pt x="1421" y="819"/>
                </a:lnTo>
                <a:lnTo>
                  <a:pt x="1416" y="815"/>
                </a:lnTo>
                <a:lnTo>
                  <a:pt x="1413" y="814"/>
                </a:lnTo>
                <a:lnTo>
                  <a:pt x="1410" y="812"/>
                </a:lnTo>
                <a:lnTo>
                  <a:pt x="1408" y="810"/>
                </a:lnTo>
                <a:lnTo>
                  <a:pt x="1408" y="810"/>
                </a:lnTo>
                <a:lnTo>
                  <a:pt x="1401" y="814"/>
                </a:lnTo>
                <a:lnTo>
                  <a:pt x="1393" y="817"/>
                </a:lnTo>
                <a:lnTo>
                  <a:pt x="1385" y="819"/>
                </a:lnTo>
                <a:lnTo>
                  <a:pt x="1376" y="823"/>
                </a:lnTo>
                <a:lnTo>
                  <a:pt x="1364" y="825"/>
                </a:lnTo>
                <a:lnTo>
                  <a:pt x="1354" y="828"/>
                </a:lnTo>
                <a:lnTo>
                  <a:pt x="1343" y="830"/>
                </a:lnTo>
                <a:lnTo>
                  <a:pt x="1329" y="832"/>
                </a:lnTo>
                <a:lnTo>
                  <a:pt x="1316" y="832"/>
                </a:lnTo>
                <a:lnTo>
                  <a:pt x="1302" y="834"/>
                </a:lnTo>
                <a:lnTo>
                  <a:pt x="1276" y="834"/>
                </a:lnTo>
                <a:lnTo>
                  <a:pt x="1247" y="834"/>
                </a:lnTo>
                <a:lnTo>
                  <a:pt x="1219" y="832"/>
                </a:lnTo>
                <a:lnTo>
                  <a:pt x="1204" y="828"/>
                </a:lnTo>
                <a:lnTo>
                  <a:pt x="1188" y="827"/>
                </a:lnTo>
                <a:lnTo>
                  <a:pt x="1175" y="823"/>
                </a:lnTo>
                <a:lnTo>
                  <a:pt x="1163" y="819"/>
                </a:lnTo>
                <a:lnTo>
                  <a:pt x="1158" y="817"/>
                </a:lnTo>
                <a:lnTo>
                  <a:pt x="1153" y="815"/>
                </a:lnTo>
                <a:lnTo>
                  <a:pt x="1148" y="814"/>
                </a:lnTo>
                <a:lnTo>
                  <a:pt x="1145" y="810"/>
                </a:lnTo>
                <a:lnTo>
                  <a:pt x="1141" y="808"/>
                </a:lnTo>
                <a:lnTo>
                  <a:pt x="1138" y="806"/>
                </a:lnTo>
                <a:lnTo>
                  <a:pt x="1135" y="803"/>
                </a:lnTo>
                <a:lnTo>
                  <a:pt x="1133" y="801"/>
                </a:lnTo>
                <a:lnTo>
                  <a:pt x="1133" y="801"/>
                </a:lnTo>
                <a:lnTo>
                  <a:pt x="1125" y="803"/>
                </a:lnTo>
                <a:lnTo>
                  <a:pt x="1115" y="806"/>
                </a:lnTo>
                <a:lnTo>
                  <a:pt x="1105" y="808"/>
                </a:lnTo>
                <a:lnTo>
                  <a:pt x="1095" y="808"/>
                </a:lnTo>
                <a:lnTo>
                  <a:pt x="1083" y="810"/>
                </a:lnTo>
                <a:lnTo>
                  <a:pt x="1071" y="810"/>
                </a:lnTo>
                <a:lnTo>
                  <a:pt x="1046" y="810"/>
                </a:lnTo>
                <a:lnTo>
                  <a:pt x="1021" y="810"/>
                </a:lnTo>
                <a:lnTo>
                  <a:pt x="997" y="806"/>
                </a:lnTo>
                <a:lnTo>
                  <a:pt x="986" y="804"/>
                </a:lnTo>
                <a:lnTo>
                  <a:pt x="974" y="803"/>
                </a:lnTo>
                <a:lnTo>
                  <a:pt x="962" y="801"/>
                </a:lnTo>
                <a:lnTo>
                  <a:pt x="952" y="797"/>
                </a:lnTo>
                <a:lnTo>
                  <a:pt x="945" y="795"/>
                </a:lnTo>
                <a:lnTo>
                  <a:pt x="939" y="793"/>
                </a:lnTo>
                <a:lnTo>
                  <a:pt x="934" y="792"/>
                </a:lnTo>
                <a:lnTo>
                  <a:pt x="929" y="790"/>
                </a:lnTo>
                <a:lnTo>
                  <a:pt x="924" y="788"/>
                </a:lnTo>
                <a:lnTo>
                  <a:pt x="919" y="784"/>
                </a:lnTo>
                <a:lnTo>
                  <a:pt x="915" y="782"/>
                </a:lnTo>
                <a:lnTo>
                  <a:pt x="912" y="781"/>
                </a:lnTo>
                <a:lnTo>
                  <a:pt x="908" y="777"/>
                </a:lnTo>
                <a:lnTo>
                  <a:pt x="907" y="775"/>
                </a:lnTo>
                <a:lnTo>
                  <a:pt x="905" y="773"/>
                </a:lnTo>
                <a:lnTo>
                  <a:pt x="903" y="770"/>
                </a:lnTo>
                <a:lnTo>
                  <a:pt x="902" y="768"/>
                </a:lnTo>
                <a:lnTo>
                  <a:pt x="902" y="766"/>
                </a:lnTo>
                <a:lnTo>
                  <a:pt x="902" y="762"/>
                </a:lnTo>
                <a:lnTo>
                  <a:pt x="903" y="760"/>
                </a:lnTo>
                <a:lnTo>
                  <a:pt x="902" y="762"/>
                </a:lnTo>
                <a:lnTo>
                  <a:pt x="898" y="766"/>
                </a:lnTo>
                <a:lnTo>
                  <a:pt x="895" y="768"/>
                </a:lnTo>
                <a:lnTo>
                  <a:pt x="890" y="770"/>
                </a:lnTo>
                <a:lnTo>
                  <a:pt x="885" y="773"/>
                </a:lnTo>
                <a:lnTo>
                  <a:pt x="878" y="775"/>
                </a:lnTo>
                <a:lnTo>
                  <a:pt x="872" y="777"/>
                </a:lnTo>
                <a:lnTo>
                  <a:pt x="863" y="777"/>
                </a:lnTo>
                <a:lnTo>
                  <a:pt x="855" y="779"/>
                </a:lnTo>
                <a:lnTo>
                  <a:pt x="846" y="781"/>
                </a:lnTo>
                <a:lnTo>
                  <a:pt x="836" y="781"/>
                </a:lnTo>
                <a:lnTo>
                  <a:pt x="826" y="781"/>
                </a:lnTo>
                <a:lnTo>
                  <a:pt x="816" y="782"/>
                </a:lnTo>
                <a:lnTo>
                  <a:pt x="805" y="782"/>
                </a:lnTo>
                <a:lnTo>
                  <a:pt x="783" y="781"/>
                </a:lnTo>
                <a:lnTo>
                  <a:pt x="771" y="779"/>
                </a:lnTo>
                <a:lnTo>
                  <a:pt x="759" y="779"/>
                </a:lnTo>
                <a:lnTo>
                  <a:pt x="749" y="777"/>
                </a:lnTo>
                <a:lnTo>
                  <a:pt x="739" y="775"/>
                </a:lnTo>
                <a:lnTo>
                  <a:pt x="729" y="773"/>
                </a:lnTo>
                <a:lnTo>
                  <a:pt x="721" y="771"/>
                </a:lnTo>
                <a:lnTo>
                  <a:pt x="712" y="770"/>
                </a:lnTo>
                <a:lnTo>
                  <a:pt x="706" y="766"/>
                </a:lnTo>
                <a:lnTo>
                  <a:pt x="699" y="764"/>
                </a:lnTo>
                <a:lnTo>
                  <a:pt x="692" y="762"/>
                </a:lnTo>
                <a:lnTo>
                  <a:pt x="687" y="759"/>
                </a:lnTo>
                <a:lnTo>
                  <a:pt x="684" y="757"/>
                </a:lnTo>
                <a:lnTo>
                  <a:pt x="680" y="753"/>
                </a:lnTo>
                <a:lnTo>
                  <a:pt x="679" y="749"/>
                </a:lnTo>
                <a:lnTo>
                  <a:pt x="677" y="748"/>
                </a:lnTo>
                <a:lnTo>
                  <a:pt x="679" y="744"/>
                </a:lnTo>
                <a:lnTo>
                  <a:pt x="679" y="742"/>
                </a:lnTo>
                <a:lnTo>
                  <a:pt x="680" y="740"/>
                </a:lnTo>
                <a:lnTo>
                  <a:pt x="682" y="738"/>
                </a:lnTo>
                <a:lnTo>
                  <a:pt x="685" y="737"/>
                </a:lnTo>
                <a:lnTo>
                  <a:pt x="687" y="735"/>
                </a:lnTo>
                <a:lnTo>
                  <a:pt x="692" y="733"/>
                </a:lnTo>
                <a:lnTo>
                  <a:pt x="696" y="733"/>
                </a:lnTo>
                <a:lnTo>
                  <a:pt x="701" y="731"/>
                </a:lnTo>
                <a:lnTo>
                  <a:pt x="687" y="733"/>
                </a:lnTo>
                <a:lnTo>
                  <a:pt x="675" y="735"/>
                </a:lnTo>
                <a:lnTo>
                  <a:pt x="662" y="737"/>
                </a:lnTo>
                <a:lnTo>
                  <a:pt x="649" y="737"/>
                </a:lnTo>
                <a:lnTo>
                  <a:pt x="635" y="737"/>
                </a:lnTo>
                <a:lnTo>
                  <a:pt x="622" y="737"/>
                </a:lnTo>
                <a:lnTo>
                  <a:pt x="610" y="735"/>
                </a:lnTo>
                <a:lnTo>
                  <a:pt x="597" y="733"/>
                </a:lnTo>
                <a:lnTo>
                  <a:pt x="585" y="731"/>
                </a:lnTo>
                <a:lnTo>
                  <a:pt x="573" y="729"/>
                </a:lnTo>
                <a:lnTo>
                  <a:pt x="563" y="726"/>
                </a:lnTo>
                <a:lnTo>
                  <a:pt x="553" y="722"/>
                </a:lnTo>
                <a:lnTo>
                  <a:pt x="543" y="718"/>
                </a:lnTo>
                <a:lnTo>
                  <a:pt x="535" y="715"/>
                </a:lnTo>
                <a:lnTo>
                  <a:pt x="526" y="709"/>
                </a:lnTo>
                <a:lnTo>
                  <a:pt x="520" y="703"/>
                </a:lnTo>
                <a:lnTo>
                  <a:pt x="514" y="698"/>
                </a:lnTo>
                <a:lnTo>
                  <a:pt x="511" y="694"/>
                </a:lnTo>
                <a:lnTo>
                  <a:pt x="508" y="689"/>
                </a:lnTo>
                <a:lnTo>
                  <a:pt x="506" y="683"/>
                </a:lnTo>
                <a:lnTo>
                  <a:pt x="506" y="678"/>
                </a:lnTo>
                <a:lnTo>
                  <a:pt x="506" y="672"/>
                </a:lnTo>
                <a:lnTo>
                  <a:pt x="508" y="667"/>
                </a:lnTo>
                <a:lnTo>
                  <a:pt x="511" y="663"/>
                </a:lnTo>
                <a:lnTo>
                  <a:pt x="498" y="667"/>
                </a:lnTo>
                <a:lnTo>
                  <a:pt x="484" y="670"/>
                </a:lnTo>
                <a:lnTo>
                  <a:pt x="471" y="672"/>
                </a:lnTo>
                <a:lnTo>
                  <a:pt x="457" y="674"/>
                </a:lnTo>
                <a:lnTo>
                  <a:pt x="442" y="676"/>
                </a:lnTo>
                <a:lnTo>
                  <a:pt x="427" y="678"/>
                </a:lnTo>
                <a:lnTo>
                  <a:pt x="412" y="680"/>
                </a:lnTo>
                <a:lnTo>
                  <a:pt x="399" y="680"/>
                </a:lnTo>
                <a:lnTo>
                  <a:pt x="384" y="680"/>
                </a:lnTo>
                <a:lnTo>
                  <a:pt x="369" y="678"/>
                </a:lnTo>
                <a:lnTo>
                  <a:pt x="354" y="676"/>
                </a:lnTo>
                <a:lnTo>
                  <a:pt x="340" y="674"/>
                </a:lnTo>
                <a:lnTo>
                  <a:pt x="325" y="672"/>
                </a:lnTo>
                <a:lnTo>
                  <a:pt x="312" y="670"/>
                </a:lnTo>
                <a:lnTo>
                  <a:pt x="298" y="667"/>
                </a:lnTo>
                <a:lnTo>
                  <a:pt x="287" y="663"/>
                </a:lnTo>
                <a:lnTo>
                  <a:pt x="268" y="658"/>
                </a:lnTo>
                <a:lnTo>
                  <a:pt x="251" y="652"/>
                </a:lnTo>
                <a:lnTo>
                  <a:pt x="236" y="647"/>
                </a:lnTo>
                <a:lnTo>
                  <a:pt x="223" y="641"/>
                </a:lnTo>
                <a:lnTo>
                  <a:pt x="209" y="636"/>
                </a:lnTo>
                <a:lnTo>
                  <a:pt x="198" y="630"/>
                </a:lnTo>
                <a:lnTo>
                  <a:pt x="188" y="625"/>
                </a:lnTo>
                <a:lnTo>
                  <a:pt x="179" y="617"/>
                </a:lnTo>
                <a:lnTo>
                  <a:pt x="173" y="612"/>
                </a:lnTo>
                <a:lnTo>
                  <a:pt x="166" y="606"/>
                </a:lnTo>
                <a:lnTo>
                  <a:pt x="161" y="599"/>
                </a:lnTo>
                <a:lnTo>
                  <a:pt x="159" y="592"/>
                </a:lnTo>
                <a:lnTo>
                  <a:pt x="157" y="586"/>
                </a:lnTo>
                <a:lnTo>
                  <a:pt x="157" y="579"/>
                </a:lnTo>
                <a:lnTo>
                  <a:pt x="159" y="573"/>
                </a:lnTo>
                <a:lnTo>
                  <a:pt x="162" y="566"/>
                </a:lnTo>
                <a:lnTo>
                  <a:pt x="149" y="568"/>
                </a:lnTo>
                <a:lnTo>
                  <a:pt x="137" y="568"/>
                </a:lnTo>
                <a:lnTo>
                  <a:pt x="124" y="568"/>
                </a:lnTo>
                <a:lnTo>
                  <a:pt x="112" y="568"/>
                </a:lnTo>
                <a:lnTo>
                  <a:pt x="99" y="568"/>
                </a:lnTo>
                <a:lnTo>
                  <a:pt x="87" y="566"/>
                </a:lnTo>
                <a:lnTo>
                  <a:pt x="75" y="564"/>
                </a:lnTo>
                <a:lnTo>
                  <a:pt x="65" y="560"/>
                </a:lnTo>
                <a:lnTo>
                  <a:pt x="55" y="558"/>
                </a:lnTo>
                <a:lnTo>
                  <a:pt x="45" y="555"/>
                </a:lnTo>
                <a:lnTo>
                  <a:pt x="37" y="551"/>
                </a:lnTo>
                <a:lnTo>
                  <a:pt x="28" y="547"/>
                </a:lnTo>
                <a:lnTo>
                  <a:pt x="20" y="544"/>
                </a:lnTo>
                <a:lnTo>
                  <a:pt x="15" y="538"/>
                </a:lnTo>
                <a:lnTo>
                  <a:pt x="8" y="533"/>
                </a:lnTo>
                <a:lnTo>
                  <a:pt x="5" y="527"/>
                </a:lnTo>
                <a:lnTo>
                  <a:pt x="3" y="524"/>
                </a:lnTo>
                <a:lnTo>
                  <a:pt x="2" y="520"/>
                </a:lnTo>
                <a:lnTo>
                  <a:pt x="0" y="516"/>
                </a:lnTo>
                <a:lnTo>
                  <a:pt x="0" y="513"/>
                </a:lnTo>
                <a:lnTo>
                  <a:pt x="0" y="507"/>
                </a:lnTo>
                <a:lnTo>
                  <a:pt x="2" y="503"/>
                </a:lnTo>
                <a:lnTo>
                  <a:pt x="3" y="500"/>
                </a:lnTo>
                <a:lnTo>
                  <a:pt x="7" y="496"/>
                </a:lnTo>
                <a:lnTo>
                  <a:pt x="8" y="492"/>
                </a:lnTo>
                <a:lnTo>
                  <a:pt x="12" y="489"/>
                </a:lnTo>
                <a:lnTo>
                  <a:pt x="17" y="485"/>
                </a:lnTo>
                <a:lnTo>
                  <a:pt x="22" y="481"/>
                </a:lnTo>
                <a:lnTo>
                  <a:pt x="27" y="478"/>
                </a:lnTo>
                <a:lnTo>
                  <a:pt x="32" y="476"/>
                </a:lnTo>
                <a:lnTo>
                  <a:pt x="38" y="472"/>
                </a:lnTo>
                <a:lnTo>
                  <a:pt x="45" y="470"/>
                </a:lnTo>
                <a:lnTo>
                  <a:pt x="38" y="467"/>
                </a:lnTo>
                <a:lnTo>
                  <a:pt x="32" y="463"/>
                </a:lnTo>
                <a:lnTo>
                  <a:pt x="27" y="459"/>
                </a:lnTo>
                <a:lnTo>
                  <a:pt x="22" y="456"/>
                </a:lnTo>
                <a:lnTo>
                  <a:pt x="18" y="452"/>
                </a:lnTo>
                <a:lnTo>
                  <a:pt x="17" y="448"/>
                </a:lnTo>
                <a:lnTo>
                  <a:pt x="17" y="445"/>
                </a:lnTo>
                <a:lnTo>
                  <a:pt x="17" y="441"/>
                </a:lnTo>
                <a:lnTo>
                  <a:pt x="18" y="437"/>
                </a:lnTo>
                <a:lnTo>
                  <a:pt x="20" y="435"/>
                </a:lnTo>
                <a:lnTo>
                  <a:pt x="23" y="432"/>
                </a:lnTo>
                <a:lnTo>
                  <a:pt x="28" y="428"/>
                </a:lnTo>
                <a:lnTo>
                  <a:pt x="35" y="426"/>
                </a:lnTo>
                <a:lnTo>
                  <a:pt x="42" y="423"/>
                </a:lnTo>
                <a:lnTo>
                  <a:pt x="50" y="421"/>
                </a:lnTo>
                <a:lnTo>
                  <a:pt x="59" y="419"/>
                </a:lnTo>
                <a:lnTo>
                  <a:pt x="60" y="419"/>
                </a:lnTo>
                <a:lnTo>
                  <a:pt x="62" y="419"/>
                </a:lnTo>
                <a:lnTo>
                  <a:pt x="62" y="419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0" name="Rectangle 12"/>
          <p:cNvSpPr>
            <a:spLocks noChangeArrowheads="1"/>
          </p:cNvSpPr>
          <p:nvPr/>
        </p:nvSpPr>
        <p:spPr bwMode="auto">
          <a:xfrm>
            <a:off x="6388100" y="2722563"/>
            <a:ext cx="1909763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TASK_INTERRUPTIBLE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1" name="Rectangle 13"/>
          <p:cNvSpPr>
            <a:spLocks noChangeArrowheads="1"/>
          </p:cNvSpPr>
          <p:nvPr/>
        </p:nvSpPr>
        <p:spPr bwMode="auto">
          <a:xfrm>
            <a:off x="7007225" y="2943225"/>
            <a:ext cx="660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浅度阻塞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2" name="Freeform 14"/>
          <p:cNvSpPr>
            <a:spLocks/>
          </p:cNvSpPr>
          <p:nvPr/>
        </p:nvSpPr>
        <p:spPr bwMode="auto">
          <a:xfrm>
            <a:off x="1431925" y="3117850"/>
            <a:ext cx="2533650" cy="792163"/>
          </a:xfrm>
          <a:custGeom>
            <a:avLst/>
            <a:gdLst/>
            <a:ahLst/>
            <a:cxnLst>
              <a:cxn ang="0">
                <a:pos x="10" y="433"/>
              </a:cxn>
              <a:cxn ang="0">
                <a:pos x="102" y="376"/>
              </a:cxn>
              <a:cxn ang="0">
                <a:pos x="112" y="303"/>
              </a:cxn>
              <a:cxn ang="0">
                <a:pos x="282" y="255"/>
              </a:cxn>
              <a:cxn ang="0">
                <a:pos x="304" y="193"/>
              </a:cxn>
              <a:cxn ang="0">
                <a:pos x="526" y="143"/>
              </a:cxn>
              <a:cxn ang="0">
                <a:pos x="594" y="84"/>
              </a:cxn>
              <a:cxn ang="0">
                <a:pos x="765" y="66"/>
              </a:cxn>
              <a:cxn ang="0">
                <a:pos x="879" y="51"/>
              </a:cxn>
              <a:cxn ang="0">
                <a:pos x="1070" y="44"/>
              </a:cxn>
              <a:cxn ang="0">
                <a:pos x="1333" y="3"/>
              </a:cxn>
              <a:cxn ang="0">
                <a:pos x="1561" y="9"/>
              </a:cxn>
              <a:cxn ang="0">
                <a:pos x="1703" y="29"/>
              </a:cxn>
              <a:cxn ang="0">
                <a:pos x="1770" y="2"/>
              </a:cxn>
              <a:cxn ang="0">
                <a:pos x="1908" y="29"/>
              </a:cxn>
              <a:cxn ang="0">
                <a:pos x="2054" y="47"/>
              </a:cxn>
              <a:cxn ang="0">
                <a:pos x="2193" y="29"/>
              </a:cxn>
              <a:cxn ang="0">
                <a:pos x="2369" y="66"/>
              </a:cxn>
              <a:cxn ang="0">
                <a:pos x="2493" y="81"/>
              </a:cxn>
              <a:cxn ang="0">
                <a:pos x="2530" y="114"/>
              </a:cxn>
              <a:cxn ang="0">
                <a:pos x="2635" y="112"/>
              </a:cxn>
              <a:cxn ang="0">
                <a:pos x="2790" y="167"/>
              </a:cxn>
              <a:cxn ang="0">
                <a:pos x="2848" y="235"/>
              </a:cxn>
              <a:cxn ang="0">
                <a:pos x="2952" y="299"/>
              </a:cxn>
              <a:cxn ang="0">
                <a:pos x="3118" y="341"/>
              </a:cxn>
              <a:cxn ang="0">
                <a:pos x="3127" y="391"/>
              </a:cxn>
              <a:cxn ang="0">
                <a:pos x="3142" y="444"/>
              </a:cxn>
              <a:cxn ang="0">
                <a:pos x="3117" y="495"/>
              </a:cxn>
              <a:cxn ang="0">
                <a:pos x="3185" y="518"/>
              </a:cxn>
              <a:cxn ang="0">
                <a:pos x="3162" y="558"/>
              </a:cxn>
              <a:cxn ang="0">
                <a:pos x="3110" y="584"/>
              </a:cxn>
              <a:cxn ang="0">
                <a:pos x="3048" y="666"/>
              </a:cxn>
              <a:cxn ang="0">
                <a:pos x="3044" y="703"/>
              </a:cxn>
              <a:cxn ang="0">
                <a:pos x="2989" y="747"/>
              </a:cxn>
              <a:cxn ang="0">
                <a:pos x="2882" y="771"/>
              </a:cxn>
              <a:cxn ang="0">
                <a:pos x="2798" y="842"/>
              </a:cxn>
              <a:cxn ang="0">
                <a:pos x="2590" y="855"/>
              </a:cxn>
              <a:cxn ang="0">
                <a:pos x="2508" y="912"/>
              </a:cxn>
              <a:cxn ang="0">
                <a:pos x="2327" y="936"/>
              </a:cxn>
              <a:cxn ang="0">
                <a:pos x="2195" y="978"/>
              </a:cxn>
              <a:cxn ang="0">
                <a:pos x="2089" y="949"/>
              </a:cxn>
              <a:cxn ang="0">
                <a:pos x="1993" y="997"/>
              </a:cxn>
              <a:cxn ang="0">
                <a:pos x="1834" y="967"/>
              </a:cxn>
              <a:cxn ang="0">
                <a:pos x="1730" y="997"/>
              </a:cxn>
              <a:cxn ang="0">
                <a:pos x="1583" y="971"/>
              </a:cxn>
              <a:cxn ang="0">
                <a:pos x="1417" y="999"/>
              </a:cxn>
              <a:cxn ang="0">
                <a:pos x="1281" y="967"/>
              </a:cxn>
              <a:cxn ang="0">
                <a:pos x="1093" y="962"/>
              </a:cxn>
              <a:cxn ang="0">
                <a:pos x="1014" y="921"/>
              </a:cxn>
              <a:cxn ang="0">
                <a:pos x="951" y="934"/>
              </a:cxn>
              <a:cxn ang="0">
                <a:pos x="785" y="914"/>
              </a:cxn>
              <a:cxn ang="0">
                <a:pos x="781" y="876"/>
              </a:cxn>
              <a:cxn ang="0">
                <a:pos x="610" y="859"/>
              </a:cxn>
              <a:cxn ang="0">
                <a:pos x="528" y="806"/>
              </a:cxn>
              <a:cxn ang="0">
                <a:pos x="302" y="787"/>
              </a:cxn>
              <a:cxn ang="0">
                <a:pos x="176" y="701"/>
              </a:cxn>
              <a:cxn ang="0">
                <a:pos x="74" y="672"/>
              </a:cxn>
              <a:cxn ang="0">
                <a:pos x="2" y="604"/>
              </a:cxn>
              <a:cxn ang="0">
                <a:pos x="24" y="547"/>
              </a:cxn>
            </a:cxnLst>
            <a:rect l="0" t="0" r="r" b="b"/>
            <a:pathLst>
              <a:path w="3192" h="999">
                <a:moveTo>
                  <a:pt x="69" y="501"/>
                </a:moveTo>
                <a:lnTo>
                  <a:pt x="59" y="497"/>
                </a:lnTo>
                <a:lnTo>
                  <a:pt x="49" y="494"/>
                </a:lnTo>
                <a:lnTo>
                  <a:pt x="39" y="490"/>
                </a:lnTo>
                <a:lnTo>
                  <a:pt x="30" y="484"/>
                </a:lnTo>
                <a:lnTo>
                  <a:pt x="24" y="479"/>
                </a:lnTo>
                <a:lnTo>
                  <a:pt x="19" y="473"/>
                </a:lnTo>
                <a:lnTo>
                  <a:pt x="14" y="468"/>
                </a:lnTo>
                <a:lnTo>
                  <a:pt x="10" y="462"/>
                </a:lnTo>
                <a:lnTo>
                  <a:pt x="7" y="457"/>
                </a:lnTo>
                <a:lnTo>
                  <a:pt x="7" y="451"/>
                </a:lnTo>
                <a:lnTo>
                  <a:pt x="7" y="446"/>
                </a:lnTo>
                <a:lnTo>
                  <a:pt x="7" y="439"/>
                </a:lnTo>
                <a:lnTo>
                  <a:pt x="10" y="433"/>
                </a:lnTo>
                <a:lnTo>
                  <a:pt x="14" y="428"/>
                </a:lnTo>
                <a:lnTo>
                  <a:pt x="19" y="422"/>
                </a:lnTo>
                <a:lnTo>
                  <a:pt x="25" y="417"/>
                </a:lnTo>
                <a:lnTo>
                  <a:pt x="34" y="411"/>
                </a:lnTo>
                <a:lnTo>
                  <a:pt x="42" y="406"/>
                </a:lnTo>
                <a:lnTo>
                  <a:pt x="52" y="402"/>
                </a:lnTo>
                <a:lnTo>
                  <a:pt x="64" y="398"/>
                </a:lnTo>
                <a:lnTo>
                  <a:pt x="76" y="394"/>
                </a:lnTo>
                <a:lnTo>
                  <a:pt x="87" y="391"/>
                </a:lnTo>
                <a:lnTo>
                  <a:pt x="101" y="389"/>
                </a:lnTo>
                <a:lnTo>
                  <a:pt x="114" y="387"/>
                </a:lnTo>
                <a:lnTo>
                  <a:pt x="111" y="383"/>
                </a:lnTo>
                <a:lnTo>
                  <a:pt x="106" y="380"/>
                </a:lnTo>
                <a:lnTo>
                  <a:pt x="102" y="376"/>
                </a:lnTo>
                <a:lnTo>
                  <a:pt x="99" y="372"/>
                </a:lnTo>
                <a:lnTo>
                  <a:pt x="96" y="369"/>
                </a:lnTo>
                <a:lnTo>
                  <a:pt x="94" y="365"/>
                </a:lnTo>
                <a:lnTo>
                  <a:pt x="92" y="360"/>
                </a:lnTo>
                <a:lnTo>
                  <a:pt x="91" y="356"/>
                </a:lnTo>
                <a:lnTo>
                  <a:pt x="89" y="352"/>
                </a:lnTo>
                <a:lnTo>
                  <a:pt x="89" y="349"/>
                </a:lnTo>
                <a:lnTo>
                  <a:pt x="89" y="345"/>
                </a:lnTo>
                <a:lnTo>
                  <a:pt x="89" y="339"/>
                </a:lnTo>
                <a:lnTo>
                  <a:pt x="91" y="332"/>
                </a:lnTo>
                <a:lnTo>
                  <a:pt x="94" y="325"/>
                </a:lnTo>
                <a:lnTo>
                  <a:pt x="97" y="317"/>
                </a:lnTo>
                <a:lnTo>
                  <a:pt x="104" y="308"/>
                </a:lnTo>
                <a:lnTo>
                  <a:pt x="112" y="303"/>
                </a:lnTo>
                <a:lnTo>
                  <a:pt x="122" y="295"/>
                </a:lnTo>
                <a:lnTo>
                  <a:pt x="133" y="288"/>
                </a:lnTo>
                <a:lnTo>
                  <a:pt x="146" y="282"/>
                </a:lnTo>
                <a:lnTo>
                  <a:pt x="159" y="277"/>
                </a:lnTo>
                <a:lnTo>
                  <a:pt x="174" y="273"/>
                </a:lnTo>
                <a:lnTo>
                  <a:pt x="186" y="270"/>
                </a:lnTo>
                <a:lnTo>
                  <a:pt x="200" y="266"/>
                </a:lnTo>
                <a:lnTo>
                  <a:pt x="213" y="264"/>
                </a:lnTo>
                <a:lnTo>
                  <a:pt x="228" y="262"/>
                </a:lnTo>
                <a:lnTo>
                  <a:pt x="241" y="260"/>
                </a:lnTo>
                <a:lnTo>
                  <a:pt x="257" y="260"/>
                </a:lnTo>
                <a:lnTo>
                  <a:pt x="270" y="260"/>
                </a:lnTo>
                <a:lnTo>
                  <a:pt x="285" y="260"/>
                </a:lnTo>
                <a:lnTo>
                  <a:pt x="282" y="255"/>
                </a:lnTo>
                <a:lnTo>
                  <a:pt x="280" y="251"/>
                </a:lnTo>
                <a:lnTo>
                  <a:pt x="280" y="246"/>
                </a:lnTo>
                <a:lnTo>
                  <a:pt x="278" y="242"/>
                </a:lnTo>
                <a:lnTo>
                  <a:pt x="278" y="237"/>
                </a:lnTo>
                <a:lnTo>
                  <a:pt x="280" y="231"/>
                </a:lnTo>
                <a:lnTo>
                  <a:pt x="280" y="227"/>
                </a:lnTo>
                <a:lnTo>
                  <a:pt x="282" y="222"/>
                </a:lnTo>
                <a:lnTo>
                  <a:pt x="283" y="218"/>
                </a:lnTo>
                <a:lnTo>
                  <a:pt x="285" y="213"/>
                </a:lnTo>
                <a:lnTo>
                  <a:pt x="288" y="209"/>
                </a:lnTo>
                <a:lnTo>
                  <a:pt x="292" y="204"/>
                </a:lnTo>
                <a:lnTo>
                  <a:pt x="295" y="200"/>
                </a:lnTo>
                <a:lnTo>
                  <a:pt x="300" y="196"/>
                </a:lnTo>
                <a:lnTo>
                  <a:pt x="304" y="193"/>
                </a:lnTo>
                <a:lnTo>
                  <a:pt x="309" y="187"/>
                </a:lnTo>
                <a:lnTo>
                  <a:pt x="320" y="180"/>
                </a:lnTo>
                <a:lnTo>
                  <a:pt x="334" y="172"/>
                </a:lnTo>
                <a:lnTo>
                  <a:pt x="347" y="167"/>
                </a:lnTo>
                <a:lnTo>
                  <a:pt x="362" y="161"/>
                </a:lnTo>
                <a:lnTo>
                  <a:pt x="379" y="156"/>
                </a:lnTo>
                <a:lnTo>
                  <a:pt x="397" y="150"/>
                </a:lnTo>
                <a:lnTo>
                  <a:pt x="418" y="147"/>
                </a:lnTo>
                <a:lnTo>
                  <a:pt x="438" y="145"/>
                </a:lnTo>
                <a:lnTo>
                  <a:pt x="454" y="143"/>
                </a:lnTo>
                <a:lnTo>
                  <a:pt x="473" y="141"/>
                </a:lnTo>
                <a:lnTo>
                  <a:pt x="490" y="141"/>
                </a:lnTo>
                <a:lnTo>
                  <a:pt x="508" y="143"/>
                </a:lnTo>
                <a:lnTo>
                  <a:pt x="526" y="143"/>
                </a:lnTo>
                <a:lnTo>
                  <a:pt x="543" y="145"/>
                </a:lnTo>
                <a:lnTo>
                  <a:pt x="560" y="148"/>
                </a:lnTo>
                <a:lnTo>
                  <a:pt x="577" y="152"/>
                </a:lnTo>
                <a:lnTo>
                  <a:pt x="572" y="145"/>
                </a:lnTo>
                <a:lnTo>
                  <a:pt x="568" y="139"/>
                </a:lnTo>
                <a:lnTo>
                  <a:pt x="565" y="132"/>
                </a:lnTo>
                <a:lnTo>
                  <a:pt x="565" y="126"/>
                </a:lnTo>
                <a:lnTo>
                  <a:pt x="565" y="119"/>
                </a:lnTo>
                <a:lnTo>
                  <a:pt x="567" y="114"/>
                </a:lnTo>
                <a:lnTo>
                  <a:pt x="570" y="108"/>
                </a:lnTo>
                <a:lnTo>
                  <a:pt x="573" y="101"/>
                </a:lnTo>
                <a:lnTo>
                  <a:pt x="580" y="95"/>
                </a:lnTo>
                <a:lnTo>
                  <a:pt x="587" y="90"/>
                </a:lnTo>
                <a:lnTo>
                  <a:pt x="594" y="84"/>
                </a:lnTo>
                <a:lnTo>
                  <a:pt x="604" y="81"/>
                </a:lnTo>
                <a:lnTo>
                  <a:pt x="614" y="75"/>
                </a:lnTo>
                <a:lnTo>
                  <a:pt x="624" y="71"/>
                </a:lnTo>
                <a:lnTo>
                  <a:pt x="635" y="68"/>
                </a:lnTo>
                <a:lnTo>
                  <a:pt x="649" y="66"/>
                </a:lnTo>
                <a:lnTo>
                  <a:pt x="662" y="62"/>
                </a:lnTo>
                <a:lnTo>
                  <a:pt x="674" y="60"/>
                </a:lnTo>
                <a:lnTo>
                  <a:pt x="687" y="60"/>
                </a:lnTo>
                <a:lnTo>
                  <a:pt x="701" y="58"/>
                </a:lnTo>
                <a:lnTo>
                  <a:pt x="714" y="60"/>
                </a:lnTo>
                <a:lnTo>
                  <a:pt x="728" y="60"/>
                </a:lnTo>
                <a:lnTo>
                  <a:pt x="739" y="62"/>
                </a:lnTo>
                <a:lnTo>
                  <a:pt x="753" y="64"/>
                </a:lnTo>
                <a:lnTo>
                  <a:pt x="765" y="66"/>
                </a:lnTo>
                <a:lnTo>
                  <a:pt x="776" y="68"/>
                </a:lnTo>
                <a:lnTo>
                  <a:pt x="788" y="71"/>
                </a:lnTo>
                <a:lnTo>
                  <a:pt x="798" y="75"/>
                </a:lnTo>
                <a:lnTo>
                  <a:pt x="806" y="79"/>
                </a:lnTo>
                <a:lnTo>
                  <a:pt x="817" y="84"/>
                </a:lnTo>
                <a:lnTo>
                  <a:pt x="823" y="90"/>
                </a:lnTo>
                <a:lnTo>
                  <a:pt x="832" y="95"/>
                </a:lnTo>
                <a:lnTo>
                  <a:pt x="833" y="88"/>
                </a:lnTo>
                <a:lnTo>
                  <a:pt x="838" y="81"/>
                </a:lnTo>
                <a:lnTo>
                  <a:pt x="843" y="75"/>
                </a:lnTo>
                <a:lnTo>
                  <a:pt x="850" y="68"/>
                </a:lnTo>
                <a:lnTo>
                  <a:pt x="858" y="62"/>
                </a:lnTo>
                <a:lnTo>
                  <a:pt x="867" y="57"/>
                </a:lnTo>
                <a:lnTo>
                  <a:pt x="879" y="51"/>
                </a:lnTo>
                <a:lnTo>
                  <a:pt x="889" y="47"/>
                </a:lnTo>
                <a:lnTo>
                  <a:pt x="902" y="44"/>
                </a:lnTo>
                <a:lnTo>
                  <a:pt x="914" y="40"/>
                </a:lnTo>
                <a:lnTo>
                  <a:pt x="927" y="36"/>
                </a:lnTo>
                <a:lnTo>
                  <a:pt x="942" y="35"/>
                </a:lnTo>
                <a:lnTo>
                  <a:pt x="957" y="33"/>
                </a:lnTo>
                <a:lnTo>
                  <a:pt x="972" y="33"/>
                </a:lnTo>
                <a:lnTo>
                  <a:pt x="988" y="31"/>
                </a:lnTo>
                <a:lnTo>
                  <a:pt x="1003" y="33"/>
                </a:lnTo>
                <a:lnTo>
                  <a:pt x="1018" y="33"/>
                </a:lnTo>
                <a:lnTo>
                  <a:pt x="1031" y="35"/>
                </a:lnTo>
                <a:lnTo>
                  <a:pt x="1045" y="38"/>
                </a:lnTo>
                <a:lnTo>
                  <a:pt x="1058" y="40"/>
                </a:lnTo>
                <a:lnTo>
                  <a:pt x="1070" y="44"/>
                </a:lnTo>
                <a:lnTo>
                  <a:pt x="1081" y="47"/>
                </a:lnTo>
                <a:lnTo>
                  <a:pt x="1093" y="53"/>
                </a:lnTo>
                <a:lnTo>
                  <a:pt x="1103" y="57"/>
                </a:lnTo>
                <a:lnTo>
                  <a:pt x="1113" y="51"/>
                </a:lnTo>
                <a:lnTo>
                  <a:pt x="1123" y="47"/>
                </a:lnTo>
                <a:lnTo>
                  <a:pt x="1133" y="42"/>
                </a:lnTo>
                <a:lnTo>
                  <a:pt x="1145" y="36"/>
                </a:lnTo>
                <a:lnTo>
                  <a:pt x="1169" y="29"/>
                </a:lnTo>
                <a:lnTo>
                  <a:pt x="1194" y="22"/>
                </a:lnTo>
                <a:lnTo>
                  <a:pt x="1221" y="16"/>
                </a:lnTo>
                <a:lnTo>
                  <a:pt x="1247" y="11"/>
                </a:lnTo>
                <a:lnTo>
                  <a:pt x="1276" y="7"/>
                </a:lnTo>
                <a:lnTo>
                  <a:pt x="1304" y="5"/>
                </a:lnTo>
                <a:lnTo>
                  <a:pt x="1333" y="3"/>
                </a:lnTo>
                <a:lnTo>
                  <a:pt x="1363" y="5"/>
                </a:lnTo>
                <a:lnTo>
                  <a:pt x="1392" y="5"/>
                </a:lnTo>
                <a:lnTo>
                  <a:pt x="1420" y="9"/>
                </a:lnTo>
                <a:lnTo>
                  <a:pt x="1449" y="13"/>
                </a:lnTo>
                <a:lnTo>
                  <a:pt x="1475" y="18"/>
                </a:lnTo>
                <a:lnTo>
                  <a:pt x="1502" y="25"/>
                </a:lnTo>
                <a:lnTo>
                  <a:pt x="1527" y="35"/>
                </a:lnTo>
                <a:lnTo>
                  <a:pt x="1531" y="29"/>
                </a:lnTo>
                <a:lnTo>
                  <a:pt x="1534" y="25"/>
                </a:lnTo>
                <a:lnTo>
                  <a:pt x="1537" y="22"/>
                </a:lnTo>
                <a:lnTo>
                  <a:pt x="1542" y="18"/>
                </a:lnTo>
                <a:lnTo>
                  <a:pt x="1547" y="14"/>
                </a:lnTo>
                <a:lnTo>
                  <a:pt x="1554" y="13"/>
                </a:lnTo>
                <a:lnTo>
                  <a:pt x="1561" y="9"/>
                </a:lnTo>
                <a:lnTo>
                  <a:pt x="1568" y="7"/>
                </a:lnTo>
                <a:lnTo>
                  <a:pt x="1576" y="5"/>
                </a:lnTo>
                <a:lnTo>
                  <a:pt x="1584" y="3"/>
                </a:lnTo>
                <a:lnTo>
                  <a:pt x="1601" y="2"/>
                </a:lnTo>
                <a:lnTo>
                  <a:pt x="1620" y="2"/>
                </a:lnTo>
                <a:lnTo>
                  <a:pt x="1638" y="2"/>
                </a:lnTo>
                <a:lnTo>
                  <a:pt x="1650" y="3"/>
                </a:lnTo>
                <a:lnTo>
                  <a:pt x="1661" y="7"/>
                </a:lnTo>
                <a:lnTo>
                  <a:pt x="1673" y="9"/>
                </a:lnTo>
                <a:lnTo>
                  <a:pt x="1682" y="14"/>
                </a:lnTo>
                <a:lnTo>
                  <a:pt x="1690" y="18"/>
                </a:lnTo>
                <a:lnTo>
                  <a:pt x="1697" y="24"/>
                </a:lnTo>
                <a:lnTo>
                  <a:pt x="1700" y="25"/>
                </a:lnTo>
                <a:lnTo>
                  <a:pt x="1703" y="29"/>
                </a:lnTo>
                <a:lnTo>
                  <a:pt x="1705" y="33"/>
                </a:lnTo>
                <a:lnTo>
                  <a:pt x="1707" y="35"/>
                </a:lnTo>
                <a:lnTo>
                  <a:pt x="1707" y="31"/>
                </a:lnTo>
                <a:lnTo>
                  <a:pt x="1708" y="27"/>
                </a:lnTo>
                <a:lnTo>
                  <a:pt x="1712" y="24"/>
                </a:lnTo>
                <a:lnTo>
                  <a:pt x="1715" y="20"/>
                </a:lnTo>
                <a:lnTo>
                  <a:pt x="1720" y="16"/>
                </a:lnTo>
                <a:lnTo>
                  <a:pt x="1725" y="13"/>
                </a:lnTo>
                <a:lnTo>
                  <a:pt x="1732" y="11"/>
                </a:lnTo>
                <a:lnTo>
                  <a:pt x="1739" y="9"/>
                </a:lnTo>
                <a:lnTo>
                  <a:pt x="1745" y="5"/>
                </a:lnTo>
                <a:lnTo>
                  <a:pt x="1754" y="3"/>
                </a:lnTo>
                <a:lnTo>
                  <a:pt x="1762" y="3"/>
                </a:lnTo>
                <a:lnTo>
                  <a:pt x="1770" y="2"/>
                </a:lnTo>
                <a:lnTo>
                  <a:pt x="1789" y="0"/>
                </a:lnTo>
                <a:lnTo>
                  <a:pt x="1809" y="2"/>
                </a:lnTo>
                <a:lnTo>
                  <a:pt x="1822" y="3"/>
                </a:lnTo>
                <a:lnTo>
                  <a:pt x="1837" y="5"/>
                </a:lnTo>
                <a:lnTo>
                  <a:pt x="1849" y="9"/>
                </a:lnTo>
                <a:lnTo>
                  <a:pt x="1863" y="13"/>
                </a:lnTo>
                <a:lnTo>
                  <a:pt x="1873" y="16"/>
                </a:lnTo>
                <a:lnTo>
                  <a:pt x="1883" y="22"/>
                </a:lnTo>
                <a:lnTo>
                  <a:pt x="1886" y="25"/>
                </a:lnTo>
                <a:lnTo>
                  <a:pt x="1889" y="27"/>
                </a:lnTo>
                <a:lnTo>
                  <a:pt x="1893" y="31"/>
                </a:lnTo>
                <a:lnTo>
                  <a:pt x="1896" y="33"/>
                </a:lnTo>
                <a:lnTo>
                  <a:pt x="1901" y="31"/>
                </a:lnTo>
                <a:lnTo>
                  <a:pt x="1908" y="29"/>
                </a:lnTo>
                <a:lnTo>
                  <a:pt x="1916" y="29"/>
                </a:lnTo>
                <a:lnTo>
                  <a:pt x="1923" y="27"/>
                </a:lnTo>
                <a:lnTo>
                  <a:pt x="1940" y="25"/>
                </a:lnTo>
                <a:lnTo>
                  <a:pt x="1958" y="25"/>
                </a:lnTo>
                <a:lnTo>
                  <a:pt x="1975" y="25"/>
                </a:lnTo>
                <a:lnTo>
                  <a:pt x="1993" y="27"/>
                </a:lnTo>
                <a:lnTo>
                  <a:pt x="2010" y="31"/>
                </a:lnTo>
                <a:lnTo>
                  <a:pt x="2017" y="33"/>
                </a:lnTo>
                <a:lnTo>
                  <a:pt x="2025" y="35"/>
                </a:lnTo>
                <a:lnTo>
                  <a:pt x="2032" y="36"/>
                </a:lnTo>
                <a:lnTo>
                  <a:pt x="2039" y="40"/>
                </a:lnTo>
                <a:lnTo>
                  <a:pt x="2045" y="42"/>
                </a:lnTo>
                <a:lnTo>
                  <a:pt x="2049" y="46"/>
                </a:lnTo>
                <a:lnTo>
                  <a:pt x="2054" y="47"/>
                </a:lnTo>
                <a:lnTo>
                  <a:pt x="2055" y="51"/>
                </a:lnTo>
                <a:lnTo>
                  <a:pt x="2057" y="55"/>
                </a:lnTo>
                <a:lnTo>
                  <a:pt x="2059" y="57"/>
                </a:lnTo>
                <a:lnTo>
                  <a:pt x="2065" y="53"/>
                </a:lnTo>
                <a:lnTo>
                  <a:pt x="2074" y="47"/>
                </a:lnTo>
                <a:lnTo>
                  <a:pt x="2082" y="44"/>
                </a:lnTo>
                <a:lnTo>
                  <a:pt x="2092" y="40"/>
                </a:lnTo>
                <a:lnTo>
                  <a:pt x="2104" y="38"/>
                </a:lnTo>
                <a:lnTo>
                  <a:pt x="2117" y="35"/>
                </a:lnTo>
                <a:lnTo>
                  <a:pt x="2131" y="33"/>
                </a:lnTo>
                <a:lnTo>
                  <a:pt x="2146" y="31"/>
                </a:lnTo>
                <a:lnTo>
                  <a:pt x="2161" y="29"/>
                </a:lnTo>
                <a:lnTo>
                  <a:pt x="2176" y="29"/>
                </a:lnTo>
                <a:lnTo>
                  <a:pt x="2193" y="29"/>
                </a:lnTo>
                <a:lnTo>
                  <a:pt x="2210" y="29"/>
                </a:lnTo>
                <a:lnTo>
                  <a:pt x="2226" y="31"/>
                </a:lnTo>
                <a:lnTo>
                  <a:pt x="2243" y="31"/>
                </a:lnTo>
                <a:lnTo>
                  <a:pt x="2260" y="33"/>
                </a:lnTo>
                <a:lnTo>
                  <a:pt x="2277" y="36"/>
                </a:lnTo>
                <a:lnTo>
                  <a:pt x="2288" y="38"/>
                </a:lnTo>
                <a:lnTo>
                  <a:pt x="2302" y="40"/>
                </a:lnTo>
                <a:lnTo>
                  <a:pt x="2314" y="44"/>
                </a:lnTo>
                <a:lnTo>
                  <a:pt x="2325" y="47"/>
                </a:lnTo>
                <a:lnTo>
                  <a:pt x="2335" y="49"/>
                </a:lnTo>
                <a:lnTo>
                  <a:pt x="2344" y="53"/>
                </a:lnTo>
                <a:lnTo>
                  <a:pt x="2354" y="57"/>
                </a:lnTo>
                <a:lnTo>
                  <a:pt x="2360" y="60"/>
                </a:lnTo>
                <a:lnTo>
                  <a:pt x="2369" y="66"/>
                </a:lnTo>
                <a:lnTo>
                  <a:pt x="2374" y="70"/>
                </a:lnTo>
                <a:lnTo>
                  <a:pt x="2379" y="73"/>
                </a:lnTo>
                <a:lnTo>
                  <a:pt x="2384" y="77"/>
                </a:lnTo>
                <a:lnTo>
                  <a:pt x="2387" y="82"/>
                </a:lnTo>
                <a:lnTo>
                  <a:pt x="2389" y="86"/>
                </a:lnTo>
                <a:lnTo>
                  <a:pt x="2391" y="92"/>
                </a:lnTo>
                <a:lnTo>
                  <a:pt x="2391" y="95"/>
                </a:lnTo>
                <a:lnTo>
                  <a:pt x="2407" y="90"/>
                </a:lnTo>
                <a:lnTo>
                  <a:pt x="2424" y="84"/>
                </a:lnTo>
                <a:lnTo>
                  <a:pt x="2443" y="82"/>
                </a:lnTo>
                <a:lnTo>
                  <a:pt x="2461" y="79"/>
                </a:lnTo>
                <a:lnTo>
                  <a:pt x="2478" y="79"/>
                </a:lnTo>
                <a:lnTo>
                  <a:pt x="2486" y="79"/>
                </a:lnTo>
                <a:lnTo>
                  <a:pt x="2493" y="81"/>
                </a:lnTo>
                <a:lnTo>
                  <a:pt x="2501" y="81"/>
                </a:lnTo>
                <a:lnTo>
                  <a:pt x="2508" y="82"/>
                </a:lnTo>
                <a:lnTo>
                  <a:pt x="2513" y="84"/>
                </a:lnTo>
                <a:lnTo>
                  <a:pt x="2520" y="86"/>
                </a:lnTo>
                <a:lnTo>
                  <a:pt x="2523" y="88"/>
                </a:lnTo>
                <a:lnTo>
                  <a:pt x="2526" y="90"/>
                </a:lnTo>
                <a:lnTo>
                  <a:pt x="2528" y="93"/>
                </a:lnTo>
                <a:lnTo>
                  <a:pt x="2531" y="95"/>
                </a:lnTo>
                <a:lnTo>
                  <a:pt x="2531" y="99"/>
                </a:lnTo>
                <a:lnTo>
                  <a:pt x="2533" y="101"/>
                </a:lnTo>
                <a:lnTo>
                  <a:pt x="2533" y="104"/>
                </a:lnTo>
                <a:lnTo>
                  <a:pt x="2533" y="106"/>
                </a:lnTo>
                <a:lnTo>
                  <a:pt x="2531" y="110"/>
                </a:lnTo>
                <a:lnTo>
                  <a:pt x="2530" y="114"/>
                </a:lnTo>
                <a:lnTo>
                  <a:pt x="2528" y="115"/>
                </a:lnTo>
                <a:lnTo>
                  <a:pt x="2525" y="119"/>
                </a:lnTo>
                <a:lnTo>
                  <a:pt x="2521" y="123"/>
                </a:lnTo>
                <a:lnTo>
                  <a:pt x="2518" y="126"/>
                </a:lnTo>
                <a:lnTo>
                  <a:pt x="2513" y="128"/>
                </a:lnTo>
                <a:lnTo>
                  <a:pt x="2508" y="132"/>
                </a:lnTo>
                <a:lnTo>
                  <a:pt x="2523" y="126"/>
                </a:lnTo>
                <a:lnTo>
                  <a:pt x="2537" y="123"/>
                </a:lnTo>
                <a:lnTo>
                  <a:pt x="2553" y="119"/>
                </a:lnTo>
                <a:lnTo>
                  <a:pt x="2568" y="115"/>
                </a:lnTo>
                <a:lnTo>
                  <a:pt x="2585" y="114"/>
                </a:lnTo>
                <a:lnTo>
                  <a:pt x="2602" y="112"/>
                </a:lnTo>
                <a:lnTo>
                  <a:pt x="2619" y="112"/>
                </a:lnTo>
                <a:lnTo>
                  <a:pt x="2635" y="112"/>
                </a:lnTo>
                <a:lnTo>
                  <a:pt x="2652" y="114"/>
                </a:lnTo>
                <a:lnTo>
                  <a:pt x="2669" y="114"/>
                </a:lnTo>
                <a:lnTo>
                  <a:pt x="2684" y="117"/>
                </a:lnTo>
                <a:lnTo>
                  <a:pt x="2701" y="119"/>
                </a:lnTo>
                <a:lnTo>
                  <a:pt x="2716" y="125"/>
                </a:lnTo>
                <a:lnTo>
                  <a:pt x="2729" y="128"/>
                </a:lnTo>
                <a:lnTo>
                  <a:pt x="2743" y="134"/>
                </a:lnTo>
                <a:lnTo>
                  <a:pt x="2756" y="139"/>
                </a:lnTo>
                <a:lnTo>
                  <a:pt x="2763" y="145"/>
                </a:lnTo>
                <a:lnTo>
                  <a:pt x="2770" y="148"/>
                </a:lnTo>
                <a:lnTo>
                  <a:pt x="2776" y="152"/>
                </a:lnTo>
                <a:lnTo>
                  <a:pt x="2781" y="158"/>
                </a:lnTo>
                <a:lnTo>
                  <a:pt x="2786" y="163"/>
                </a:lnTo>
                <a:lnTo>
                  <a:pt x="2790" y="167"/>
                </a:lnTo>
                <a:lnTo>
                  <a:pt x="2793" y="172"/>
                </a:lnTo>
                <a:lnTo>
                  <a:pt x="2796" y="178"/>
                </a:lnTo>
                <a:lnTo>
                  <a:pt x="2798" y="183"/>
                </a:lnTo>
                <a:lnTo>
                  <a:pt x="2800" y="189"/>
                </a:lnTo>
                <a:lnTo>
                  <a:pt x="2800" y="194"/>
                </a:lnTo>
                <a:lnTo>
                  <a:pt x="2798" y="200"/>
                </a:lnTo>
                <a:lnTo>
                  <a:pt x="2798" y="205"/>
                </a:lnTo>
                <a:lnTo>
                  <a:pt x="2796" y="211"/>
                </a:lnTo>
                <a:lnTo>
                  <a:pt x="2793" y="215"/>
                </a:lnTo>
                <a:lnTo>
                  <a:pt x="2790" y="220"/>
                </a:lnTo>
                <a:lnTo>
                  <a:pt x="2805" y="224"/>
                </a:lnTo>
                <a:lnTo>
                  <a:pt x="2820" y="227"/>
                </a:lnTo>
                <a:lnTo>
                  <a:pt x="2835" y="231"/>
                </a:lnTo>
                <a:lnTo>
                  <a:pt x="2848" y="235"/>
                </a:lnTo>
                <a:lnTo>
                  <a:pt x="2860" y="240"/>
                </a:lnTo>
                <a:lnTo>
                  <a:pt x="2870" y="244"/>
                </a:lnTo>
                <a:lnTo>
                  <a:pt x="2880" y="249"/>
                </a:lnTo>
                <a:lnTo>
                  <a:pt x="2889" y="253"/>
                </a:lnTo>
                <a:lnTo>
                  <a:pt x="2895" y="259"/>
                </a:lnTo>
                <a:lnTo>
                  <a:pt x="2900" y="264"/>
                </a:lnTo>
                <a:lnTo>
                  <a:pt x="2904" y="270"/>
                </a:lnTo>
                <a:lnTo>
                  <a:pt x="2907" y="275"/>
                </a:lnTo>
                <a:lnTo>
                  <a:pt x="2909" y="281"/>
                </a:lnTo>
                <a:lnTo>
                  <a:pt x="2909" y="286"/>
                </a:lnTo>
                <a:lnTo>
                  <a:pt x="2907" y="292"/>
                </a:lnTo>
                <a:lnTo>
                  <a:pt x="2904" y="297"/>
                </a:lnTo>
                <a:lnTo>
                  <a:pt x="2929" y="297"/>
                </a:lnTo>
                <a:lnTo>
                  <a:pt x="2952" y="299"/>
                </a:lnTo>
                <a:lnTo>
                  <a:pt x="2976" y="301"/>
                </a:lnTo>
                <a:lnTo>
                  <a:pt x="2998" y="303"/>
                </a:lnTo>
                <a:lnTo>
                  <a:pt x="3019" y="306"/>
                </a:lnTo>
                <a:lnTo>
                  <a:pt x="3039" y="310"/>
                </a:lnTo>
                <a:lnTo>
                  <a:pt x="3056" y="316"/>
                </a:lnTo>
                <a:lnTo>
                  <a:pt x="3065" y="317"/>
                </a:lnTo>
                <a:lnTo>
                  <a:pt x="3073" y="321"/>
                </a:lnTo>
                <a:lnTo>
                  <a:pt x="3081" y="323"/>
                </a:lnTo>
                <a:lnTo>
                  <a:pt x="3088" y="327"/>
                </a:lnTo>
                <a:lnTo>
                  <a:pt x="3095" y="328"/>
                </a:lnTo>
                <a:lnTo>
                  <a:pt x="3101" y="332"/>
                </a:lnTo>
                <a:lnTo>
                  <a:pt x="3106" y="336"/>
                </a:lnTo>
                <a:lnTo>
                  <a:pt x="3113" y="338"/>
                </a:lnTo>
                <a:lnTo>
                  <a:pt x="3118" y="341"/>
                </a:lnTo>
                <a:lnTo>
                  <a:pt x="3122" y="345"/>
                </a:lnTo>
                <a:lnTo>
                  <a:pt x="3125" y="349"/>
                </a:lnTo>
                <a:lnTo>
                  <a:pt x="3128" y="352"/>
                </a:lnTo>
                <a:lnTo>
                  <a:pt x="3132" y="356"/>
                </a:lnTo>
                <a:lnTo>
                  <a:pt x="3133" y="360"/>
                </a:lnTo>
                <a:lnTo>
                  <a:pt x="3135" y="363"/>
                </a:lnTo>
                <a:lnTo>
                  <a:pt x="3135" y="367"/>
                </a:lnTo>
                <a:lnTo>
                  <a:pt x="3137" y="371"/>
                </a:lnTo>
                <a:lnTo>
                  <a:pt x="3135" y="374"/>
                </a:lnTo>
                <a:lnTo>
                  <a:pt x="3135" y="378"/>
                </a:lnTo>
                <a:lnTo>
                  <a:pt x="3133" y="382"/>
                </a:lnTo>
                <a:lnTo>
                  <a:pt x="3132" y="385"/>
                </a:lnTo>
                <a:lnTo>
                  <a:pt x="3130" y="389"/>
                </a:lnTo>
                <a:lnTo>
                  <a:pt x="3127" y="391"/>
                </a:lnTo>
                <a:lnTo>
                  <a:pt x="3123" y="394"/>
                </a:lnTo>
                <a:lnTo>
                  <a:pt x="3120" y="398"/>
                </a:lnTo>
                <a:lnTo>
                  <a:pt x="3117" y="400"/>
                </a:lnTo>
                <a:lnTo>
                  <a:pt x="3106" y="407"/>
                </a:lnTo>
                <a:lnTo>
                  <a:pt x="3096" y="413"/>
                </a:lnTo>
                <a:lnTo>
                  <a:pt x="3085" y="418"/>
                </a:lnTo>
                <a:lnTo>
                  <a:pt x="3071" y="424"/>
                </a:lnTo>
                <a:lnTo>
                  <a:pt x="3083" y="426"/>
                </a:lnTo>
                <a:lnTo>
                  <a:pt x="3096" y="428"/>
                </a:lnTo>
                <a:lnTo>
                  <a:pt x="3106" y="429"/>
                </a:lnTo>
                <a:lnTo>
                  <a:pt x="3117" y="433"/>
                </a:lnTo>
                <a:lnTo>
                  <a:pt x="3127" y="437"/>
                </a:lnTo>
                <a:lnTo>
                  <a:pt x="3135" y="440"/>
                </a:lnTo>
                <a:lnTo>
                  <a:pt x="3142" y="444"/>
                </a:lnTo>
                <a:lnTo>
                  <a:pt x="3147" y="448"/>
                </a:lnTo>
                <a:lnTo>
                  <a:pt x="3152" y="451"/>
                </a:lnTo>
                <a:lnTo>
                  <a:pt x="3155" y="455"/>
                </a:lnTo>
                <a:lnTo>
                  <a:pt x="3157" y="461"/>
                </a:lnTo>
                <a:lnTo>
                  <a:pt x="3157" y="464"/>
                </a:lnTo>
                <a:lnTo>
                  <a:pt x="3157" y="468"/>
                </a:lnTo>
                <a:lnTo>
                  <a:pt x="3153" y="473"/>
                </a:lnTo>
                <a:lnTo>
                  <a:pt x="3150" y="477"/>
                </a:lnTo>
                <a:lnTo>
                  <a:pt x="3145" y="481"/>
                </a:lnTo>
                <a:lnTo>
                  <a:pt x="3140" y="484"/>
                </a:lnTo>
                <a:lnTo>
                  <a:pt x="3135" y="488"/>
                </a:lnTo>
                <a:lnTo>
                  <a:pt x="3130" y="490"/>
                </a:lnTo>
                <a:lnTo>
                  <a:pt x="3123" y="492"/>
                </a:lnTo>
                <a:lnTo>
                  <a:pt x="3117" y="495"/>
                </a:lnTo>
                <a:lnTo>
                  <a:pt x="3108" y="497"/>
                </a:lnTo>
                <a:lnTo>
                  <a:pt x="3100" y="499"/>
                </a:lnTo>
                <a:lnTo>
                  <a:pt x="3091" y="501"/>
                </a:lnTo>
                <a:lnTo>
                  <a:pt x="3105" y="499"/>
                </a:lnTo>
                <a:lnTo>
                  <a:pt x="3120" y="497"/>
                </a:lnTo>
                <a:lnTo>
                  <a:pt x="3133" y="499"/>
                </a:lnTo>
                <a:lnTo>
                  <a:pt x="3147" y="501"/>
                </a:lnTo>
                <a:lnTo>
                  <a:pt x="3158" y="503"/>
                </a:lnTo>
                <a:lnTo>
                  <a:pt x="3163" y="505"/>
                </a:lnTo>
                <a:lnTo>
                  <a:pt x="3170" y="506"/>
                </a:lnTo>
                <a:lnTo>
                  <a:pt x="3175" y="510"/>
                </a:lnTo>
                <a:lnTo>
                  <a:pt x="3179" y="512"/>
                </a:lnTo>
                <a:lnTo>
                  <a:pt x="3182" y="516"/>
                </a:lnTo>
                <a:lnTo>
                  <a:pt x="3185" y="518"/>
                </a:lnTo>
                <a:lnTo>
                  <a:pt x="3189" y="521"/>
                </a:lnTo>
                <a:lnTo>
                  <a:pt x="3190" y="525"/>
                </a:lnTo>
                <a:lnTo>
                  <a:pt x="3192" y="529"/>
                </a:lnTo>
                <a:lnTo>
                  <a:pt x="3192" y="530"/>
                </a:lnTo>
                <a:lnTo>
                  <a:pt x="3192" y="534"/>
                </a:lnTo>
                <a:lnTo>
                  <a:pt x="3190" y="538"/>
                </a:lnTo>
                <a:lnTo>
                  <a:pt x="3190" y="541"/>
                </a:lnTo>
                <a:lnTo>
                  <a:pt x="3187" y="543"/>
                </a:lnTo>
                <a:lnTo>
                  <a:pt x="3185" y="547"/>
                </a:lnTo>
                <a:lnTo>
                  <a:pt x="3182" y="549"/>
                </a:lnTo>
                <a:lnTo>
                  <a:pt x="3177" y="552"/>
                </a:lnTo>
                <a:lnTo>
                  <a:pt x="3174" y="554"/>
                </a:lnTo>
                <a:lnTo>
                  <a:pt x="3169" y="556"/>
                </a:lnTo>
                <a:lnTo>
                  <a:pt x="3162" y="558"/>
                </a:lnTo>
                <a:lnTo>
                  <a:pt x="3157" y="560"/>
                </a:lnTo>
                <a:lnTo>
                  <a:pt x="3150" y="562"/>
                </a:lnTo>
                <a:lnTo>
                  <a:pt x="3140" y="563"/>
                </a:lnTo>
                <a:lnTo>
                  <a:pt x="3132" y="565"/>
                </a:lnTo>
                <a:lnTo>
                  <a:pt x="3123" y="565"/>
                </a:lnTo>
                <a:lnTo>
                  <a:pt x="3113" y="565"/>
                </a:lnTo>
                <a:lnTo>
                  <a:pt x="3105" y="563"/>
                </a:lnTo>
                <a:lnTo>
                  <a:pt x="3096" y="563"/>
                </a:lnTo>
                <a:lnTo>
                  <a:pt x="3088" y="562"/>
                </a:lnTo>
                <a:lnTo>
                  <a:pt x="3080" y="560"/>
                </a:lnTo>
                <a:lnTo>
                  <a:pt x="3090" y="565"/>
                </a:lnTo>
                <a:lnTo>
                  <a:pt x="3098" y="571"/>
                </a:lnTo>
                <a:lnTo>
                  <a:pt x="3105" y="576"/>
                </a:lnTo>
                <a:lnTo>
                  <a:pt x="3110" y="584"/>
                </a:lnTo>
                <a:lnTo>
                  <a:pt x="3115" y="591"/>
                </a:lnTo>
                <a:lnTo>
                  <a:pt x="3117" y="596"/>
                </a:lnTo>
                <a:lnTo>
                  <a:pt x="3118" y="604"/>
                </a:lnTo>
                <a:lnTo>
                  <a:pt x="3118" y="611"/>
                </a:lnTo>
                <a:lnTo>
                  <a:pt x="3117" y="618"/>
                </a:lnTo>
                <a:lnTo>
                  <a:pt x="3113" y="624"/>
                </a:lnTo>
                <a:lnTo>
                  <a:pt x="3110" y="631"/>
                </a:lnTo>
                <a:lnTo>
                  <a:pt x="3103" y="637"/>
                </a:lnTo>
                <a:lnTo>
                  <a:pt x="3096" y="644"/>
                </a:lnTo>
                <a:lnTo>
                  <a:pt x="3088" y="650"/>
                </a:lnTo>
                <a:lnTo>
                  <a:pt x="3078" y="655"/>
                </a:lnTo>
                <a:lnTo>
                  <a:pt x="3066" y="661"/>
                </a:lnTo>
                <a:lnTo>
                  <a:pt x="3058" y="664"/>
                </a:lnTo>
                <a:lnTo>
                  <a:pt x="3048" y="666"/>
                </a:lnTo>
                <a:lnTo>
                  <a:pt x="3036" y="670"/>
                </a:lnTo>
                <a:lnTo>
                  <a:pt x="3026" y="672"/>
                </a:lnTo>
                <a:lnTo>
                  <a:pt x="3003" y="675"/>
                </a:lnTo>
                <a:lnTo>
                  <a:pt x="2979" y="677"/>
                </a:lnTo>
                <a:lnTo>
                  <a:pt x="2989" y="679"/>
                </a:lnTo>
                <a:lnTo>
                  <a:pt x="2998" y="681"/>
                </a:lnTo>
                <a:lnTo>
                  <a:pt x="3006" y="683"/>
                </a:lnTo>
                <a:lnTo>
                  <a:pt x="3014" y="685"/>
                </a:lnTo>
                <a:lnTo>
                  <a:pt x="3021" y="688"/>
                </a:lnTo>
                <a:lnTo>
                  <a:pt x="3028" y="690"/>
                </a:lnTo>
                <a:lnTo>
                  <a:pt x="3033" y="694"/>
                </a:lnTo>
                <a:lnTo>
                  <a:pt x="3038" y="697"/>
                </a:lnTo>
                <a:lnTo>
                  <a:pt x="3041" y="701"/>
                </a:lnTo>
                <a:lnTo>
                  <a:pt x="3044" y="703"/>
                </a:lnTo>
                <a:lnTo>
                  <a:pt x="3046" y="707"/>
                </a:lnTo>
                <a:lnTo>
                  <a:pt x="3046" y="710"/>
                </a:lnTo>
                <a:lnTo>
                  <a:pt x="3048" y="714"/>
                </a:lnTo>
                <a:lnTo>
                  <a:pt x="3046" y="718"/>
                </a:lnTo>
                <a:lnTo>
                  <a:pt x="3044" y="721"/>
                </a:lnTo>
                <a:lnTo>
                  <a:pt x="3041" y="725"/>
                </a:lnTo>
                <a:lnTo>
                  <a:pt x="3038" y="729"/>
                </a:lnTo>
                <a:lnTo>
                  <a:pt x="3033" y="732"/>
                </a:lnTo>
                <a:lnTo>
                  <a:pt x="3028" y="736"/>
                </a:lnTo>
                <a:lnTo>
                  <a:pt x="3021" y="738"/>
                </a:lnTo>
                <a:lnTo>
                  <a:pt x="3014" y="742"/>
                </a:lnTo>
                <a:lnTo>
                  <a:pt x="3006" y="743"/>
                </a:lnTo>
                <a:lnTo>
                  <a:pt x="2998" y="745"/>
                </a:lnTo>
                <a:lnTo>
                  <a:pt x="2989" y="747"/>
                </a:lnTo>
                <a:lnTo>
                  <a:pt x="2971" y="751"/>
                </a:lnTo>
                <a:lnTo>
                  <a:pt x="2952" y="751"/>
                </a:lnTo>
                <a:lnTo>
                  <a:pt x="2932" y="751"/>
                </a:lnTo>
                <a:lnTo>
                  <a:pt x="2912" y="749"/>
                </a:lnTo>
                <a:lnTo>
                  <a:pt x="2902" y="749"/>
                </a:lnTo>
                <a:lnTo>
                  <a:pt x="2894" y="747"/>
                </a:lnTo>
                <a:lnTo>
                  <a:pt x="2884" y="743"/>
                </a:lnTo>
                <a:lnTo>
                  <a:pt x="2877" y="742"/>
                </a:lnTo>
                <a:lnTo>
                  <a:pt x="2878" y="747"/>
                </a:lnTo>
                <a:lnTo>
                  <a:pt x="2880" y="751"/>
                </a:lnTo>
                <a:lnTo>
                  <a:pt x="2882" y="756"/>
                </a:lnTo>
                <a:lnTo>
                  <a:pt x="2882" y="762"/>
                </a:lnTo>
                <a:lnTo>
                  <a:pt x="2882" y="765"/>
                </a:lnTo>
                <a:lnTo>
                  <a:pt x="2882" y="771"/>
                </a:lnTo>
                <a:lnTo>
                  <a:pt x="2880" y="775"/>
                </a:lnTo>
                <a:lnTo>
                  <a:pt x="2878" y="780"/>
                </a:lnTo>
                <a:lnTo>
                  <a:pt x="2877" y="784"/>
                </a:lnTo>
                <a:lnTo>
                  <a:pt x="2875" y="789"/>
                </a:lnTo>
                <a:lnTo>
                  <a:pt x="2872" y="793"/>
                </a:lnTo>
                <a:lnTo>
                  <a:pt x="2868" y="798"/>
                </a:lnTo>
                <a:lnTo>
                  <a:pt x="2865" y="802"/>
                </a:lnTo>
                <a:lnTo>
                  <a:pt x="2862" y="806"/>
                </a:lnTo>
                <a:lnTo>
                  <a:pt x="2857" y="811"/>
                </a:lnTo>
                <a:lnTo>
                  <a:pt x="2852" y="815"/>
                </a:lnTo>
                <a:lnTo>
                  <a:pt x="2840" y="822"/>
                </a:lnTo>
                <a:lnTo>
                  <a:pt x="2828" y="830"/>
                </a:lnTo>
                <a:lnTo>
                  <a:pt x="2813" y="835"/>
                </a:lnTo>
                <a:lnTo>
                  <a:pt x="2798" y="842"/>
                </a:lnTo>
                <a:lnTo>
                  <a:pt x="2781" y="846"/>
                </a:lnTo>
                <a:lnTo>
                  <a:pt x="2763" y="852"/>
                </a:lnTo>
                <a:lnTo>
                  <a:pt x="2744" y="855"/>
                </a:lnTo>
                <a:lnTo>
                  <a:pt x="2724" y="857"/>
                </a:lnTo>
                <a:lnTo>
                  <a:pt x="2706" y="859"/>
                </a:lnTo>
                <a:lnTo>
                  <a:pt x="2689" y="861"/>
                </a:lnTo>
                <a:lnTo>
                  <a:pt x="2671" y="861"/>
                </a:lnTo>
                <a:lnTo>
                  <a:pt x="2652" y="859"/>
                </a:lnTo>
                <a:lnTo>
                  <a:pt x="2635" y="859"/>
                </a:lnTo>
                <a:lnTo>
                  <a:pt x="2619" y="857"/>
                </a:lnTo>
                <a:lnTo>
                  <a:pt x="2600" y="853"/>
                </a:lnTo>
                <a:lnTo>
                  <a:pt x="2585" y="850"/>
                </a:lnTo>
                <a:lnTo>
                  <a:pt x="2587" y="853"/>
                </a:lnTo>
                <a:lnTo>
                  <a:pt x="2590" y="855"/>
                </a:lnTo>
                <a:lnTo>
                  <a:pt x="2594" y="861"/>
                </a:lnTo>
                <a:lnTo>
                  <a:pt x="2595" y="865"/>
                </a:lnTo>
                <a:lnTo>
                  <a:pt x="2595" y="870"/>
                </a:lnTo>
                <a:lnTo>
                  <a:pt x="2595" y="876"/>
                </a:lnTo>
                <a:lnTo>
                  <a:pt x="2592" y="879"/>
                </a:lnTo>
                <a:lnTo>
                  <a:pt x="2588" y="885"/>
                </a:lnTo>
                <a:lnTo>
                  <a:pt x="2582" y="888"/>
                </a:lnTo>
                <a:lnTo>
                  <a:pt x="2575" y="894"/>
                </a:lnTo>
                <a:lnTo>
                  <a:pt x="2567" y="898"/>
                </a:lnTo>
                <a:lnTo>
                  <a:pt x="2558" y="901"/>
                </a:lnTo>
                <a:lnTo>
                  <a:pt x="2547" y="905"/>
                </a:lnTo>
                <a:lnTo>
                  <a:pt x="2535" y="909"/>
                </a:lnTo>
                <a:lnTo>
                  <a:pt x="2523" y="910"/>
                </a:lnTo>
                <a:lnTo>
                  <a:pt x="2508" y="912"/>
                </a:lnTo>
                <a:lnTo>
                  <a:pt x="2493" y="916"/>
                </a:lnTo>
                <a:lnTo>
                  <a:pt x="2473" y="918"/>
                </a:lnTo>
                <a:lnTo>
                  <a:pt x="2451" y="918"/>
                </a:lnTo>
                <a:lnTo>
                  <a:pt x="2429" y="920"/>
                </a:lnTo>
                <a:lnTo>
                  <a:pt x="2409" y="918"/>
                </a:lnTo>
                <a:lnTo>
                  <a:pt x="2387" y="916"/>
                </a:lnTo>
                <a:lnTo>
                  <a:pt x="2367" y="914"/>
                </a:lnTo>
                <a:lnTo>
                  <a:pt x="2349" y="910"/>
                </a:lnTo>
                <a:lnTo>
                  <a:pt x="2330" y="907"/>
                </a:lnTo>
                <a:lnTo>
                  <a:pt x="2332" y="912"/>
                </a:lnTo>
                <a:lnTo>
                  <a:pt x="2332" y="920"/>
                </a:lnTo>
                <a:lnTo>
                  <a:pt x="2332" y="925"/>
                </a:lnTo>
                <a:lnTo>
                  <a:pt x="2330" y="931"/>
                </a:lnTo>
                <a:lnTo>
                  <a:pt x="2327" y="936"/>
                </a:lnTo>
                <a:lnTo>
                  <a:pt x="2322" y="942"/>
                </a:lnTo>
                <a:lnTo>
                  <a:pt x="2317" y="947"/>
                </a:lnTo>
                <a:lnTo>
                  <a:pt x="2310" y="953"/>
                </a:lnTo>
                <a:lnTo>
                  <a:pt x="2303" y="956"/>
                </a:lnTo>
                <a:lnTo>
                  <a:pt x="2295" y="960"/>
                </a:lnTo>
                <a:lnTo>
                  <a:pt x="2285" y="965"/>
                </a:lnTo>
                <a:lnTo>
                  <a:pt x="2275" y="967"/>
                </a:lnTo>
                <a:lnTo>
                  <a:pt x="2265" y="971"/>
                </a:lnTo>
                <a:lnTo>
                  <a:pt x="2253" y="973"/>
                </a:lnTo>
                <a:lnTo>
                  <a:pt x="2241" y="975"/>
                </a:lnTo>
                <a:lnTo>
                  <a:pt x="2228" y="977"/>
                </a:lnTo>
                <a:lnTo>
                  <a:pt x="2216" y="978"/>
                </a:lnTo>
                <a:lnTo>
                  <a:pt x="2205" y="978"/>
                </a:lnTo>
                <a:lnTo>
                  <a:pt x="2195" y="978"/>
                </a:lnTo>
                <a:lnTo>
                  <a:pt x="2183" y="977"/>
                </a:lnTo>
                <a:lnTo>
                  <a:pt x="2161" y="975"/>
                </a:lnTo>
                <a:lnTo>
                  <a:pt x="2151" y="973"/>
                </a:lnTo>
                <a:lnTo>
                  <a:pt x="2141" y="971"/>
                </a:lnTo>
                <a:lnTo>
                  <a:pt x="2132" y="967"/>
                </a:lnTo>
                <a:lnTo>
                  <a:pt x="2124" y="964"/>
                </a:lnTo>
                <a:lnTo>
                  <a:pt x="2116" y="962"/>
                </a:lnTo>
                <a:lnTo>
                  <a:pt x="2107" y="958"/>
                </a:lnTo>
                <a:lnTo>
                  <a:pt x="2101" y="953"/>
                </a:lnTo>
                <a:lnTo>
                  <a:pt x="2094" y="949"/>
                </a:lnTo>
                <a:lnTo>
                  <a:pt x="2089" y="943"/>
                </a:lnTo>
                <a:lnTo>
                  <a:pt x="2084" y="940"/>
                </a:lnTo>
                <a:lnTo>
                  <a:pt x="2087" y="943"/>
                </a:lnTo>
                <a:lnTo>
                  <a:pt x="2089" y="949"/>
                </a:lnTo>
                <a:lnTo>
                  <a:pt x="2089" y="954"/>
                </a:lnTo>
                <a:lnTo>
                  <a:pt x="2089" y="958"/>
                </a:lnTo>
                <a:lnTo>
                  <a:pt x="2086" y="964"/>
                </a:lnTo>
                <a:lnTo>
                  <a:pt x="2082" y="967"/>
                </a:lnTo>
                <a:lnTo>
                  <a:pt x="2079" y="971"/>
                </a:lnTo>
                <a:lnTo>
                  <a:pt x="2072" y="975"/>
                </a:lnTo>
                <a:lnTo>
                  <a:pt x="2065" y="980"/>
                </a:lnTo>
                <a:lnTo>
                  <a:pt x="2059" y="982"/>
                </a:lnTo>
                <a:lnTo>
                  <a:pt x="2049" y="986"/>
                </a:lnTo>
                <a:lnTo>
                  <a:pt x="2040" y="989"/>
                </a:lnTo>
                <a:lnTo>
                  <a:pt x="2029" y="991"/>
                </a:lnTo>
                <a:lnTo>
                  <a:pt x="2018" y="993"/>
                </a:lnTo>
                <a:lnTo>
                  <a:pt x="2005" y="995"/>
                </a:lnTo>
                <a:lnTo>
                  <a:pt x="1993" y="997"/>
                </a:lnTo>
                <a:lnTo>
                  <a:pt x="1980" y="997"/>
                </a:lnTo>
                <a:lnTo>
                  <a:pt x="1967" y="999"/>
                </a:lnTo>
                <a:lnTo>
                  <a:pt x="1953" y="999"/>
                </a:lnTo>
                <a:lnTo>
                  <a:pt x="1941" y="997"/>
                </a:lnTo>
                <a:lnTo>
                  <a:pt x="1916" y="995"/>
                </a:lnTo>
                <a:lnTo>
                  <a:pt x="1905" y="993"/>
                </a:lnTo>
                <a:lnTo>
                  <a:pt x="1893" y="991"/>
                </a:lnTo>
                <a:lnTo>
                  <a:pt x="1883" y="989"/>
                </a:lnTo>
                <a:lnTo>
                  <a:pt x="1873" y="986"/>
                </a:lnTo>
                <a:lnTo>
                  <a:pt x="1863" y="982"/>
                </a:lnTo>
                <a:lnTo>
                  <a:pt x="1854" y="978"/>
                </a:lnTo>
                <a:lnTo>
                  <a:pt x="1846" y="975"/>
                </a:lnTo>
                <a:lnTo>
                  <a:pt x="1839" y="971"/>
                </a:lnTo>
                <a:lnTo>
                  <a:pt x="1834" y="967"/>
                </a:lnTo>
                <a:lnTo>
                  <a:pt x="1829" y="962"/>
                </a:lnTo>
                <a:lnTo>
                  <a:pt x="1827" y="965"/>
                </a:lnTo>
                <a:lnTo>
                  <a:pt x="1824" y="971"/>
                </a:lnTo>
                <a:lnTo>
                  <a:pt x="1819" y="975"/>
                </a:lnTo>
                <a:lnTo>
                  <a:pt x="1814" y="977"/>
                </a:lnTo>
                <a:lnTo>
                  <a:pt x="1809" y="980"/>
                </a:lnTo>
                <a:lnTo>
                  <a:pt x="1801" y="984"/>
                </a:lnTo>
                <a:lnTo>
                  <a:pt x="1792" y="986"/>
                </a:lnTo>
                <a:lnTo>
                  <a:pt x="1784" y="989"/>
                </a:lnTo>
                <a:lnTo>
                  <a:pt x="1774" y="991"/>
                </a:lnTo>
                <a:lnTo>
                  <a:pt x="1764" y="993"/>
                </a:lnTo>
                <a:lnTo>
                  <a:pt x="1754" y="995"/>
                </a:lnTo>
                <a:lnTo>
                  <a:pt x="1742" y="997"/>
                </a:lnTo>
                <a:lnTo>
                  <a:pt x="1730" y="997"/>
                </a:lnTo>
                <a:lnTo>
                  <a:pt x="1717" y="997"/>
                </a:lnTo>
                <a:lnTo>
                  <a:pt x="1692" y="999"/>
                </a:lnTo>
                <a:lnTo>
                  <a:pt x="1671" y="997"/>
                </a:lnTo>
                <a:lnTo>
                  <a:pt x="1653" y="995"/>
                </a:lnTo>
                <a:lnTo>
                  <a:pt x="1636" y="991"/>
                </a:lnTo>
                <a:lnTo>
                  <a:pt x="1628" y="991"/>
                </a:lnTo>
                <a:lnTo>
                  <a:pt x="1621" y="989"/>
                </a:lnTo>
                <a:lnTo>
                  <a:pt x="1614" y="986"/>
                </a:lnTo>
                <a:lnTo>
                  <a:pt x="1608" y="984"/>
                </a:lnTo>
                <a:lnTo>
                  <a:pt x="1601" y="982"/>
                </a:lnTo>
                <a:lnTo>
                  <a:pt x="1596" y="980"/>
                </a:lnTo>
                <a:lnTo>
                  <a:pt x="1591" y="977"/>
                </a:lnTo>
                <a:lnTo>
                  <a:pt x="1588" y="975"/>
                </a:lnTo>
                <a:lnTo>
                  <a:pt x="1583" y="971"/>
                </a:lnTo>
                <a:lnTo>
                  <a:pt x="1581" y="969"/>
                </a:lnTo>
                <a:lnTo>
                  <a:pt x="1573" y="973"/>
                </a:lnTo>
                <a:lnTo>
                  <a:pt x="1564" y="978"/>
                </a:lnTo>
                <a:lnTo>
                  <a:pt x="1556" y="982"/>
                </a:lnTo>
                <a:lnTo>
                  <a:pt x="1544" y="986"/>
                </a:lnTo>
                <a:lnTo>
                  <a:pt x="1532" y="988"/>
                </a:lnTo>
                <a:lnTo>
                  <a:pt x="1521" y="991"/>
                </a:lnTo>
                <a:lnTo>
                  <a:pt x="1507" y="993"/>
                </a:lnTo>
                <a:lnTo>
                  <a:pt x="1492" y="995"/>
                </a:lnTo>
                <a:lnTo>
                  <a:pt x="1479" y="997"/>
                </a:lnTo>
                <a:lnTo>
                  <a:pt x="1464" y="999"/>
                </a:lnTo>
                <a:lnTo>
                  <a:pt x="1447" y="999"/>
                </a:lnTo>
                <a:lnTo>
                  <a:pt x="1432" y="999"/>
                </a:lnTo>
                <a:lnTo>
                  <a:pt x="1417" y="999"/>
                </a:lnTo>
                <a:lnTo>
                  <a:pt x="1400" y="999"/>
                </a:lnTo>
                <a:lnTo>
                  <a:pt x="1385" y="997"/>
                </a:lnTo>
                <a:lnTo>
                  <a:pt x="1368" y="995"/>
                </a:lnTo>
                <a:lnTo>
                  <a:pt x="1351" y="993"/>
                </a:lnTo>
                <a:lnTo>
                  <a:pt x="1335" y="989"/>
                </a:lnTo>
                <a:lnTo>
                  <a:pt x="1326" y="988"/>
                </a:lnTo>
                <a:lnTo>
                  <a:pt x="1319" y="986"/>
                </a:lnTo>
                <a:lnTo>
                  <a:pt x="1313" y="984"/>
                </a:lnTo>
                <a:lnTo>
                  <a:pt x="1306" y="980"/>
                </a:lnTo>
                <a:lnTo>
                  <a:pt x="1299" y="978"/>
                </a:lnTo>
                <a:lnTo>
                  <a:pt x="1294" y="977"/>
                </a:lnTo>
                <a:lnTo>
                  <a:pt x="1289" y="973"/>
                </a:lnTo>
                <a:lnTo>
                  <a:pt x="1284" y="971"/>
                </a:lnTo>
                <a:lnTo>
                  <a:pt x="1281" y="967"/>
                </a:lnTo>
                <a:lnTo>
                  <a:pt x="1278" y="965"/>
                </a:lnTo>
                <a:lnTo>
                  <a:pt x="1274" y="962"/>
                </a:lnTo>
                <a:lnTo>
                  <a:pt x="1272" y="958"/>
                </a:lnTo>
                <a:lnTo>
                  <a:pt x="1262" y="962"/>
                </a:lnTo>
                <a:lnTo>
                  <a:pt x="1252" y="964"/>
                </a:lnTo>
                <a:lnTo>
                  <a:pt x="1241" y="967"/>
                </a:lnTo>
                <a:lnTo>
                  <a:pt x="1229" y="967"/>
                </a:lnTo>
                <a:lnTo>
                  <a:pt x="1215" y="969"/>
                </a:lnTo>
                <a:lnTo>
                  <a:pt x="1202" y="971"/>
                </a:lnTo>
                <a:lnTo>
                  <a:pt x="1175" y="971"/>
                </a:lnTo>
                <a:lnTo>
                  <a:pt x="1147" y="969"/>
                </a:lnTo>
                <a:lnTo>
                  <a:pt x="1120" y="965"/>
                </a:lnTo>
                <a:lnTo>
                  <a:pt x="1107" y="964"/>
                </a:lnTo>
                <a:lnTo>
                  <a:pt x="1093" y="962"/>
                </a:lnTo>
                <a:lnTo>
                  <a:pt x="1080" y="958"/>
                </a:lnTo>
                <a:lnTo>
                  <a:pt x="1068" y="954"/>
                </a:lnTo>
                <a:lnTo>
                  <a:pt x="1061" y="953"/>
                </a:lnTo>
                <a:lnTo>
                  <a:pt x="1055" y="951"/>
                </a:lnTo>
                <a:lnTo>
                  <a:pt x="1048" y="947"/>
                </a:lnTo>
                <a:lnTo>
                  <a:pt x="1041" y="945"/>
                </a:lnTo>
                <a:lnTo>
                  <a:pt x="1036" y="942"/>
                </a:lnTo>
                <a:lnTo>
                  <a:pt x="1031" y="940"/>
                </a:lnTo>
                <a:lnTo>
                  <a:pt x="1028" y="936"/>
                </a:lnTo>
                <a:lnTo>
                  <a:pt x="1024" y="934"/>
                </a:lnTo>
                <a:lnTo>
                  <a:pt x="1021" y="931"/>
                </a:lnTo>
                <a:lnTo>
                  <a:pt x="1018" y="929"/>
                </a:lnTo>
                <a:lnTo>
                  <a:pt x="1016" y="925"/>
                </a:lnTo>
                <a:lnTo>
                  <a:pt x="1014" y="921"/>
                </a:lnTo>
                <a:lnTo>
                  <a:pt x="1013" y="920"/>
                </a:lnTo>
                <a:lnTo>
                  <a:pt x="1013" y="916"/>
                </a:lnTo>
                <a:lnTo>
                  <a:pt x="1013" y="912"/>
                </a:lnTo>
                <a:lnTo>
                  <a:pt x="1014" y="910"/>
                </a:lnTo>
                <a:lnTo>
                  <a:pt x="1013" y="914"/>
                </a:lnTo>
                <a:lnTo>
                  <a:pt x="1009" y="916"/>
                </a:lnTo>
                <a:lnTo>
                  <a:pt x="1006" y="920"/>
                </a:lnTo>
                <a:lnTo>
                  <a:pt x="1001" y="923"/>
                </a:lnTo>
                <a:lnTo>
                  <a:pt x="994" y="925"/>
                </a:lnTo>
                <a:lnTo>
                  <a:pt x="988" y="927"/>
                </a:lnTo>
                <a:lnTo>
                  <a:pt x="979" y="929"/>
                </a:lnTo>
                <a:lnTo>
                  <a:pt x="971" y="931"/>
                </a:lnTo>
                <a:lnTo>
                  <a:pt x="961" y="932"/>
                </a:lnTo>
                <a:lnTo>
                  <a:pt x="951" y="934"/>
                </a:lnTo>
                <a:lnTo>
                  <a:pt x="939" y="934"/>
                </a:lnTo>
                <a:lnTo>
                  <a:pt x="927" y="936"/>
                </a:lnTo>
                <a:lnTo>
                  <a:pt x="915" y="936"/>
                </a:lnTo>
                <a:lnTo>
                  <a:pt x="904" y="936"/>
                </a:lnTo>
                <a:lnTo>
                  <a:pt x="879" y="934"/>
                </a:lnTo>
                <a:lnTo>
                  <a:pt x="865" y="934"/>
                </a:lnTo>
                <a:lnTo>
                  <a:pt x="853" y="932"/>
                </a:lnTo>
                <a:lnTo>
                  <a:pt x="840" y="931"/>
                </a:lnTo>
                <a:lnTo>
                  <a:pt x="830" y="929"/>
                </a:lnTo>
                <a:lnTo>
                  <a:pt x="818" y="925"/>
                </a:lnTo>
                <a:lnTo>
                  <a:pt x="810" y="923"/>
                </a:lnTo>
                <a:lnTo>
                  <a:pt x="800" y="921"/>
                </a:lnTo>
                <a:lnTo>
                  <a:pt x="791" y="918"/>
                </a:lnTo>
                <a:lnTo>
                  <a:pt x="785" y="914"/>
                </a:lnTo>
                <a:lnTo>
                  <a:pt x="778" y="912"/>
                </a:lnTo>
                <a:lnTo>
                  <a:pt x="771" y="909"/>
                </a:lnTo>
                <a:lnTo>
                  <a:pt x="768" y="905"/>
                </a:lnTo>
                <a:lnTo>
                  <a:pt x="765" y="901"/>
                </a:lnTo>
                <a:lnTo>
                  <a:pt x="761" y="898"/>
                </a:lnTo>
                <a:lnTo>
                  <a:pt x="761" y="896"/>
                </a:lnTo>
                <a:lnTo>
                  <a:pt x="761" y="892"/>
                </a:lnTo>
                <a:lnTo>
                  <a:pt x="763" y="888"/>
                </a:lnTo>
                <a:lnTo>
                  <a:pt x="765" y="887"/>
                </a:lnTo>
                <a:lnTo>
                  <a:pt x="766" y="885"/>
                </a:lnTo>
                <a:lnTo>
                  <a:pt x="770" y="883"/>
                </a:lnTo>
                <a:lnTo>
                  <a:pt x="773" y="881"/>
                </a:lnTo>
                <a:lnTo>
                  <a:pt x="776" y="877"/>
                </a:lnTo>
                <a:lnTo>
                  <a:pt x="781" y="876"/>
                </a:lnTo>
                <a:lnTo>
                  <a:pt x="786" y="876"/>
                </a:lnTo>
                <a:lnTo>
                  <a:pt x="771" y="877"/>
                </a:lnTo>
                <a:lnTo>
                  <a:pt x="758" y="879"/>
                </a:lnTo>
                <a:lnTo>
                  <a:pt x="743" y="881"/>
                </a:lnTo>
                <a:lnTo>
                  <a:pt x="728" y="881"/>
                </a:lnTo>
                <a:lnTo>
                  <a:pt x="714" y="881"/>
                </a:lnTo>
                <a:lnTo>
                  <a:pt x="699" y="881"/>
                </a:lnTo>
                <a:lnTo>
                  <a:pt x="684" y="879"/>
                </a:lnTo>
                <a:lnTo>
                  <a:pt x="671" y="877"/>
                </a:lnTo>
                <a:lnTo>
                  <a:pt x="657" y="876"/>
                </a:lnTo>
                <a:lnTo>
                  <a:pt x="644" y="872"/>
                </a:lnTo>
                <a:lnTo>
                  <a:pt x="632" y="868"/>
                </a:lnTo>
                <a:lnTo>
                  <a:pt x="620" y="865"/>
                </a:lnTo>
                <a:lnTo>
                  <a:pt x="610" y="859"/>
                </a:lnTo>
                <a:lnTo>
                  <a:pt x="600" y="855"/>
                </a:lnTo>
                <a:lnTo>
                  <a:pt x="592" y="848"/>
                </a:lnTo>
                <a:lnTo>
                  <a:pt x="583" y="842"/>
                </a:lnTo>
                <a:lnTo>
                  <a:pt x="578" y="837"/>
                </a:lnTo>
                <a:lnTo>
                  <a:pt x="573" y="831"/>
                </a:lnTo>
                <a:lnTo>
                  <a:pt x="570" y="824"/>
                </a:lnTo>
                <a:lnTo>
                  <a:pt x="568" y="819"/>
                </a:lnTo>
                <a:lnTo>
                  <a:pt x="568" y="811"/>
                </a:lnTo>
                <a:lnTo>
                  <a:pt x="568" y="806"/>
                </a:lnTo>
                <a:lnTo>
                  <a:pt x="570" y="800"/>
                </a:lnTo>
                <a:lnTo>
                  <a:pt x="573" y="793"/>
                </a:lnTo>
                <a:lnTo>
                  <a:pt x="558" y="798"/>
                </a:lnTo>
                <a:lnTo>
                  <a:pt x="543" y="802"/>
                </a:lnTo>
                <a:lnTo>
                  <a:pt x="528" y="806"/>
                </a:lnTo>
                <a:lnTo>
                  <a:pt x="513" y="808"/>
                </a:lnTo>
                <a:lnTo>
                  <a:pt x="496" y="809"/>
                </a:lnTo>
                <a:lnTo>
                  <a:pt x="480" y="811"/>
                </a:lnTo>
                <a:lnTo>
                  <a:pt x="464" y="813"/>
                </a:lnTo>
                <a:lnTo>
                  <a:pt x="448" y="813"/>
                </a:lnTo>
                <a:lnTo>
                  <a:pt x="431" y="813"/>
                </a:lnTo>
                <a:lnTo>
                  <a:pt x="414" y="811"/>
                </a:lnTo>
                <a:lnTo>
                  <a:pt x="397" y="809"/>
                </a:lnTo>
                <a:lnTo>
                  <a:pt x="381" y="808"/>
                </a:lnTo>
                <a:lnTo>
                  <a:pt x="366" y="806"/>
                </a:lnTo>
                <a:lnTo>
                  <a:pt x="350" y="802"/>
                </a:lnTo>
                <a:lnTo>
                  <a:pt x="335" y="798"/>
                </a:lnTo>
                <a:lnTo>
                  <a:pt x="322" y="793"/>
                </a:lnTo>
                <a:lnTo>
                  <a:pt x="302" y="787"/>
                </a:lnTo>
                <a:lnTo>
                  <a:pt x="283" y="782"/>
                </a:lnTo>
                <a:lnTo>
                  <a:pt x="265" y="775"/>
                </a:lnTo>
                <a:lnTo>
                  <a:pt x="250" y="769"/>
                </a:lnTo>
                <a:lnTo>
                  <a:pt x="235" y="762"/>
                </a:lnTo>
                <a:lnTo>
                  <a:pt x="223" y="754"/>
                </a:lnTo>
                <a:lnTo>
                  <a:pt x="211" y="747"/>
                </a:lnTo>
                <a:lnTo>
                  <a:pt x="201" y="740"/>
                </a:lnTo>
                <a:lnTo>
                  <a:pt x="193" y="732"/>
                </a:lnTo>
                <a:lnTo>
                  <a:pt x="186" y="725"/>
                </a:lnTo>
                <a:lnTo>
                  <a:pt x="181" y="718"/>
                </a:lnTo>
                <a:lnTo>
                  <a:pt x="179" y="714"/>
                </a:lnTo>
                <a:lnTo>
                  <a:pt x="178" y="708"/>
                </a:lnTo>
                <a:lnTo>
                  <a:pt x="176" y="705"/>
                </a:lnTo>
                <a:lnTo>
                  <a:pt x="176" y="701"/>
                </a:lnTo>
                <a:lnTo>
                  <a:pt x="176" y="697"/>
                </a:lnTo>
                <a:lnTo>
                  <a:pt x="176" y="694"/>
                </a:lnTo>
                <a:lnTo>
                  <a:pt x="178" y="690"/>
                </a:lnTo>
                <a:lnTo>
                  <a:pt x="178" y="686"/>
                </a:lnTo>
                <a:lnTo>
                  <a:pt x="179" y="683"/>
                </a:lnTo>
                <a:lnTo>
                  <a:pt x="181" y="677"/>
                </a:lnTo>
                <a:lnTo>
                  <a:pt x="168" y="679"/>
                </a:lnTo>
                <a:lnTo>
                  <a:pt x="153" y="681"/>
                </a:lnTo>
                <a:lnTo>
                  <a:pt x="139" y="681"/>
                </a:lnTo>
                <a:lnTo>
                  <a:pt x="126" y="681"/>
                </a:lnTo>
                <a:lnTo>
                  <a:pt x="112" y="679"/>
                </a:lnTo>
                <a:lnTo>
                  <a:pt x="99" y="677"/>
                </a:lnTo>
                <a:lnTo>
                  <a:pt x="86" y="675"/>
                </a:lnTo>
                <a:lnTo>
                  <a:pt x="74" y="672"/>
                </a:lnTo>
                <a:lnTo>
                  <a:pt x="62" y="668"/>
                </a:lnTo>
                <a:lnTo>
                  <a:pt x="50" y="664"/>
                </a:lnTo>
                <a:lnTo>
                  <a:pt x="40" y="661"/>
                </a:lnTo>
                <a:lnTo>
                  <a:pt x="32" y="655"/>
                </a:lnTo>
                <a:lnTo>
                  <a:pt x="24" y="650"/>
                </a:lnTo>
                <a:lnTo>
                  <a:pt x="17" y="644"/>
                </a:lnTo>
                <a:lnTo>
                  <a:pt x="10" y="639"/>
                </a:lnTo>
                <a:lnTo>
                  <a:pt x="5" y="631"/>
                </a:lnTo>
                <a:lnTo>
                  <a:pt x="3" y="628"/>
                </a:lnTo>
                <a:lnTo>
                  <a:pt x="2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7"/>
                </a:lnTo>
                <a:lnTo>
                  <a:pt x="2" y="604"/>
                </a:lnTo>
                <a:lnTo>
                  <a:pt x="3" y="598"/>
                </a:lnTo>
                <a:lnTo>
                  <a:pt x="7" y="595"/>
                </a:lnTo>
                <a:lnTo>
                  <a:pt x="10" y="589"/>
                </a:lnTo>
                <a:lnTo>
                  <a:pt x="14" y="585"/>
                </a:lnTo>
                <a:lnTo>
                  <a:pt x="19" y="582"/>
                </a:lnTo>
                <a:lnTo>
                  <a:pt x="24" y="578"/>
                </a:lnTo>
                <a:lnTo>
                  <a:pt x="30" y="573"/>
                </a:lnTo>
                <a:lnTo>
                  <a:pt x="37" y="569"/>
                </a:lnTo>
                <a:lnTo>
                  <a:pt x="44" y="567"/>
                </a:lnTo>
                <a:lnTo>
                  <a:pt x="50" y="563"/>
                </a:lnTo>
                <a:lnTo>
                  <a:pt x="42" y="560"/>
                </a:lnTo>
                <a:lnTo>
                  <a:pt x="35" y="554"/>
                </a:lnTo>
                <a:lnTo>
                  <a:pt x="29" y="551"/>
                </a:lnTo>
                <a:lnTo>
                  <a:pt x="24" y="547"/>
                </a:lnTo>
                <a:lnTo>
                  <a:pt x="20" y="541"/>
                </a:lnTo>
                <a:lnTo>
                  <a:pt x="19" y="538"/>
                </a:lnTo>
                <a:lnTo>
                  <a:pt x="17" y="534"/>
                </a:lnTo>
                <a:lnTo>
                  <a:pt x="19" y="529"/>
                </a:lnTo>
                <a:lnTo>
                  <a:pt x="20" y="525"/>
                </a:lnTo>
                <a:lnTo>
                  <a:pt x="22" y="521"/>
                </a:lnTo>
                <a:lnTo>
                  <a:pt x="27" y="518"/>
                </a:lnTo>
                <a:lnTo>
                  <a:pt x="32" y="514"/>
                </a:lnTo>
                <a:lnTo>
                  <a:pt x="39" y="510"/>
                </a:lnTo>
                <a:lnTo>
                  <a:pt x="47" y="506"/>
                </a:lnTo>
                <a:lnTo>
                  <a:pt x="55" y="505"/>
                </a:lnTo>
                <a:lnTo>
                  <a:pt x="65" y="501"/>
                </a:lnTo>
                <a:lnTo>
                  <a:pt x="69" y="501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3" name="Freeform 15"/>
          <p:cNvSpPr>
            <a:spLocks/>
          </p:cNvSpPr>
          <p:nvPr/>
        </p:nvSpPr>
        <p:spPr bwMode="auto">
          <a:xfrm>
            <a:off x="1431925" y="3117850"/>
            <a:ext cx="2533650" cy="792163"/>
          </a:xfrm>
          <a:custGeom>
            <a:avLst/>
            <a:gdLst/>
            <a:ahLst/>
            <a:cxnLst>
              <a:cxn ang="0">
                <a:pos x="10" y="433"/>
              </a:cxn>
              <a:cxn ang="0">
                <a:pos x="102" y="376"/>
              </a:cxn>
              <a:cxn ang="0">
                <a:pos x="112" y="303"/>
              </a:cxn>
              <a:cxn ang="0">
                <a:pos x="282" y="255"/>
              </a:cxn>
              <a:cxn ang="0">
                <a:pos x="304" y="193"/>
              </a:cxn>
              <a:cxn ang="0">
                <a:pos x="526" y="143"/>
              </a:cxn>
              <a:cxn ang="0">
                <a:pos x="594" y="84"/>
              </a:cxn>
              <a:cxn ang="0">
                <a:pos x="765" y="66"/>
              </a:cxn>
              <a:cxn ang="0">
                <a:pos x="879" y="51"/>
              </a:cxn>
              <a:cxn ang="0">
                <a:pos x="1070" y="44"/>
              </a:cxn>
              <a:cxn ang="0">
                <a:pos x="1333" y="3"/>
              </a:cxn>
              <a:cxn ang="0">
                <a:pos x="1561" y="9"/>
              </a:cxn>
              <a:cxn ang="0">
                <a:pos x="1703" y="29"/>
              </a:cxn>
              <a:cxn ang="0">
                <a:pos x="1770" y="2"/>
              </a:cxn>
              <a:cxn ang="0">
                <a:pos x="1908" y="29"/>
              </a:cxn>
              <a:cxn ang="0">
                <a:pos x="2054" y="47"/>
              </a:cxn>
              <a:cxn ang="0">
                <a:pos x="2193" y="29"/>
              </a:cxn>
              <a:cxn ang="0">
                <a:pos x="2369" y="66"/>
              </a:cxn>
              <a:cxn ang="0">
                <a:pos x="2493" y="81"/>
              </a:cxn>
              <a:cxn ang="0">
                <a:pos x="2530" y="114"/>
              </a:cxn>
              <a:cxn ang="0">
                <a:pos x="2635" y="112"/>
              </a:cxn>
              <a:cxn ang="0">
                <a:pos x="2790" y="167"/>
              </a:cxn>
              <a:cxn ang="0">
                <a:pos x="2848" y="235"/>
              </a:cxn>
              <a:cxn ang="0">
                <a:pos x="2952" y="299"/>
              </a:cxn>
              <a:cxn ang="0">
                <a:pos x="3118" y="341"/>
              </a:cxn>
              <a:cxn ang="0">
                <a:pos x="3127" y="391"/>
              </a:cxn>
              <a:cxn ang="0">
                <a:pos x="3142" y="444"/>
              </a:cxn>
              <a:cxn ang="0">
                <a:pos x="3117" y="495"/>
              </a:cxn>
              <a:cxn ang="0">
                <a:pos x="3185" y="518"/>
              </a:cxn>
              <a:cxn ang="0">
                <a:pos x="3162" y="558"/>
              </a:cxn>
              <a:cxn ang="0">
                <a:pos x="3110" y="584"/>
              </a:cxn>
              <a:cxn ang="0">
                <a:pos x="3048" y="666"/>
              </a:cxn>
              <a:cxn ang="0">
                <a:pos x="3044" y="703"/>
              </a:cxn>
              <a:cxn ang="0">
                <a:pos x="2989" y="747"/>
              </a:cxn>
              <a:cxn ang="0">
                <a:pos x="2882" y="771"/>
              </a:cxn>
              <a:cxn ang="0">
                <a:pos x="2798" y="842"/>
              </a:cxn>
              <a:cxn ang="0">
                <a:pos x="2590" y="855"/>
              </a:cxn>
              <a:cxn ang="0">
                <a:pos x="2508" y="912"/>
              </a:cxn>
              <a:cxn ang="0">
                <a:pos x="2327" y="936"/>
              </a:cxn>
              <a:cxn ang="0">
                <a:pos x="2195" y="978"/>
              </a:cxn>
              <a:cxn ang="0">
                <a:pos x="2089" y="949"/>
              </a:cxn>
              <a:cxn ang="0">
                <a:pos x="1993" y="997"/>
              </a:cxn>
              <a:cxn ang="0">
                <a:pos x="1834" y="967"/>
              </a:cxn>
              <a:cxn ang="0">
                <a:pos x="1730" y="997"/>
              </a:cxn>
              <a:cxn ang="0">
                <a:pos x="1583" y="971"/>
              </a:cxn>
              <a:cxn ang="0">
                <a:pos x="1417" y="999"/>
              </a:cxn>
              <a:cxn ang="0">
                <a:pos x="1281" y="967"/>
              </a:cxn>
              <a:cxn ang="0">
                <a:pos x="1093" y="962"/>
              </a:cxn>
              <a:cxn ang="0">
                <a:pos x="1014" y="921"/>
              </a:cxn>
              <a:cxn ang="0">
                <a:pos x="951" y="934"/>
              </a:cxn>
              <a:cxn ang="0">
                <a:pos x="785" y="914"/>
              </a:cxn>
              <a:cxn ang="0">
                <a:pos x="781" y="876"/>
              </a:cxn>
              <a:cxn ang="0">
                <a:pos x="610" y="859"/>
              </a:cxn>
              <a:cxn ang="0">
                <a:pos x="528" y="806"/>
              </a:cxn>
              <a:cxn ang="0">
                <a:pos x="302" y="787"/>
              </a:cxn>
              <a:cxn ang="0">
                <a:pos x="176" y="701"/>
              </a:cxn>
              <a:cxn ang="0">
                <a:pos x="74" y="672"/>
              </a:cxn>
              <a:cxn ang="0">
                <a:pos x="2" y="604"/>
              </a:cxn>
              <a:cxn ang="0">
                <a:pos x="24" y="547"/>
              </a:cxn>
            </a:cxnLst>
            <a:rect l="0" t="0" r="r" b="b"/>
            <a:pathLst>
              <a:path w="3192" h="999">
                <a:moveTo>
                  <a:pt x="69" y="501"/>
                </a:moveTo>
                <a:lnTo>
                  <a:pt x="59" y="497"/>
                </a:lnTo>
                <a:lnTo>
                  <a:pt x="49" y="494"/>
                </a:lnTo>
                <a:lnTo>
                  <a:pt x="39" y="490"/>
                </a:lnTo>
                <a:lnTo>
                  <a:pt x="30" y="484"/>
                </a:lnTo>
                <a:lnTo>
                  <a:pt x="24" y="479"/>
                </a:lnTo>
                <a:lnTo>
                  <a:pt x="19" y="473"/>
                </a:lnTo>
                <a:lnTo>
                  <a:pt x="14" y="468"/>
                </a:lnTo>
                <a:lnTo>
                  <a:pt x="10" y="462"/>
                </a:lnTo>
                <a:lnTo>
                  <a:pt x="7" y="457"/>
                </a:lnTo>
                <a:lnTo>
                  <a:pt x="7" y="451"/>
                </a:lnTo>
                <a:lnTo>
                  <a:pt x="7" y="446"/>
                </a:lnTo>
                <a:lnTo>
                  <a:pt x="7" y="439"/>
                </a:lnTo>
                <a:lnTo>
                  <a:pt x="10" y="433"/>
                </a:lnTo>
                <a:lnTo>
                  <a:pt x="14" y="428"/>
                </a:lnTo>
                <a:lnTo>
                  <a:pt x="19" y="422"/>
                </a:lnTo>
                <a:lnTo>
                  <a:pt x="25" y="417"/>
                </a:lnTo>
                <a:lnTo>
                  <a:pt x="34" y="411"/>
                </a:lnTo>
                <a:lnTo>
                  <a:pt x="42" y="406"/>
                </a:lnTo>
                <a:lnTo>
                  <a:pt x="52" y="402"/>
                </a:lnTo>
                <a:lnTo>
                  <a:pt x="64" y="398"/>
                </a:lnTo>
                <a:lnTo>
                  <a:pt x="76" y="394"/>
                </a:lnTo>
                <a:lnTo>
                  <a:pt x="87" y="391"/>
                </a:lnTo>
                <a:lnTo>
                  <a:pt x="101" y="389"/>
                </a:lnTo>
                <a:lnTo>
                  <a:pt x="114" y="387"/>
                </a:lnTo>
                <a:lnTo>
                  <a:pt x="111" y="383"/>
                </a:lnTo>
                <a:lnTo>
                  <a:pt x="106" y="380"/>
                </a:lnTo>
                <a:lnTo>
                  <a:pt x="102" y="376"/>
                </a:lnTo>
                <a:lnTo>
                  <a:pt x="99" y="372"/>
                </a:lnTo>
                <a:lnTo>
                  <a:pt x="96" y="369"/>
                </a:lnTo>
                <a:lnTo>
                  <a:pt x="94" y="365"/>
                </a:lnTo>
                <a:lnTo>
                  <a:pt x="92" y="360"/>
                </a:lnTo>
                <a:lnTo>
                  <a:pt x="91" y="356"/>
                </a:lnTo>
                <a:lnTo>
                  <a:pt x="89" y="352"/>
                </a:lnTo>
                <a:lnTo>
                  <a:pt x="89" y="349"/>
                </a:lnTo>
                <a:lnTo>
                  <a:pt x="89" y="345"/>
                </a:lnTo>
                <a:lnTo>
                  <a:pt x="89" y="339"/>
                </a:lnTo>
                <a:lnTo>
                  <a:pt x="91" y="332"/>
                </a:lnTo>
                <a:lnTo>
                  <a:pt x="94" y="325"/>
                </a:lnTo>
                <a:lnTo>
                  <a:pt x="97" y="317"/>
                </a:lnTo>
                <a:lnTo>
                  <a:pt x="104" y="308"/>
                </a:lnTo>
                <a:lnTo>
                  <a:pt x="112" y="303"/>
                </a:lnTo>
                <a:lnTo>
                  <a:pt x="122" y="295"/>
                </a:lnTo>
                <a:lnTo>
                  <a:pt x="133" y="288"/>
                </a:lnTo>
                <a:lnTo>
                  <a:pt x="146" y="282"/>
                </a:lnTo>
                <a:lnTo>
                  <a:pt x="159" y="277"/>
                </a:lnTo>
                <a:lnTo>
                  <a:pt x="174" y="273"/>
                </a:lnTo>
                <a:lnTo>
                  <a:pt x="186" y="270"/>
                </a:lnTo>
                <a:lnTo>
                  <a:pt x="200" y="266"/>
                </a:lnTo>
                <a:lnTo>
                  <a:pt x="213" y="264"/>
                </a:lnTo>
                <a:lnTo>
                  <a:pt x="228" y="262"/>
                </a:lnTo>
                <a:lnTo>
                  <a:pt x="241" y="260"/>
                </a:lnTo>
                <a:lnTo>
                  <a:pt x="257" y="260"/>
                </a:lnTo>
                <a:lnTo>
                  <a:pt x="270" y="260"/>
                </a:lnTo>
                <a:lnTo>
                  <a:pt x="285" y="260"/>
                </a:lnTo>
                <a:lnTo>
                  <a:pt x="282" y="255"/>
                </a:lnTo>
                <a:lnTo>
                  <a:pt x="280" y="251"/>
                </a:lnTo>
                <a:lnTo>
                  <a:pt x="280" y="246"/>
                </a:lnTo>
                <a:lnTo>
                  <a:pt x="278" y="242"/>
                </a:lnTo>
                <a:lnTo>
                  <a:pt x="278" y="237"/>
                </a:lnTo>
                <a:lnTo>
                  <a:pt x="280" y="231"/>
                </a:lnTo>
                <a:lnTo>
                  <a:pt x="280" y="227"/>
                </a:lnTo>
                <a:lnTo>
                  <a:pt x="282" y="222"/>
                </a:lnTo>
                <a:lnTo>
                  <a:pt x="283" y="218"/>
                </a:lnTo>
                <a:lnTo>
                  <a:pt x="285" y="213"/>
                </a:lnTo>
                <a:lnTo>
                  <a:pt x="288" y="209"/>
                </a:lnTo>
                <a:lnTo>
                  <a:pt x="292" y="204"/>
                </a:lnTo>
                <a:lnTo>
                  <a:pt x="295" y="200"/>
                </a:lnTo>
                <a:lnTo>
                  <a:pt x="300" y="196"/>
                </a:lnTo>
                <a:lnTo>
                  <a:pt x="304" y="193"/>
                </a:lnTo>
                <a:lnTo>
                  <a:pt x="309" y="187"/>
                </a:lnTo>
                <a:lnTo>
                  <a:pt x="320" y="180"/>
                </a:lnTo>
                <a:lnTo>
                  <a:pt x="334" y="172"/>
                </a:lnTo>
                <a:lnTo>
                  <a:pt x="347" y="167"/>
                </a:lnTo>
                <a:lnTo>
                  <a:pt x="362" y="161"/>
                </a:lnTo>
                <a:lnTo>
                  <a:pt x="379" y="156"/>
                </a:lnTo>
                <a:lnTo>
                  <a:pt x="397" y="150"/>
                </a:lnTo>
                <a:lnTo>
                  <a:pt x="418" y="147"/>
                </a:lnTo>
                <a:lnTo>
                  <a:pt x="438" y="145"/>
                </a:lnTo>
                <a:lnTo>
                  <a:pt x="454" y="143"/>
                </a:lnTo>
                <a:lnTo>
                  <a:pt x="473" y="141"/>
                </a:lnTo>
                <a:lnTo>
                  <a:pt x="490" y="141"/>
                </a:lnTo>
                <a:lnTo>
                  <a:pt x="508" y="143"/>
                </a:lnTo>
                <a:lnTo>
                  <a:pt x="526" y="143"/>
                </a:lnTo>
                <a:lnTo>
                  <a:pt x="543" y="145"/>
                </a:lnTo>
                <a:lnTo>
                  <a:pt x="560" y="148"/>
                </a:lnTo>
                <a:lnTo>
                  <a:pt x="577" y="152"/>
                </a:lnTo>
                <a:lnTo>
                  <a:pt x="572" y="145"/>
                </a:lnTo>
                <a:lnTo>
                  <a:pt x="568" y="139"/>
                </a:lnTo>
                <a:lnTo>
                  <a:pt x="565" y="132"/>
                </a:lnTo>
                <a:lnTo>
                  <a:pt x="565" y="126"/>
                </a:lnTo>
                <a:lnTo>
                  <a:pt x="565" y="119"/>
                </a:lnTo>
                <a:lnTo>
                  <a:pt x="567" y="114"/>
                </a:lnTo>
                <a:lnTo>
                  <a:pt x="570" y="108"/>
                </a:lnTo>
                <a:lnTo>
                  <a:pt x="573" y="101"/>
                </a:lnTo>
                <a:lnTo>
                  <a:pt x="580" y="95"/>
                </a:lnTo>
                <a:lnTo>
                  <a:pt x="587" y="90"/>
                </a:lnTo>
                <a:lnTo>
                  <a:pt x="594" y="84"/>
                </a:lnTo>
                <a:lnTo>
                  <a:pt x="604" y="81"/>
                </a:lnTo>
                <a:lnTo>
                  <a:pt x="614" y="75"/>
                </a:lnTo>
                <a:lnTo>
                  <a:pt x="624" y="71"/>
                </a:lnTo>
                <a:lnTo>
                  <a:pt x="635" y="68"/>
                </a:lnTo>
                <a:lnTo>
                  <a:pt x="649" y="66"/>
                </a:lnTo>
                <a:lnTo>
                  <a:pt x="662" y="62"/>
                </a:lnTo>
                <a:lnTo>
                  <a:pt x="674" y="60"/>
                </a:lnTo>
                <a:lnTo>
                  <a:pt x="687" y="60"/>
                </a:lnTo>
                <a:lnTo>
                  <a:pt x="701" y="58"/>
                </a:lnTo>
                <a:lnTo>
                  <a:pt x="714" y="60"/>
                </a:lnTo>
                <a:lnTo>
                  <a:pt x="728" y="60"/>
                </a:lnTo>
                <a:lnTo>
                  <a:pt x="739" y="62"/>
                </a:lnTo>
                <a:lnTo>
                  <a:pt x="753" y="64"/>
                </a:lnTo>
                <a:lnTo>
                  <a:pt x="765" y="66"/>
                </a:lnTo>
                <a:lnTo>
                  <a:pt x="776" y="68"/>
                </a:lnTo>
                <a:lnTo>
                  <a:pt x="788" y="71"/>
                </a:lnTo>
                <a:lnTo>
                  <a:pt x="798" y="75"/>
                </a:lnTo>
                <a:lnTo>
                  <a:pt x="806" y="79"/>
                </a:lnTo>
                <a:lnTo>
                  <a:pt x="817" y="84"/>
                </a:lnTo>
                <a:lnTo>
                  <a:pt x="823" y="90"/>
                </a:lnTo>
                <a:lnTo>
                  <a:pt x="832" y="95"/>
                </a:lnTo>
                <a:lnTo>
                  <a:pt x="833" y="88"/>
                </a:lnTo>
                <a:lnTo>
                  <a:pt x="838" y="81"/>
                </a:lnTo>
                <a:lnTo>
                  <a:pt x="843" y="75"/>
                </a:lnTo>
                <a:lnTo>
                  <a:pt x="850" y="68"/>
                </a:lnTo>
                <a:lnTo>
                  <a:pt x="858" y="62"/>
                </a:lnTo>
                <a:lnTo>
                  <a:pt x="867" y="57"/>
                </a:lnTo>
                <a:lnTo>
                  <a:pt x="879" y="51"/>
                </a:lnTo>
                <a:lnTo>
                  <a:pt x="889" y="47"/>
                </a:lnTo>
                <a:lnTo>
                  <a:pt x="902" y="44"/>
                </a:lnTo>
                <a:lnTo>
                  <a:pt x="914" y="40"/>
                </a:lnTo>
                <a:lnTo>
                  <a:pt x="927" y="36"/>
                </a:lnTo>
                <a:lnTo>
                  <a:pt x="942" y="35"/>
                </a:lnTo>
                <a:lnTo>
                  <a:pt x="957" y="33"/>
                </a:lnTo>
                <a:lnTo>
                  <a:pt x="972" y="33"/>
                </a:lnTo>
                <a:lnTo>
                  <a:pt x="988" y="31"/>
                </a:lnTo>
                <a:lnTo>
                  <a:pt x="1003" y="33"/>
                </a:lnTo>
                <a:lnTo>
                  <a:pt x="1018" y="33"/>
                </a:lnTo>
                <a:lnTo>
                  <a:pt x="1031" y="35"/>
                </a:lnTo>
                <a:lnTo>
                  <a:pt x="1045" y="38"/>
                </a:lnTo>
                <a:lnTo>
                  <a:pt x="1058" y="40"/>
                </a:lnTo>
                <a:lnTo>
                  <a:pt x="1070" y="44"/>
                </a:lnTo>
                <a:lnTo>
                  <a:pt x="1081" y="47"/>
                </a:lnTo>
                <a:lnTo>
                  <a:pt x="1093" y="53"/>
                </a:lnTo>
                <a:lnTo>
                  <a:pt x="1103" y="57"/>
                </a:lnTo>
                <a:lnTo>
                  <a:pt x="1113" y="51"/>
                </a:lnTo>
                <a:lnTo>
                  <a:pt x="1123" y="47"/>
                </a:lnTo>
                <a:lnTo>
                  <a:pt x="1133" y="42"/>
                </a:lnTo>
                <a:lnTo>
                  <a:pt x="1145" y="36"/>
                </a:lnTo>
                <a:lnTo>
                  <a:pt x="1169" y="29"/>
                </a:lnTo>
                <a:lnTo>
                  <a:pt x="1194" y="22"/>
                </a:lnTo>
                <a:lnTo>
                  <a:pt x="1221" y="16"/>
                </a:lnTo>
                <a:lnTo>
                  <a:pt x="1247" y="11"/>
                </a:lnTo>
                <a:lnTo>
                  <a:pt x="1276" y="7"/>
                </a:lnTo>
                <a:lnTo>
                  <a:pt x="1304" y="5"/>
                </a:lnTo>
                <a:lnTo>
                  <a:pt x="1333" y="3"/>
                </a:lnTo>
                <a:lnTo>
                  <a:pt x="1363" y="5"/>
                </a:lnTo>
                <a:lnTo>
                  <a:pt x="1392" y="5"/>
                </a:lnTo>
                <a:lnTo>
                  <a:pt x="1420" y="9"/>
                </a:lnTo>
                <a:lnTo>
                  <a:pt x="1449" y="13"/>
                </a:lnTo>
                <a:lnTo>
                  <a:pt x="1475" y="18"/>
                </a:lnTo>
                <a:lnTo>
                  <a:pt x="1502" y="25"/>
                </a:lnTo>
                <a:lnTo>
                  <a:pt x="1527" y="35"/>
                </a:lnTo>
                <a:lnTo>
                  <a:pt x="1531" y="29"/>
                </a:lnTo>
                <a:lnTo>
                  <a:pt x="1534" y="25"/>
                </a:lnTo>
                <a:lnTo>
                  <a:pt x="1537" y="22"/>
                </a:lnTo>
                <a:lnTo>
                  <a:pt x="1542" y="18"/>
                </a:lnTo>
                <a:lnTo>
                  <a:pt x="1547" y="14"/>
                </a:lnTo>
                <a:lnTo>
                  <a:pt x="1554" y="13"/>
                </a:lnTo>
                <a:lnTo>
                  <a:pt x="1561" y="9"/>
                </a:lnTo>
                <a:lnTo>
                  <a:pt x="1568" y="7"/>
                </a:lnTo>
                <a:lnTo>
                  <a:pt x="1576" y="5"/>
                </a:lnTo>
                <a:lnTo>
                  <a:pt x="1584" y="3"/>
                </a:lnTo>
                <a:lnTo>
                  <a:pt x="1601" y="2"/>
                </a:lnTo>
                <a:lnTo>
                  <a:pt x="1620" y="2"/>
                </a:lnTo>
                <a:lnTo>
                  <a:pt x="1638" y="2"/>
                </a:lnTo>
                <a:lnTo>
                  <a:pt x="1650" y="3"/>
                </a:lnTo>
                <a:lnTo>
                  <a:pt x="1661" y="7"/>
                </a:lnTo>
                <a:lnTo>
                  <a:pt x="1673" y="9"/>
                </a:lnTo>
                <a:lnTo>
                  <a:pt x="1682" y="14"/>
                </a:lnTo>
                <a:lnTo>
                  <a:pt x="1690" y="18"/>
                </a:lnTo>
                <a:lnTo>
                  <a:pt x="1697" y="24"/>
                </a:lnTo>
                <a:lnTo>
                  <a:pt x="1700" y="25"/>
                </a:lnTo>
                <a:lnTo>
                  <a:pt x="1703" y="29"/>
                </a:lnTo>
                <a:lnTo>
                  <a:pt x="1705" y="33"/>
                </a:lnTo>
                <a:lnTo>
                  <a:pt x="1707" y="35"/>
                </a:lnTo>
                <a:lnTo>
                  <a:pt x="1707" y="31"/>
                </a:lnTo>
                <a:lnTo>
                  <a:pt x="1708" y="27"/>
                </a:lnTo>
                <a:lnTo>
                  <a:pt x="1712" y="24"/>
                </a:lnTo>
                <a:lnTo>
                  <a:pt x="1715" y="20"/>
                </a:lnTo>
                <a:lnTo>
                  <a:pt x="1720" y="16"/>
                </a:lnTo>
                <a:lnTo>
                  <a:pt x="1725" y="13"/>
                </a:lnTo>
                <a:lnTo>
                  <a:pt x="1732" y="11"/>
                </a:lnTo>
                <a:lnTo>
                  <a:pt x="1739" y="9"/>
                </a:lnTo>
                <a:lnTo>
                  <a:pt x="1745" y="5"/>
                </a:lnTo>
                <a:lnTo>
                  <a:pt x="1754" y="3"/>
                </a:lnTo>
                <a:lnTo>
                  <a:pt x="1762" y="3"/>
                </a:lnTo>
                <a:lnTo>
                  <a:pt x="1770" y="2"/>
                </a:lnTo>
                <a:lnTo>
                  <a:pt x="1789" y="0"/>
                </a:lnTo>
                <a:lnTo>
                  <a:pt x="1809" y="2"/>
                </a:lnTo>
                <a:lnTo>
                  <a:pt x="1822" y="3"/>
                </a:lnTo>
                <a:lnTo>
                  <a:pt x="1837" y="5"/>
                </a:lnTo>
                <a:lnTo>
                  <a:pt x="1849" y="9"/>
                </a:lnTo>
                <a:lnTo>
                  <a:pt x="1863" y="13"/>
                </a:lnTo>
                <a:lnTo>
                  <a:pt x="1873" y="16"/>
                </a:lnTo>
                <a:lnTo>
                  <a:pt x="1883" y="22"/>
                </a:lnTo>
                <a:lnTo>
                  <a:pt x="1886" y="25"/>
                </a:lnTo>
                <a:lnTo>
                  <a:pt x="1889" y="27"/>
                </a:lnTo>
                <a:lnTo>
                  <a:pt x="1893" y="31"/>
                </a:lnTo>
                <a:lnTo>
                  <a:pt x="1896" y="33"/>
                </a:lnTo>
                <a:lnTo>
                  <a:pt x="1901" y="31"/>
                </a:lnTo>
                <a:lnTo>
                  <a:pt x="1908" y="29"/>
                </a:lnTo>
                <a:lnTo>
                  <a:pt x="1916" y="29"/>
                </a:lnTo>
                <a:lnTo>
                  <a:pt x="1923" y="27"/>
                </a:lnTo>
                <a:lnTo>
                  <a:pt x="1940" y="25"/>
                </a:lnTo>
                <a:lnTo>
                  <a:pt x="1958" y="25"/>
                </a:lnTo>
                <a:lnTo>
                  <a:pt x="1975" y="25"/>
                </a:lnTo>
                <a:lnTo>
                  <a:pt x="1993" y="27"/>
                </a:lnTo>
                <a:lnTo>
                  <a:pt x="2010" y="31"/>
                </a:lnTo>
                <a:lnTo>
                  <a:pt x="2017" y="33"/>
                </a:lnTo>
                <a:lnTo>
                  <a:pt x="2025" y="35"/>
                </a:lnTo>
                <a:lnTo>
                  <a:pt x="2032" y="36"/>
                </a:lnTo>
                <a:lnTo>
                  <a:pt x="2039" y="40"/>
                </a:lnTo>
                <a:lnTo>
                  <a:pt x="2045" y="42"/>
                </a:lnTo>
                <a:lnTo>
                  <a:pt x="2049" y="46"/>
                </a:lnTo>
                <a:lnTo>
                  <a:pt x="2054" y="47"/>
                </a:lnTo>
                <a:lnTo>
                  <a:pt x="2055" y="51"/>
                </a:lnTo>
                <a:lnTo>
                  <a:pt x="2057" y="55"/>
                </a:lnTo>
                <a:lnTo>
                  <a:pt x="2059" y="57"/>
                </a:lnTo>
                <a:lnTo>
                  <a:pt x="2065" y="53"/>
                </a:lnTo>
                <a:lnTo>
                  <a:pt x="2074" y="47"/>
                </a:lnTo>
                <a:lnTo>
                  <a:pt x="2082" y="44"/>
                </a:lnTo>
                <a:lnTo>
                  <a:pt x="2092" y="40"/>
                </a:lnTo>
                <a:lnTo>
                  <a:pt x="2104" y="38"/>
                </a:lnTo>
                <a:lnTo>
                  <a:pt x="2117" y="35"/>
                </a:lnTo>
                <a:lnTo>
                  <a:pt x="2131" y="33"/>
                </a:lnTo>
                <a:lnTo>
                  <a:pt x="2146" y="31"/>
                </a:lnTo>
                <a:lnTo>
                  <a:pt x="2161" y="29"/>
                </a:lnTo>
                <a:lnTo>
                  <a:pt x="2176" y="29"/>
                </a:lnTo>
                <a:lnTo>
                  <a:pt x="2193" y="29"/>
                </a:lnTo>
                <a:lnTo>
                  <a:pt x="2210" y="29"/>
                </a:lnTo>
                <a:lnTo>
                  <a:pt x="2226" y="31"/>
                </a:lnTo>
                <a:lnTo>
                  <a:pt x="2243" y="31"/>
                </a:lnTo>
                <a:lnTo>
                  <a:pt x="2260" y="33"/>
                </a:lnTo>
                <a:lnTo>
                  <a:pt x="2277" y="36"/>
                </a:lnTo>
                <a:lnTo>
                  <a:pt x="2288" y="38"/>
                </a:lnTo>
                <a:lnTo>
                  <a:pt x="2302" y="40"/>
                </a:lnTo>
                <a:lnTo>
                  <a:pt x="2314" y="44"/>
                </a:lnTo>
                <a:lnTo>
                  <a:pt x="2325" y="47"/>
                </a:lnTo>
                <a:lnTo>
                  <a:pt x="2335" y="49"/>
                </a:lnTo>
                <a:lnTo>
                  <a:pt x="2344" y="53"/>
                </a:lnTo>
                <a:lnTo>
                  <a:pt x="2354" y="57"/>
                </a:lnTo>
                <a:lnTo>
                  <a:pt x="2360" y="60"/>
                </a:lnTo>
                <a:lnTo>
                  <a:pt x="2369" y="66"/>
                </a:lnTo>
                <a:lnTo>
                  <a:pt x="2374" y="70"/>
                </a:lnTo>
                <a:lnTo>
                  <a:pt x="2379" y="73"/>
                </a:lnTo>
                <a:lnTo>
                  <a:pt x="2384" y="77"/>
                </a:lnTo>
                <a:lnTo>
                  <a:pt x="2387" y="82"/>
                </a:lnTo>
                <a:lnTo>
                  <a:pt x="2389" y="86"/>
                </a:lnTo>
                <a:lnTo>
                  <a:pt x="2391" y="92"/>
                </a:lnTo>
                <a:lnTo>
                  <a:pt x="2391" y="95"/>
                </a:lnTo>
                <a:lnTo>
                  <a:pt x="2407" y="90"/>
                </a:lnTo>
                <a:lnTo>
                  <a:pt x="2424" y="84"/>
                </a:lnTo>
                <a:lnTo>
                  <a:pt x="2443" y="82"/>
                </a:lnTo>
                <a:lnTo>
                  <a:pt x="2461" y="79"/>
                </a:lnTo>
                <a:lnTo>
                  <a:pt x="2478" y="79"/>
                </a:lnTo>
                <a:lnTo>
                  <a:pt x="2486" y="79"/>
                </a:lnTo>
                <a:lnTo>
                  <a:pt x="2493" y="81"/>
                </a:lnTo>
                <a:lnTo>
                  <a:pt x="2501" y="81"/>
                </a:lnTo>
                <a:lnTo>
                  <a:pt x="2508" y="82"/>
                </a:lnTo>
                <a:lnTo>
                  <a:pt x="2513" y="84"/>
                </a:lnTo>
                <a:lnTo>
                  <a:pt x="2520" y="86"/>
                </a:lnTo>
                <a:lnTo>
                  <a:pt x="2523" y="88"/>
                </a:lnTo>
                <a:lnTo>
                  <a:pt x="2526" y="90"/>
                </a:lnTo>
                <a:lnTo>
                  <a:pt x="2528" y="93"/>
                </a:lnTo>
                <a:lnTo>
                  <a:pt x="2531" y="95"/>
                </a:lnTo>
                <a:lnTo>
                  <a:pt x="2531" y="99"/>
                </a:lnTo>
                <a:lnTo>
                  <a:pt x="2533" y="101"/>
                </a:lnTo>
                <a:lnTo>
                  <a:pt x="2533" y="104"/>
                </a:lnTo>
                <a:lnTo>
                  <a:pt x="2533" y="106"/>
                </a:lnTo>
                <a:lnTo>
                  <a:pt x="2531" y="110"/>
                </a:lnTo>
                <a:lnTo>
                  <a:pt x="2530" y="114"/>
                </a:lnTo>
                <a:lnTo>
                  <a:pt x="2528" y="115"/>
                </a:lnTo>
                <a:lnTo>
                  <a:pt x="2525" y="119"/>
                </a:lnTo>
                <a:lnTo>
                  <a:pt x="2521" y="123"/>
                </a:lnTo>
                <a:lnTo>
                  <a:pt x="2518" y="126"/>
                </a:lnTo>
                <a:lnTo>
                  <a:pt x="2513" y="128"/>
                </a:lnTo>
                <a:lnTo>
                  <a:pt x="2508" y="132"/>
                </a:lnTo>
                <a:lnTo>
                  <a:pt x="2523" y="126"/>
                </a:lnTo>
                <a:lnTo>
                  <a:pt x="2537" y="123"/>
                </a:lnTo>
                <a:lnTo>
                  <a:pt x="2553" y="119"/>
                </a:lnTo>
                <a:lnTo>
                  <a:pt x="2568" y="115"/>
                </a:lnTo>
                <a:lnTo>
                  <a:pt x="2585" y="114"/>
                </a:lnTo>
                <a:lnTo>
                  <a:pt x="2602" y="112"/>
                </a:lnTo>
                <a:lnTo>
                  <a:pt x="2619" y="112"/>
                </a:lnTo>
                <a:lnTo>
                  <a:pt x="2635" y="112"/>
                </a:lnTo>
                <a:lnTo>
                  <a:pt x="2652" y="114"/>
                </a:lnTo>
                <a:lnTo>
                  <a:pt x="2669" y="114"/>
                </a:lnTo>
                <a:lnTo>
                  <a:pt x="2684" y="117"/>
                </a:lnTo>
                <a:lnTo>
                  <a:pt x="2701" y="119"/>
                </a:lnTo>
                <a:lnTo>
                  <a:pt x="2716" y="125"/>
                </a:lnTo>
                <a:lnTo>
                  <a:pt x="2729" y="128"/>
                </a:lnTo>
                <a:lnTo>
                  <a:pt x="2743" y="134"/>
                </a:lnTo>
                <a:lnTo>
                  <a:pt x="2756" y="139"/>
                </a:lnTo>
                <a:lnTo>
                  <a:pt x="2763" y="145"/>
                </a:lnTo>
                <a:lnTo>
                  <a:pt x="2770" y="148"/>
                </a:lnTo>
                <a:lnTo>
                  <a:pt x="2776" y="152"/>
                </a:lnTo>
                <a:lnTo>
                  <a:pt x="2781" y="158"/>
                </a:lnTo>
                <a:lnTo>
                  <a:pt x="2786" y="163"/>
                </a:lnTo>
                <a:lnTo>
                  <a:pt x="2790" y="167"/>
                </a:lnTo>
                <a:lnTo>
                  <a:pt x="2793" y="172"/>
                </a:lnTo>
                <a:lnTo>
                  <a:pt x="2796" y="178"/>
                </a:lnTo>
                <a:lnTo>
                  <a:pt x="2798" y="183"/>
                </a:lnTo>
                <a:lnTo>
                  <a:pt x="2800" y="189"/>
                </a:lnTo>
                <a:lnTo>
                  <a:pt x="2800" y="194"/>
                </a:lnTo>
                <a:lnTo>
                  <a:pt x="2798" y="200"/>
                </a:lnTo>
                <a:lnTo>
                  <a:pt x="2798" y="205"/>
                </a:lnTo>
                <a:lnTo>
                  <a:pt x="2796" y="211"/>
                </a:lnTo>
                <a:lnTo>
                  <a:pt x="2793" y="215"/>
                </a:lnTo>
                <a:lnTo>
                  <a:pt x="2790" y="220"/>
                </a:lnTo>
                <a:lnTo>
                  <a:pt x="2805" y="224"/>
                </a:lnTo>
                <a:lnTo>
                  <a:pt x="2820" y="227"/>
                </a:lnTo>
                <a:lnTo>
                  <a:pt x="2835" y="231"/>
                </a:lnTo>
                <a:lnTo>
                  <a:pt x="2848" y="235"/>
                </a:lnTo>
                <a:lnTo>
                  <a:pt x="2860" y="240"/>
                </a:lnTo>
                <a:lnTo>
                  <a:pt x="2870" y="244"/>
                </a:lnTo>
                <a:lnTo>
                  <a:pt x="2880" y="249"/>
                </a:lnTo>
                <a:lnTo>
                  <a:pt x="2889" y="253"/>
                </a:lnTo>
                <a:lnTo>
                  <a:pt x="2895" y="259"/>
                </a:lnTo>
                <a:lnTo>
                  <a:pt x="2900" y="264"/>
                </a:lnTo>
                <a:lnTo>
                  <a:pt x="2904" y="270"/>
                </a:lnTo>
                <a:lnTo>
                  <a:pt x="2907" y="275"/>
                </a:lnTo>
                <a:lnTo>
                  <a:pt x="2909" y="281"/>
                </a:lnTo>
                <a:lnTo>
                  <a:pt x="2909" y="286"/>
                </a:lnTo>
                <a:lnTo>
                  <a:pt x="2907" y="292"/>
                </a:lnTo>
                <a:lnTo>
                  <a:pt x="2904" y="297"/>
                </a:lnTo>
                <a:lnTo>
                  <a:pt x="2929" y="297"/>
                </a:lnTo>
                <a:lnTo>
                  <a:pt x="2952" y="299"/>
                </a:lnTo>
                <a:lnTo>
                  <a:pt x="2976" y="301"/>
                </a:lnTo>
                <a:lnTo>
                  <a:pt x="2998" y="303"/>
                </a:lnTo>
                <a:lnTo>
                  <a:pt x="3019" y="306"/>
                </a:lnTo>
                <a:lnTo>
                  <a:pt x="3039" y="310"/>
                </a:lnTo>
                <a:lnTo>
                  <a:pt x="3056" y="316"/>
                </a:lnTo>
                <a:lnTo>
                  <a:pt x="3065" y="317"/>
                </a:lnTo>
                <a:lnTo>
                  <a:pt x="3073" y="321"/>
                </a:lnTo>
                <a:lnTo>
                  <a:pt x="3081" y="323"/>
                </a:lnTo>
                <a:lnTo>
                  <a:pt x="3088" y="327"/>
                </a:lnTo>
                <a:lnTo>
                  <a:pt x="3095" y="328"/>
                </a:lnTo>
                <a:lnTo>
                  <a:pt x="3101" y="332"/>
                </a:lnTo>
                <a:lnTo>
                  <a:pt x="3106" y="336"/>
                </a:lnTo>
                <a:lnTo>
                  <a:pt x="3113" y="338"/>
                </a:lnTo>
                <a:lnTo>
                  <a:pt x="3118" y="341"/>
                </a:lnTo>
                <a:lnTo>
                  <a:pt x="3122" y="345"/>
                </a:lnTo>
                <a:lnTo>
                  <a:pt x="3125" y="349"/>
                </a:lnTo>
                <a:lnTo>
                  <a:pt x="3128" y="352"/>
                </a:lnTo>
                <a:lnTo>
                  <a:pt x="3132" y="356"/>
                </a:lnTo>
                <a:lnTo>
                  <a:pt x="3133" y="360"/>
                </a:lnTo>
                <a:lnTo>
                  <a:pt x="3135" y="363"/>
                </a:lnTo>
                <a:lnTo>
                  <a:pt x="3135" y="367"/>
                </a:lnTo>
                <a:lnTo>
                  <a:pt x="3137" y="371"/>
                </a:lnTo>
                <a:lnTo>
                  <a:pt x="3135" y="374"/>
                </a:lnTo>
                <a:lnTo>
                  <a:pt x="3135" y="378"/>
                </a:lnTo>
                <a:lnTo>
                  <a:pt x="3133" y="382"/>
                </a:lnTo>
                <a:lnTo>
                  <a:pt x="3132" y="385"/>
                </a:lnTo>
                <a:lnTo>
                  <a:pt x="3130" y="389"/>
                </a:lnTo>
                <a:lnTo>
                  <a:pt x="3127" y="391"/>
                </a:lnTo>
                <a:lnTo>
                  <a:pt x="3123" y="394"/>
                </a:lnTo>
                <a:lnTo>
                  <a:pt x="3120" y="398"/>
                </a:lnTo>
                <a:lnTo>
                  <a:pt x="3117" y="400"/>
                </a:lnTo>
                <a:lnTo>
                  <a:pt x="3106" y="407"/>
                </a:lnTo>
                <a:lnTo>
                  <a:pt x="3096" y="413"/>
                </a:lnTo>
                <a:lnTo>
                  <a:pt x="3085" y="418"/>
                </a:lnTo>
                <a:lnTo>
                  <a:pt x="3071" y="424"/>
                </a:lnTo>
                <a:lnTo>
                  <a:pt x="3083" y="426"/>
                </a:lnTo>
                <a:lnTo>
                  <a:pt x="3096" y="428"/>
                </a:lnTo>
                <a:lnTo>
                  <a:pt x="3106" y="429"/>
                </a:lnTo>
                <a:lnTo>
                  <a:pt x="3117" y="433"/>
                </a:lnTo>
                <a:lnTo>
                  <a:pt x="3127" y="437"/>
                </a:lnTo>
                <a:lnTo>
                  <a:pt x="3135" y="440"/>
                </a:lnTo>
                <a:lnTo>
                  <a:pt x="3142" y="444"/>
                </a:lnTo>
                <a:lnTo>
                  <a:pt x="3147" y="448"/>
                </a:lnTo>
                <a:lnTo>
                  <a:pt x="3152" y="451"/>
                </a:lnTo>
                <a:lnTo>
                  <a:pt x="3155" y="455"/>
                </a:lnTo>
                <a:lnTo>
                  <a:pt x="3157" y="461"/>
                </a:lnTo>
                <a:lnTo>
                  <a:pt x="3157" y="464"/>
                </a:lnTo>
                <a:lnTo>
                  <a:pt x="3157" y="468"/>
                </a:lnTo>
                <a:lnTo>
                  <a:pt x="3153" y="473"/>
                </a:lnTo>
                <a:lnTo>
                  <a:pt x="3150" y="477"/>
                </a:lnTo>
                <a:lnTo>
                  <a:pt x="3145" y="481"/>
                </a:lnTo>
                <a:lnTo>
                  <a:pt x="3140" y="484"/>
                </a:lnTo>
                <a:lnTo>
                  <a:pt x="3135" y="488"/>
                </a:lnTo>
                <a:lnTo>
                  <a:pt x="3130" y="490"/>
                </a:lnTo>
                <a:lnTo>
                  <a:pt x="3123" y="492"/>
                </a:lnTo>
                <a:lnTo>
                  <a:pt x="3117" y="495"/>
                </a:lnTo>
                <a:lnTo>
                  <a:pt x="3108" y="497"/>
                </a:lnTo>
                <a:lnTo>
                  <a:pt x="3100" y="499"/>
                </a:lnTo>
                <a:lnTo>
                  <a:pt x="3091" y="501"/>
                </a:lnTo>
                <a:lnTo>
                  <a:pt x="3105" y="499"/>
                </a:lnTo>
                <a:lnTo>
                  <a:pt x="3120" y="497"/>
                </a:lnTo>
                <a:lnTo>
                  <a:pt x="3133" y="499"/>
                </a:lnTo>
                <a:lnTo>
                  <a:pt x="3147" y="501"/>
                </a:lnTo>
                <a:lnTo>
                  <a:pt x="3158" y="503"/>
                </a:lnTo>
                <a:lnTo>
                  <a:pt x="3163" y="505"/>
                </a:lnTo>
                <a:lnTo>
                  <a:pt x="3170" y="506"/>
                </a:lnTo>
                <a:lnTo>
                  <a:pt x="3175" y="510"/>
                </a:lnTo>
                <a:lnTo>
                  <a:pt x="3179" y="512"/>
                </a:lnTo>
                <a:lnTo>
                  <a:pt x="3182" y="516"/>
                </a:lnTo>
                <a:lnTo>
                  <a:pt x="3185" y="518"/>
                </a:lnTo>
                <a:lnTo>
                  <a:pt x="3189" y="521"/>
                </a:lnTo>
                <a:lnTo>
                  <a:pt x="3190" y="525"/>
                </a:lnTo>
                <a:lnTo>
                  <a:pt x="3192" y="529"/>
                </a:lnTo>
                <a:lnTo>
                  <a:pt x="3192" y="530"/>
                </a:lnTo>
                <a:lnTo>
                  <a:pt x="3192" y="534"/>
                </a:lnTo>
                <a:lnTo>
                  <a:pt x="3190" y="538"/>
                </a:lnTo>
                <a:lnTo>
                  <a:pt x="3190" y="541"/>
                </a:lnTo>
                <a:lnTo>
                  <a:pt x="3187" y="543"/>
                </a:lnTo>
                <a:lnTo>
                  <a:pt x="3185" y="547"/>
                </a:lnTo>
                <a:lnTo>
                  <a:pt x="3182" y="549"/>
                </a:lnTo>
                <a:lnTo>
                  <a:pt x="3177" y="552"/>
                </a:lnTo>
                <a:lnTo>
                  <a:pt x="3174" y="554"/>
                </a:lnTo>
                <a:lnTo>
                  <a:pt x="3169" y="556"/>
                </a:lnTo>
                <a:lnTo>
                  <a:pt x="3162" y="558"/>
                </a:lnTo>
                <a:lnTo>
                  <a:pt x="3157" y="560"/>
                </a:lnTo>
                <a:lnTo>
                  <a:pt x="3150" y="562"/>
                </a:lnTo>
                <a:lnTo>
                  <a:pt x="3140" y="563"/>
                </a:lnTo>
                <a:lnTo>
                  <a:pt x="3132" y="565"/>
                </a:lnTo>
                <a:lnTo>
                  <a:pt x="3123" y="565"/>
                </a:lnTo>
                <a:lnTo>
                  <a:pt x="3113" y="565"/>
                </a:lnTo>
                <a:lnTo>
                  <a:pt x="3105" y="563"/>
                </a:lnTo>
                <a:lnTo>
                  <a:pt x="3096" y="563"/>
                </a:lnTo>
                <a:lnTo>
                  <a:pt x="3088" y="562"/>
                </a:lnTo>
                <a:lnTo>
                  <a:pt x="3080" y="560"/>
                </a:lnTo>
                <a:lnTo>
                  <a:pt x="3090" y="565"/>
                </a:lnTo>
                <a:lnTo>
                  <a:pt x="3098" y="571"/>
                </a:lnTo>
                <a:lnTo>
                  <a:pt x="3105" y="576"/>
                </a:lnTo>
                <a:lnTo>
                  <a:pt x="3110" y="584"/>
                </a:lnTo>
                <a:lnTo>
                  <a:pt x="3115" y="591"/>
                </a:lnTo>
                <a:lnTo>
                  <a:pt x="3117" y="596"/>
                </a:lnTo>
                <a:lnTo>
                  <a:pt x="3118" y="604"/>
                </a:lnTo>
                <a:lnTo>
                  <a:pt x="3118" y="611"/>
                </a:lnTo>
                <a:lnTo>
                  <a:pt x="3117" y="618"/>
                </a:lnTo>
                <a:lnTo>
                  <a:pt x="3113" y="624"/>
                </a:lnTo>
                <a:lnTo>
                  <a:pt x="3110" y="631"/>
                </a:lnTo>
                <a:lnTo>
                  <a:pt x="3103" y="637"/>
                </a:lnTo>
                <a:lnTo>
                  <a:pt x="3096" y="644"/>
                </a:lnTo>
                <a:lnTo>
                  <a:pt x="3088" y="650"/>
                </a:lnTo>
                <a:lnTo>
                  <a:pt x="3078" y="655"/>
                </a:lnTo>
                <a:lnTo>
                  <a:pt x="3066" y="661"/>
                </a:lnTo>
                <a:lnTo>
                  <a:pt x="3058" y="664"/>
                </a:lnTo>
                <a:lnTo>
                  <a:pt x="3048" y="666"/>
                </a:lnTo>
                <a:lnTo>
                  <a:pt x="3036" y="670"/>
                </a:lnTo>
                <a:lnTo>
                  <a:pt x="3026" y="672"/>
                </a:lnTo>
                <a:lnTo>
                  <a:pt x="3003" y="675"/>
                </a:lnTo>
                <a:lnTo>
                  <a:pt x="2979" y="677"/>
                </a:lnTo>
                <a:lnTo>
                  <a:pt x="2989" y="679"/>
                </a:lnTo>
                <a:lnTo>
                  <a:pt x="2998" y="681"/>
                </a:lnTo>
                <a:lnTo>
                  <a:pt x="3006" y="683"/>
                </a:lnTo>
                <a:lnTo>
                  <a:pt x="3014" y="685"/>
                </a:lnTo>
                <a:lnTo>
                  <a:pt x="3021" y="688"/>
                </a:lnTo>
                <a:lnTo>
                  <a:pt x="3028" y="690"/>
                </a:lnTo>
                <a:lnTo>
                  <a:pt x="3033" y="694"/>
                </a:lnTo>
                <a:lnTo>
                  <a:pt x="3038" y="697"/>
                </a:lnTo>
                <a:lnTo>
                  <a:pt x="3041" y="701"/>
                </a:lnTo>
                <a:lnTo>
                  <a:pt x="3044" y="703"/>
                </a:lnTo>
                <a:lnTo>
                  <a:pt x="3046" y="707"/>
                </a:lnTo>
                <a:lnTo>
                  <a:pt x="3046" y="710"/>
                </a:lnTo>
                <a:lnTo>
                  <a:pt x="3048" y="714"/>
                </a:lnTo>
                <a:lnTo>
                  <a:pt x="3046" y="718"/>
                </a:lnTo>
                <a:lnTo>
                  <a:pt x="3044" y="721"/>
                </a:lnTo>
                <a:lnTo>
                  <a:pt x="3041" y="725"/>
                </a:lnTo>
                <a:lnTo>
                  <a:pt x="3038" y="729"/>
                </a:lnTo>
                <a:lnTo>
                  <a:pt x="3033" y="732"/>
                </a:lnTo>
                <a:lnTo>
                  <a:pt x="3028" y="736"/>
                </a:lnTo>
                <a:lnTo>
                  <a:pt x="3021" y="738"/>
                </a:lnTo>
                <a:lnTo>
                  <a:pt x="3014" y="742"/>
                </a:lnTo>
                <a:lnTo>
                  <a:pt x="3006" y="743"/>
                </a:lnTo>
                <a:lnTo>
                  <a:pt x="2998" y="745"/>
                </a:lnTo>
                <a:lnTo>
                  <a:pt x="2989" y="747"/>
                </a:lnTo>
                <a:lnTo>
                  <a:pt x="2971" y="751"/>
                </a:lnTo>
                <a:lnTo>
                  <a:pt x="2952" y="751"/>
                </a:lnTo>
                <a:lnTo>
                  <a:pt x="2932" y="751"/>
                </a:lnTo>
                <a:lnTo>
                  <a:pt x="2912" y="749"/>
                </a:lnTo>
                <a:lnTo>
                  <a:pt x="2902" y="749"/>
                </a:lnTo>
                <a:lnTo>
                  <a:pt x="2894" y="747"/>
                </a:lnTo>
                <a:lnTo>
                  <a:pt x="2884" y="743"/>
                </a:lnTo>
                <a:lnTo>
                  <a:pt x="2877" y="742"/>
                </a:lnTo>
                <a:lnTo>
                  <a:pt x="2878" y="747"/>
                </a:lnTo>
                <a:lnTo>
                  <a:pt x="2880" y="751"/>
                </a:lnTo>
                <a:lnTo>
                  <a:pt x="2882" y="756"/>
                </a:lnTo>
                <a:lnTo>
                  <a:pt x="2882" y="762"/>
                </a:lnTo>
                <a:lnTo>
                  <a:pt x="2882" y="765"/>
                </a:lnTo>
                <a:lnTo>
                  <a:pt x="2882" y="771"/>
                </a:lnTo>
                <a:lnTo>
                  <a:pt x="2880" y="775"/>
                </a:lnTo>
                <a:lnTo>
                  <a:pt x="2878" y="780"/>
                </a:lnTo>
                <a:lnTo>
                  <a:pt x="2877" y="784"/>
                </a:lnTo>
                <a:lnTo>
                  <a:pt x="2875" y="789"/>
                </a:lnTo>
                <a:lnTo>
                  <a:pt x="2872" y="793"/>
                </a:lnTo>
                <a:lnTo>
                  <a:pt x="2868" y="798"/>
                </a:lnTo>
                <a:lnTo>
                  <a:pt x="2865" y="802"/>
                </a:lnTo>
                <a:lnTo>
                  <a:pt x="2862" y="806"/>
                </a:lnTo>
                <a:lnTo>
                  <a:pt x="2857" y="811"/>
                </a:lnTo>
                <a:lnTo>
                  <a:pt x="2852" y="815"/>
                </a:lnTo>
                <a:lnTo>
                  <a:pt x="2840" y="822"/>
                </a:lnTo>
                <a:lnTo>
                  <a:pt x="2828" y="830"/>
                </a:lnTo>
                <a:lnTo>
                  <a:pt x="2813" y="835"/>
                </a:lnTo>
                <a:lnTo>
                  <a:pt x="2798" y="842"/>
                </a:lnTo>
                <a:lnTo>
                  <a:pt x="2781" y="846"/>
                </a:lnTo>
                <a:lnTo>
                  <a:pt x="2763" y="852"/>
                </a:lnTo>
                <a:lnTo>
                  <a:pt x="2744" y="855"/>
                </a:lnTo>
                <a:lnTo>
                  <a:pt x="2724" y="857"/>
                </a:lnTo>
                <a:lnTo>
                  <a:pt x="2706" y="859"/>
                </a:lnTo>
                <a:lnTo>
                  <a:pt x="2689" y="861"/>
                </a:lnTo>
                <a:lnTo>
                  <a:pt x="2671" y="861"/>
                </a:lnTo>
                <a:lnTo>
                  <a:pt x="2652" y="859"/>
                </a:lnTo>
                <a:lnTo>
                  <a:pt x="2635" y="859"/>
                </a:lnTo>
                <a:lnTo>
                  <a:pt x="2619" y="857"/>
                </a:lnTo>
                <a:lnTo>
                  <a:pt x="2600" y="853"/>
                </a:lnTo>
                <a:lnTo>
                  <a:pt x="2585" y="850"/>
                </a:lnTo>
                <a:lnTo>
                  <a:pt x="2587" y="853"/>
                </a:lnTo>
                <a:lnTo>
                  <a:pt x="2590" y="855"/>
                </a:lnTo>
                <a:lnTo>
                  <a:pt x="2594" y="861"/>
                </a:lnTo>
                <a:lnTo>
                  <a:pt x="2595" y="865"/>
                </a:lnTo>
                <a:lnTo>
                  <a:pt x="2595" y="870"/>
                </a:lnTo>
                <a:lnTo>
                  <a:pt x="2595" y="876"/>
                </a:lnTo>
                <a:lnTo>
                  <a:pt x="2592" y="879"/>
                </a:lnTo>
                <a:lnTo>
                  <a:pt x="2588" y="885"/>
                </a:lnTo>
                <a:lnTo>
                  <a:pt x="2582" y="888"/>
                </a:lnTo>
                <a:lnTo>
                  <a:pt x="2575" y="894"/>
                </a:lnTo>
                <a:lnTo>
                  <a:pt x="2567" y="898"/>
                </a:lnTo>
                <a:lnTo>
                  <a:pt x="2558" y="901"/>
                </a:lnTo>
                <a:lnTo>
                  <a:pt x="2547" y="905"/>
                </a:lnTo>
                <a:lnTo>
                  <a:pt x="2535" y="909"/>
                </a:lnTo>
                <a:lnTo>
                  <a:pt x="2523" y="910"/>
                </a:lnTo>
                <a:lnTo>
                  <a:pt x="2508" y="912"/>
                </a:lnTo>
                <a:lnTo>
                  <a:pt x="2493" y="916"/>
                </a:lnTo>
                <a:lnTo>
                  <a:pt x="2473" y="918"/>
                </a:lnTo>
                <a:lnTo>
                  <a:pt x="2451" y="918"/>
                </a:lnTo>
                <a:lnTo>
                  <a:pt x="2429" y="920"/>
                </a:lnTo>
                <a:lnTo>
                  <a:pt x="2409" y="918"/>
                </a:lnTo>
                <a:lnTo>
                  <a:pt x="2387" y="916"/>
                </a:lnTo>
                <a:lnTo>
                  <a:pt x="2367" y="914"/>
                </a:lnTo>
                <a:lnTo>
                  <a:pt x="2349" y="910"/>
                </a:lnTo>
                <a:lnTo>
                  <a:pt x="2330" y="907"/>
                </a:lnTo>
                <a:lnTo>
                  <a:pt x="2332" y="912"/>
                </a:lnTo>
                <a:lnTo>
                  <a:pt x="2332" y="920"/>
                </a:lnTo>
                <a:lnTo>
                  <a:pt x="2332" y="925"/>
                </a:lnTo>
                <a:lnTo>
                  <a:pt x="2330" y="931"/>
                </a:lnTo>
                <a:lnTo>
                  <a:pt x="2327" y="936"/>
                </a:lnTo>
                <a:lnTo>
                  <a:pt x="2322" y="942"/>
                </a:lnTo>
                <a:lnTo>
                  <a:pt x="2317" y="947"/>
                </a:lnTo>
                <a:lnTo>
                  <a:pt x="2310" y="953"/>
                </a:lnTo>
                <a:lnTo>
                  <a:pt x="2303" y="956"/>
                </a:lnTo>
                <a:lnTo>
                  <a:pt x="2295" y="960"/>
                </a:lnTo>
                <a:lnTo>
                  <a:pt x="2285" y="965"/>
                </a:lnTo>
                <a:lnTo>
                  <a:pt x="2275" y="967"/>
                </a:lnTo>
                <a:lnTo>
                  <a:pt x="2265" y="971"/>
                </a:lnTo>
                <a:lnTo>
                  <a:pt x="2253" y="973"/>
                </a:lnTo>
                <a:lnTo>
                  <a:pt x="2241" y="975"/>
                </a:lnTo>
                <a:lnTo>
                  <a:pt x="2228" y="977"/>
                </a:lnTo>
                <a:lnTo>
                  <a:pt x="2216" y="978"/>
                </a:lnTo>
                <a:lnTo>
                  <a:pt x="2205" y="978"/>
                </a:lnTo>
                <a:lnTo>
                  <a:pt x="2195" y="978"/>
                </a:lnTo>
                <a:lnTo>
                  <a:pt x="2183" y="977"/>
                </a:lnTo>
                <a:lnTo>
                  <a:pt x="2161" y="975"/>
                </a:lnTo>
                <a:lnTo>
                  <a:pt x="2151" y="973"/>
                </a:lnTo>
                <a:lnTo>
                  <a:pt x="2141" y="971"/>
                </a:lnTo>
                <a:lnTo>
                  <a:pt x="2132" y="967"/>
                </a:lnTo>
                <a:lnTo>
                  <a:pt x="2124" y="964"/>
                </a:lnTo>
                <a:lnTo>
                  <a:pt x="2116" y="962"/>
                </a:lnTo>
                <a:lnTo>
                  <a:pt x="2107" y="958"/>
                </a:lnTo>
                <a:lnTo>
                  <a:pt x="2101" y="953"/>
                </a:lnTo>
                <a:lnTo>
                  <a:pt x="2094" y="949"/>
                </a:lnTo>
                <a:lnTo>
                  <a:pt x="2089" y="943"/>
                </a:lnTo>
                <a:lnTo>
                  <a:pt x="2084" y="940"/>
                </a:lnTo>
                <a:lnTo>
                  <a:pt x="2087" y="943"/>
                </a:lnTo>
                <a:lnTo>
                  <a:pt x="2089" y="949"/>
                </a:lnTo>
                <a:lnTo>
                  <a:pt x="2089" y="954"/>
                </a:lnTo>
                <a:lnTo>
                  <a:pt x="2089" y="958"/>
                </a:lnTo>
                <a:lnTo>
                  <a:pt x="2086" y="964"/>
                </a:lnTo>
                <a:lnTo>
                  <a:pt x="2082" y="967"/>
                </a:lnTo>
                <a:lnTo>
                  <a:pt x="2079" y="971"/>
                </a:lnTo>
                <a:lnTo>
                  <a:pt x="2072" y="975"/>
                </a:lnTo>
                <a:lnTo>
                  <a:pt x="2065" y="980"/>
                </a:lnTo>
                <a:lnTo>
                  <a:pt x="2059" y="982"/>
                </a:lnTo>
                <a:lnTo>
                  <a:pt x="2049" y="986"/>
                </a:lnTo>
                <a:lnTo>
                  <a:pt x="2040" y="989"/>
                </a:lnTo>
                <a:lnTo>
                  <a:pt x="2029" y="991"/>
                </a:lnTo>
                <a:lnTo>
                  <a:pt x="2018" y="993"/>
                </a:lnTo>
                <a:lnTo>
                  <a:pt x="2005" y="995"/>
                </a:lnTo>
                <a:lnTo>
                  <a:pt x="1993" y="997"/>
                </a:lnTo>
                <a:lnTo>
                  <a:pt x="1980" y="997"/>
                </a:lnTo>
                <a:lnTo>
                  <a:pt x="1967" y="999"/>
                </a:lnTo>
                <a:lnTo>
                  <a:pt x="1953" y="999"/>
                </a:lnTo>
                <a:lnTo>
                  <a:pt x="1941" y="997"/>
                </a:lnTo>
                <a:lnTo>
                  <a:pt x="1916" y="995"/>
                </a:lnTo>
                <a:lnTo>
                  <a:pt x="1905" y="993"/>
                </a:lnTo>
                <a:lnTo>
                  <a:pt x="1893" y="991"/>
                </a:lnTo>
                <a:lnTo>
                  <a:pt x="1883" y="989"/>
                </a:lnTo>
                <a:lnTo>
                  <a:pt x="1873" y="986"/>
                </a:lnTo>
                <a:lnTo>
                  <a:pt x="1863" y="982"/>
                </a:lnTo>
                <a:lnTo>
                  <a:pt x="1854" y="978"/>
                </a:lnTo>
                <a:lnTo>
                  <a:pt x="1846" y="975"/>
                </a:lnTo>
                <a:lnTo>
                  <a:pt x="1839" y="971"/>
                </a:lnTo>
                <a:lnTo>
                  <a:pt x="1834" y="967"/>
                </a:lnTo>
                <a:lnTo>
                  <a:pt x="1829" y="962"/>
                </a:lnTo>
                <a:lnTo>
                  <a:pt x="1827" y="965"/>
                </a:lnTo>
                <a:lnTo>
                  <a:pt x="1824" y="971"/>
                </a:lnTo>
                <a:lnTo>
                  <a:pt x="1819" y="975"/>
                </a:lnTo>
                <a:lnTo>
                  <a:pt x="1814" y="977"/>
                </a:lnTo>
                <a:lnTo>
                  <a:pt x="1809" y="980"/>
                </a:lnTo>
                <a:lnTo>
                  <a:pt x="1801" y="984"/>
                </a:lnTo>
                <a:lnTo>
                  <a:pt x="1792" y="986"/>
                </a:lnTo>
                <a:lnTo>
                  <a:pt x="1784" y="989"/>
                </a:lnTo>
                <a:lnTo>
                  <a:pt x="1774" y="991"/>
                </a:lnTo>
                <a:lnTo>
                  <a:pt x="1764" y="993"/>
                </a:lnTo>
                <a:lnTo>
                  <a:pt x="1754" y="995"/>
                </a:lnTo>
                <a:lnTo>
                  <a:pt x="1742" y="997"/>
                </a:lnTo>
                <a:lnTo>
                  <a:pt x="1730" y="997"/>
                </a:lnTo>
                <a:lnTo>
                  <a:pt x="1717" y="997"/>
                </a:lnTo>
                <a:lnTo>
                  <a:pt x="1692" y="999"/>
                </a:lnTo>
                <a:lnTo>
                  <a:pt x="1671" y="997"/>
                </a:lnTo>
                <a:lnTo>
                  <a:pt x="1653" y="995"/>
                </a:lnTo>
                <a:lnTo>
                  <a:pt x="1636" y="991"/>
                </a:lnTo>
                <a:lnTo>
                  <a:pt x="1628" y="991"/>
                </a:lnTo>
                <a:lnTo>
                  <a:pt x="1621" y="989"/>
                </a:lnTo>
                <a:lnTo>
                  <a:pt x="1614" y="986"/>
                </a:lnTo>
                <a:lnTo>
                  <a:pt x="1608" y="984"/>
                </a:lnTo>
                <a:lnTo>
                  <a:pt x="1601" y="982"/>
                </a:lnTo>
                <a:lnTo>
                  <a:pt x="1596" y="980"/>
                </a:lnTo>
                <a:lnTo>
                  <a:pt x="1591" y="977"/>
                </a:lnTo>
                <a:lnTo>
                  <a:pt x="1588" y="975"/>
                </a:lnTo>
                <a:lnTo>
                  <a:pt x="1583" y="971"/>
                </a:lnTo>
                <a:lnTo>
                  <a:pt x="1581" y="969"/>
                </a:lnTo>
                <a:lnTo>
                  <a:pt x="1573" y="973"/>
                </a:lnTo>
                <a:lnTo>
                  <a:pt x="1564" y="978"/>
                </a:lnTo>
                <a:lnTo>
                  <a:pt x="1556" y="982"/>
                </a:lnTo>
                <a:lnTo>
                  <a:pt x="1544" y="986"/>
                </a:lnTo>
                <a:lnTo>
                  <a:pt x="1532" y="988"/>
                </a:lnTo>
                <a:lnTo>
                  <a:pt x="1521" y="991"/>
                </a:lnTo>
                <a:lnTo>
                  <a:pt x="1507" y="993"/>
                </a:lnTo>
                <a:lnTo>
                  <a:pt x="1492" y="995"/>
                </a:lnTo>
                <a:lnTo>
                  <a:pt x="1479" y="997"/>
                </a:lnTo>
                <a:lnTo>
                  <a:pt x="1464" y="999"/>
                </a:lnTo>
                <a:lnTo>
                  <a:pt x="1447" y="999"/>
                </a:lnTo>
                <a:lnTo>
                  <a:pt x="1432" y="999"/>
                </a:lnTo>
                <a:lnTo>
                  <a:pt x="1417" y="999"/>
                </a:lnTo>
                <a:lnTo>
                  <a:pt x="1400" y="999"/>
                </a:lnTo>
                <a:lnTo>
                  <a:pt x="1385" y="997"/>
                </a:lnTo>
                <a:lnTo>
                  <a:pt x="1368" y="995"/>
                </a:lnTo>
                <a:lnTo>
                  <a:pt x="1351" y="993"/>
                </a:lnTo>
                <a:lnTo>
                  <a:pt x="1335" y="989"/>
                </a:lnTo>
                <a:lnTo>
                  <a:pt x="1326" y="988"/>
                </a:lnTo>
                <a:lnTo>
                  <a:pt x="1319" y="986"/>
                </a:lnTo>
                <a:lnTo>
                  <a:pt x="1313" y="984"/>
                </a:lnTo>
                <a:lnTo>
                  <a:pt x="1306" y="980"/>
                </a:lnTo>
                <a:lnTo>
                  <a:pt x="1299" y="978"/>
                </a:lnTo>
                <a:lnTo>
                  <a:pt x="1294" y="977"/>
                </a:lnTo>
                <a:lnTo>
                  <a:pt x="1289" y="973"/>
                </a:lnTo>
                <a:lnTo>
                  <a:pt x="1284" y="971"/>
                </a:lnTo>
                <a:lnTo>
                  <a:pt x="1281" y="967"/>
                </a:lnTo>
                <a:lnTo>
                  <a:pt x="1278" y="965"/>
                </a:lnTo>
                <a:lnTo>
                  <a:pt x="1274" y="962"/>
                </a:lnTo>
                <a:lnTo>
                  <a:pt x="1272" y="958"/>
                </a:lnTo>
                <a:lnTo>
                  <a:pt x="1262" y="962"/>
                </a:lnTo>
                <a:lnTo>
                  <a:pt x="1252" y="964"/>
                </a:lnTo>
                <a:lnTo>
                  <a:pt x="1241" y="967"/>
                </a:lnTo>
                <a:lnTo>
                  <a:pt x="1229" y="967"/>
                </a:lnTo>
                <a:lnTo>
                  <a:pt x="1215" y="969"/>
                </a:lnTo>
                <a:lnTo>
                  <a:pt x="1202" y="971"/>
                </a:lnTo>
                <a:lnTo>
                  <a:pt x="1175" y="971"/>
                </a:lnTo>
                <a:lnTo>
                  <a:pt x="1147" y="969"/>
                </a:lnTo>
                <a:lnTo>
                  <a:pt x="1120" y="965"/>
                </a:lnTo>
                <a:lnTo>
                  <a:pt x="1107" y="964"/>
                </a:lnTo>
                <a:lnTo>
                  <a:pt x="1093" y="962"/>
                </a:lnTo>
                <a:lnTo>
                  <a:pt x="1080" y="958"/>
                </a:lnTo>
                <a:lnTo>
                  <a:pt x="1068" y="954"/>
                </a:lnTo>
                <a:lnTo>
                  <a:pt x="1061" y="953"/>
                </a:lnTo>
                <a:lnTo>
                  <a:pt x="1055" y="951"/>
                </a:lnTo>
                <a:lnTo>
                  <a:pt x="1048" y="947"/>
                </a:lnTo>
                <a:lnTo>
                  <a:pt x="1041" y="945"/>
                </a:lnTo>
                <a:lnTo>
                  <a:pt x="1036" y="942"/>
                </a:lnTo>
                <a:lnTo>
                  <a:pt x="1031" y="940"/>
                </a:lnTo>
                <a:lnTo>
                  <a:pt x="1028" y="936"/>
                </a:lnTo>
                <a:lnTo>
                  <a:pt x="1024" y="934"/>
                </a:lnTo>
                <a:lnTo>
                  <a:pt x="1021" y="931"/>
                </a:lnTo>
                <a:lnTo>
                  <a:pt x="1018" y="929"/>
                </a:lnTo>
                <a:lnTo>
                  <a:pt x="1016" y="925"/>
                </a:lnTo>
                <a:lnTo>
                  <a:pt x="1014" y="921"/>
                </a:lnTo>
                <a:lnTo>
                  <a:pt x="1013" y="920"/>
                </a:lnTo>
                <a:lnTo>
                  <a:pt x="1013" y="916"/>
                </a:lnTo>
                <a:lnTo>
                  <a:pt x="1013" y="912"/>
                </a:lnTo>
                <a:lnTo>
                  <a:pt x="1014" y="910"/>
                </a:lnTo>
                <a:lnTo>
                  <a:pt x="1013" y="914"/>
                </a:lnTo>
                <a:lnTo>
                  <a:pt x="1009" y="916"/>
                </a:lnTo>
                <a:lnTo>
                  <a:pt x="1006" y="920"/>
                </a:lnTo>
                <a:lnTo>
                  <a:pt x="1001" y="923"/>
                </a:lnTo>
                <a:lnTo>
                  <a:pt x="994" y="925"/>
                </a:lnTo>
                <a:lnTo>
                  <a:pt x="988" y="927"/>
                </a:lnTo>
                <a:lnTo>
                  <a:pt x="979" y="929"/>
                </a:lnTo>
                <a:lnTo>
                  <a:pt x="971" y="931"/>
                </a:lnTo>
                <a:lnTo>
                  <a:pt x="961" y="932"/>
                </a:lnTo>
                <a:lnTo>
                  <a:pt x="951" y="934"/>
                </a:lnTo>
                <a:lnTo>
                  <a:pt x="939" y="934"/>
                </a:lnTo>
                <a:lnTo>
                  <a:pt x="927" y="936"/>
                </a:lnTo>
                <a:lnTo>
                  <a:pt x="915" y="936"/>
                </a:lnTo>
                <a:lnTo>
                  <a:pt x="904" y="936"/>
                </a:lnTo>
                <a:lnTo>
                  <a:pt x="879" y="934"/>
                </a:lnTo>
                <a:lnTo>
                  <a:pt x="865" y="934"/>
                </a:lnTo>
                <a:lnTo>
                  <a:pt x="853" y="932"/>
                </a:lnTo>
                <a:lnTo>
                  <a:pt x="840" y="931"/>
                </a:lnTo>
                <a:lnTo>
                  <a:pt x="830" y="929"/>
                </a:lnTo>
                <a:lnTo>
                  <a:pt x="818" y="925"/>
                </a:lnTo>
                <a:lnTo>
                  <a:pt x="810" y="923"/>
                </a:lnTo>
                <a:lnTo>
                  <a:pt x="800" y="921"/>
                </a:lnTo>
                <a:lnTo>
                  <a:pt x="791" y="918"/>
                </a:lnTo>
                <a:lnTo>
                  <a:pt x="785" y="914"/>
                </a:lnTo>
                <a:lnTo>
                  <a:pt x="778" y="912"/>
                </a:lnTo>
                <a:lnTo>
                  <a:pt x="771" y="909"/>
                </a:lnTo>
                <a:lnTo>
                  <a:pt x="768" y="905"/>
                </a:lnTo>
                <a:lnTo>
                  <a:pt x="765" y="901"/>
                </a:lnTo>
                <a:lnTo>
                  <a:pt x="761" y="898"/>
                </a:lnTo>
                <a:lnTo>
                  <a:pt x="761" y="896"/>
                </a:lnTo>
                <a:lnTo>
                  <a:pt x="761" y="892"/>
                </a:lnTo>
                <a:lnTo>
                  <a:pt x="763" y="888"/>
                </a:lnTo>
                <a:lnTo>
                  <a:pt x="765" y="887"/>
                </a:lnTo>
                <a:lnTo>
                  <a:pt x="766" y="885"/>
                </a:lnTo>
                <a:lnTo>
                  <a:pt x="770" y="883"/>
                </a:lnTo>
                <a:lnTo>
                  <a:pt x="773" y="881"/>
                </a:lnTo>
                <a:lnTo>
                  <a:pt x="776" y="877"/>
                </a:lnTo>
                <a:lnTo>
                  <a:pt x="781" y="876"/>
                </a:lnTo>
                <a:lnTo>
                  <a:pt x="786" y="876"/>
                </a:lnTo>
                <a:lnTo>
                  <a:pt x="771" y="877"/>
                </a:lnTo>
                <a:lnTo>
                  <a:pt x="758" y="879"/>
                </a:lnTo>
                <a:lnTo>
                  <a:pt x="743" y="881"/>
                </a:lnTo>
                <a:lnTo>
                  <a:pt x="728" y="881"/>
                </a:lnTo>
                <a:lnTo>
                  <a:pt x="714" y="881"/>
                </a:lnTo>
                <a:lnTo>
                  <a:pt x="699" y="881"/>
                </a:lnTo>
                <a:lnTo>
                  <a:pt x="684" y="879"/>
                </a:lnTo>
                <a:lnTo>
                  <a:pt x="671" y="877"/>
                </a:lnTo>
                <a:lnTo>
                  <a:pt x="657" y="876"/>
                </a:lnTo>
                <a:lnTo>
                  <a:pt x="644" y="872"/>
                </a:lnTo>
                <a:lnTo>
                  <a:pt x="632" y="868"/>
                </a:lnTo>
                <a:lnTo>
                  <a:pt x="620" y="865"/>
                </a:lnTo>
                <a:lnTo>
                  <a:pt x="610" y="859"/>
                </a:lnTo>
                <a:lnTo>
                  <a:pt x="600" y="855"/>
                </a:lnTo>
                <a:lnTo>
                  <a:pt x="592" y="848"/>
                </a:lnTo>
                <a:lnTo>
                  <a:pt x="583" y="842"/>
                </a:lnTo>
                <a:lnTo>
                  <a:pt x="578" y="837"/>
                </a:lnTo>
                <a:lnTo>
                  <a:pt x="573" y="831"/>
                </a:lnTo>
                <a:lnTo>
                  <a:pt x="570" y="824"/>
                </a:lnTo>
                <a:lnTo>
                  <a:pt x="568" y="819"/>
                </a:lnTo>
                <a:lnTo>
                  <a:pt x="568" y="811"/>
                </a:lnTo>
                <a:lnTo>
                  <a:pt x="568" y="806"/>
                </a:lnTo>
                <a:lnTo>
                  <a:pt x="570" y="800"/>
                </a:lnTo>
                <a:lnTo>
                  <a:pt x="573" y="793"/>
                </a:lnTo>
                <a:lnTo>
                  <a:pt x="558" y="798"/>
                </a:lnTo>
                <a:lnTo>
                  <a:pt x="543" y="802"/>
                </a:lnTo>
                <a:lnTo>
                  <a:pt x="528" y="806"/>
                </a:lnTo>
                <a:lnTo>
                  <a:pt x="513" y="808"/>
                </a:lnTo>
                <a:lnTo>
                  <a:pt x="496" y="809"/>
                </a:lnTo>
                <a:lnTo>
                  <a:pt x="480" y="811"/>
                </a:lnTo>
                <a:lnTo>
                  <a:pt x="464" y="813"/>
                </a:lnTo>
                <a:lnTo>
                  <a:pt x="448" y="813"/>
                </a:lnTo>
                <a:lnTo>
                  <a:pt x="431" y="813"/>
                </a:lnTo>
                <a:lnTo>
                  <a:pt x="414" y="811"/>
                </a:lnTo>
                <a:lnTo>
                  <a:pt x="397" y="809"/>
                </a:lnTo>
                <a:lnTo>
                  <a:pt x="381" y="808"/>
                </a:lnTo>
                <a:lnTo>
                  <a:pt x="366" y="806"/>
                </a:lnTo>
                <a:lnTo>
                  <a:pt x="350" y="802"/>
                </a:lnTo>
                <a:lnTo>
                  <a:pt x="335" y="798"/>
                </a:lnTo>
                <a:lnTo>
                  <a:pt x="322" y="793"/>
                </a:lnTo>
                <a:lnTo>
                  <a:pt x="302" y="787"/>
                </a:lnTo>
                <a:lnTo>
                  <a:pt x="283" y="782"/>
                </a:lnTo>
                <a:lnTo>
                  <a:pt x="265" y="775"/>
                </a:lnTo>
                <a:lnTo>
                  <a:pt x="250" y="769"/>
                </a:lnTo>
                <a:lnTo>
                  <a:pt x="235" y="762"/>
                </a:lnTo>
                <a:lnTo>
                  <a:pt x="223" y="754"/>
                </a:lnTo>
                <a:lnTo>
                  <a:pt x="211" y="747"/>
                </a:lnTo>
                <a:lnTo>
                  <a:pt x="201" y="740"/>
                </a:lnTo>
                <a:lnTo>
                  <a:pt x="193" y="732"/>
                </a:lnTo>
                <a:lnTo>
                  <a:pt x="186" y="725"/>
                </a:lnTo>
                <a:lnTo>
                  <a:pt x="181" y="718"/>
                </a:lnTo>
                <a:lnTo>
                  <a:pt x="179" y="714"/>
                </a:lnTo>
                <a:lnTo>
                  <a:pt x="178" y="708"/>
                </a:lnTo>
                <a:lnTo>
                  <a:pt x="176" y="705"/>
                </a:lnTo>
                <a:lnTo>
                  <a:pt x="176" y="701"/>
                </a:lnTo>
                <a:lnTo>
                  <a:pt x="176" y="697"/>
                </a:lnTo>
                <a:lnTo>
                  <a:pt x="176" y="694"/>
                </a:lnTo>
                <a:lnTo>
                  <a:pt x="178" y="690"/>
                </a:lnTo>
                <a:lnTo>
                  <a:pt x="178" y="686"/>
                </a:lnTo>
                <a:lnTo>
                  <a:pt x="179" y="683"/>
                </a:lnTo>
                <a:lnTo>
                  <a:pt x="181" y="677"/>
                </a:lnTo>
                <a:lnTo>
                  <a:pt x="168" y="679"/>
                </a:lnTo>
                <a:lnTo>
                  <a:pt x="153" y="681"/>
                </a:lnTo>
                <a:lnTo>
                  <a:pt x="139" y="681"/>
                </a:lnTo>
                <a:lnTo>
                  <a:pt x="126" y="681"/>
                </a:lnTo>
                <a:lnTo>
                  <a:pt x="112" y="679"/>
                </a:lnTo>
                <a:lnTo>
                  <a:pt x="99" y="677"/>
                </a:lnTo>
                <a:lnTo>
                  <a:pt x="86" y="675"/>
                </a:lnTo>
                <a:lnTo>
                  <a:pt x="74" y="672"/>
                </a:lnTo>
                <a:lnTo>
                  <a:pt x="62" y="668"/>
                </a:lnTo>
                <a:lnTo>
                  <a:pt x="50" y="664"/>
                </a:lnTo>
                <a:lnTo>
                  <a:pt x="40" y="661"/>
                </a:lnTo>
                <a:lnTo>
                  <a:pt x="32" y="655"/>
                </a:lnTo>
                <a:lnTo>
                  <a:pt x="24" y="650"/>
                </a:lnTo>
                <a:lnTo>
                  <a:pt x="17" y="644"/>
                </a:lnTo>
                <a:lnTo>
                  <a:pt x="10" y="639"/>
                </a:lnTo>
                <a:lnTo>
                  <a:pt x="5" y="631"/>
                </a:lnTo>
                <a:lnTo>
                  <a:pt x="3" y="628"/>
                </a:lnTo>
                <a:lnTo>
                  <a:pt x="2" y="622"/>
                </a:lnTo>
                <a:lnTo>
                  <a:pt x="0" y="618"/>
                </a:lnTo>
                <a:lnTo>
                  <a:pt x="0" y="613"/>
                </a:lnTo>
                <a:lnTo>
                  <a:pt x="0" y="607"/>
                </a:lnTo>
                <a:lnTo>
                  <a:pt x="2" y="604"/>
                </a:lnTo>
                <a:lnTo>
                  <a:pt x="3" y="598"/>
                </a:lnTo>
                <a:lnTo>
                  <a:pt x="7" y="595"/>
                </a:lnTo>
                <a:lnTo>
                  <a:pt x="10" y="589"/>
                </a:lnTo>
                <a:lnTo>
                  <a:pt x="14" y="585"/>
                </a:lnTo>
                <a:lnTo>
                  <a:pt x="19" y="582"/>
                </a:lnTo>
                <a:lnTo>
                  <a:pt x="24" y="578"/>
                </a:lnTo>
                <a:lnTo>
                  <a:pt x="30" y="573"/>
                </a:lnTo>
                <a:lnTo>
                  <a:pt x="37" y="569"/>
                </a:lnTo>
                <a:lnTo>
                  <a:pt x="44" y="567"/>
                </a:lnTo>
                <a:lnTo>
                  <a:pt x="50" y="563"/>
                </a:lnTo>
                <a:lnTo>
                  <a:pt x="42" y="560"/>
                </a:lnTo>
                <a:lnTo>
                  <a:pt x="35" y="554"/>
                </a:lnTo>
                <a:lnTo>
                  <a:pt x="29" y="551"/>
                </a:lnTo>
                <a:lnTo>
                  <a:pt x="24" y="547"/>
                </a:lnTo>
                <a:lnTo>
                  <a:pt x="20" y="541"/>
                </a:lnTo>
                <a:lnTo>
                  <a:pt x="19" y="538"/>
                </a:lnTo>
                <a:lnTo>
                  <a:pt x="17" y="534"/>
                </a:lnTo>
                <a:lnTo>
                  <a:pt x="19" y="529"/>
                </a:lnTo>
                <a:lnTo>
                  <a:pt x="20" y="525"/>
                </a:lnTo>
                <a:lnTo>
                  <a:pt x="22" y="521"/>
                </a:lnTo>
                <a:lnTo>
                  <a:pt x="27" y="518"/>
                </a:lnTo>
                <a:lnTo>
                  <a:pt x="32" y="514"/>
                </a:lnTo>
                <a:lnTo>
                  <a:pt x="39" y="510"/>
                </a:lnTo>
                <a:lnTo>
                  <a:pt x="47" y="506"/>
                </a:lnTo>
                <a:lnTo>
                  <a:pt x="55" y="505"/>
                </a:lnTo>
                <a:lnTo>
                  <a:pt x="65" y="501"/>
                </a:lnTo>
                <a:lnTo>
                  <a:pt x="69" y="501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4" name="Rectangle 16"/>
          <p:cNvSpPr>
            <a:spLocks noChangeArrowheads="1"/>
          </p:cNvSpPr>
          <p:nvPr/>
        </p:nvSpPr>
        <p:spPr bwMode="auto">
          <a:xfrm>
            <a:off x="1658938" y="3300413"/>
            <a:ext cx="21590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TASK_UNINTERRUPTIBLE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5" name="Rectangle 17"/>
          <p:cNvSpPr>
            <a:spLocks noChangeArrowheads="1"/>
          </p:cNvSpPr>
          <p:nvPr/>
        </p:nvSpPr>
        <p:spPr bwMode="auto">
          <a:xfrm>
            <a:off x="2403475" y="3521075"/>
            <a:ext cx="6604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深度阻塞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6" name="Freeform 18"/>
          <p:cNvSpPr>
            <a:spLocks/>
          </p:cNvSpPr>
          <p:nvPr/>
        </p:nvSpPr>
        <p:spPr bwMode="auto">
          <a:xfrm>
            <a:off x="1703388" y="5449888"/>
            <a:ext cx="1703387" cy="746125"/>
          </a:xfrm>
          <a:custGeom>
            <a:avLst/>
            <a:gdLst/>
            <a:ahLst/>
            <a:cxnLst>
              <a:cxn ang="0">
                <a:pos x="3" y="419"/>
              </a:cxn>
              <a:cxn ang="0">
                <a:pos x="67" y="368"/>
              </a:cxn>
              <a:cxn ang="0">
                <a:pos x="76" y="285"/>
              </a:cxn>
              <a:cxn ang="0">
                <a:pos x="181" y="245"/>
              </a:cxn>
              <a:cxn ang="0">
                <a:pos x="233" y="156"/>
              </a:cxn>
              <a:cxn ang="0">
                <a:pos x="377" y="140"/>
              </a:cxn>
              <a:cxn ang="0">
                <a:pos x="399" y="81"/>
              </a:cxn>
              <a:cxn ang="0">
                <a:pos x="498" y="59"/>
              </a:cxn>
              <a:cxn ang="0">
                <a:pos x="567" y="70"/>
              </a:cxn>
              <a:cxn ang="0">
                <a:pos x="664" y="30"/>
              </a:cxn>
              <a:cxn ang="0">
                <a:pos x="786" y="28"/>
              </a:cxn>
              <a:cxn ang="0">
                <a:pos x="1009" y="24"/>
              </a:cxn>
              <a:cxn ang="0">
                <a:pos x="1101" y="2"/>
              </a:cxn>
              <a:cxn ang="0">
                <a:pos x="1153" y="19"/>
              </a:cxn>
              <a:cxn ang="0">
                <a:pos x="1252" y="11"/>
              </a:cxn>
              <a:cxn ang="0">
                <a:pos x="1361" y="33"/>
              </a:cxn>
              <a:cxn ang="0">
                <a:pos x="1407" y="39"/>
              </a:cxn>
              <a:cxn ang="0">
                <a:pos x="1531" y="35"/>
              </a:cxn>
              <a:cxn ang="0">
                <a:pos x="1603" y="74"/>
              </a:cxn>
              <a:cxn ang="0">
                <a:pos x="1690" y="79"/>
              </a:cxn>
              <a:cxn ang="0">
                <a:pos x="1697" y="120"/>
              </a:cxn>
              <a:cxn ang="0">
                <a:pos x="1826" y="118"/>
              </a:cxn>
              <a:cxn ang="0">
                <a:pos x="1881" y="173"/>
              </a:cxn>
              <a:cxn ang="0">
                <a:pos x="1923" y="226"/>
              </a:cxn>
              <a:cxn ang="0">
                <a:pos x="1968" y="279"/>
              </a:cxn>
              <a:cxn ang="0">
                <a:pos x="2104" y="333"/>
              </a:cxn>
              <a:cxn ang="0">
                <a:pos x="2074" y="393"/>
              </a:cxn>
              <a:cxn ang="0">
                <a:pos x="2122" y="434"/>
              </a:cxn>
              <a:cxn ang="0">
                <a:pos x="2087" y="470"/>
              </a:cxn>
              <a:cxn ang="0">
                <a:pos x="2146" y="503"/>
              </a:cxn>
              <a:cxn ang="0">
                <a:pos x="2087" y="531"/>
              </a:cxn>
              <a:cxn ang="0">
                <a:pos x="2096" y="582"/>
              </a:cxn>
              <a:cxn ang="0">
                <a:pos x="2010" y="639"/>
              </a:cxn>
              <a:cxn ang="0">
                <a:pos x="2049" y="672"/>
              </a:cxn>
              <a:cxn ang="0">
                <a:pos x="1985" y="707"/>
              </a:cxn>
              <a:cxn ang="0">
                <a:pos x="1923" y="759"/>
              </a:cxn>
              <a:cxn ang="0">
                <a:pos x="1796" y="810"/>
              </a:cxn>
              <a:cxn ang="0">
                <a:pos x="1740" y="832"/>
              </a:cxn>
              <a:cxn ang="0">
                <a:pos x="1633" y="865"/>
              </a:cxn>
              <a:cxn ang="0">
                <a:pos x="1557" y="893"/>
              </a:cxn>
              <a:cxn ang="0">
                <a:pos x="1467" y="920"/>
              </a:cxn>
              <a:cxn ang="0">
                <a:pos x="1405" y="898"/>
              </a:cxn>
              <a:cxn ang="0">
                <a:pos x="1348" y="937"/>
              </a:cxn>
              <a:cxn ang="0">
                <a:pos x="1237" y="915"/>
              </a:cxn>
              <a:cxn ang="0">
                <a:pos x="1185" y="935"/>
              </a:cxn>
              <a:cxn ang="0">
                <a:pos x="1065" y="915"/>
              </a:cxn>
              <a:cxn ang="0">
                <a:pos x="952" y="940"/>
              </a:cxn>
              <a:cxn ang="0">
                <a:pos x="848" y="906"/>
              </a:cxn>
              <a:cxn ang="0">
                <a:pos x="701" y="891"/>
              </a:cxn>
              <a:cxn ang="0">
                <a:pos x="669" y="871"/>
              </a:cxn>
              <a:cxn ang="0">
                <a:pos x="550" y="873"/>
              </a:cxn>
              <a:cxn ang="0">
                <a:pos x="513" y="838"/>
              </a:cxn>
              <a:cxn ang="0">
                <a:pos x="451" y="827"/>
              </a:cxn>
              <a:cxn ang="0">
                <a:pos x="382" y="772"/>
              </a:cxn>
              <a:cxn ang="0">
                <a:pos x="300" y="766"/>
              </a:cxn>
              <a:cxn ang="0">
                <a:pos x="168" y="724"/>
              </a:cxn>
              <a:cxn ang="0">
                <a:pos x="122" y="639"/>
              </a:cxn>
              <a:cxn ang="0">
                <a:pos x="22" y="617"/>
              </a:cxn>
              <a:cxn ang="0">
                <a:pos x="5" y="560"/>
              </a:cxn>
              <a:cxn ang="0">
                <a:pos x="13" y="511"/>
              </a:cxn>
              <a:cxn ang="0">
                <a:pos x="47" y="472"/>
              </a:cxn>
            </a:cxnLst>
            <a:rect l="0" t="0" r="r" b="b"/>
            <a:pathLst>
              <a:path w="2146" h="940">
                <a:moveTo>
                  <a:pt x="47" y="472"/>
                </a:moveTo>
                <a:lnTo>
                  <a:pt x="39" y="469"/>
                </a:lnTo>
                <a:lnTo>
                  <a:pt x="32" y="465"/>
                </a:lnTo>
                <a:lnTo>
                  <a:pt x="27" y="461"/>
                </a:lnTo>
                <a:lnTo>
                  <a:pt x="20" y="456"/>
                </a:lnTo>
                <a:lnTo>
                  <a:pt x="17" y="452"/>
                </a:lnTo>
                <a:lnTo>
                  <a:pt x="12" y="447"/>
                </a:lnTo>
                <a:lnTo>
                  <a:pt x="8" y="441"/>
                </a:lnTo>
                <a:lnTo>
                  <a:pt x="7" y="436"/>
                </a:lnTo>
                <a:lnTo>
                  <a:pt x="5" y="430"/>
                </a:lnTo>
                <a:lnTo>
                  <a:pt x="3" y="425"/>
                </a:lnTo>
                <a:lnTo>
                  <a:pt x="3" y="419"/>
                </a:lnTo>
                <a:lnTo>
                  <a:pt x="5" y="414"/>
                </a:lnTo>
                <a:lnTo>
                  <a:pt x="7" y="408"/>
                </a:lnTo>
                <a:lnTo>
                  <a:pt x="8" y="402"/>
                </a:lnTo>
                <a:lnTo>
                  <a:pt x="12" y="397"/>
                </a:lnTo>
                <a:lnTo>
                  <a:pt x="17" y="393"/>
                </a:lnTo>
                <a:lnTo>
                  <a:pt x="22" y="388"/>
                </a:lnTo>
                <a:lnTo>
                  <a:pt x="29" y="382"/>
                </a:lnTo>
                <a:lnTo>
                  <a:pt x="35" y="379"/>
                </a:lnTo>
                <a:lnTo>
                  <a:pt x="42" y="375"/>
                </a:lnTo>
                <a:lnTo>
                  <a:pt x="50" y="371"/>
                </a:lnTo>
                <a:lnTo>
                  <a:pt x="59" y="369"/>
                </a:lnTo>
                <a:lnTo>
                  <a:pt x="67" y="368"/>
                </a:lnTo>
                <a:lnTo>
                  <a:pt x="77" y="366"/>
                </a:lnTo>
                <a:lnTo>
                  <a:pt x="70" y="358"/>
                </a:lnTo>
                <a:lnTo>
                  <a:pt x="67" y="351"/>
                </a:lnTo>
                <a:lnTo>
                  <a:pt x="62" y="344"/>
                </a:lnTo>
                <a:lnTo>
                  <a:pt x="60" y="336"/>
                </a:lnTo>
                <a:lnTo>
                  <a:pt x="59" y="329"/>
                </a:lnTo>
                <a:lnTo>
                  <a:pt x="59" y="322"/>
                </a:lnTo>
                <a:lnTo>
                  <a:pt x="60" y="313"/>
                </a:lnTo>
                <a:lnTo>
                  <a:pt x="62" y="305"/>
                </a:lnTo>
                <a:lnTo>
                  <a:pt x="65" y="298"/>
                </a:lnTo>
                <a:lnTo>
                  <a:pt x="70" y="292"/>
                </a:lnTo>
                <a:lnTo>
                  <a:pt x="76" y="285"/>
                </a:lnTo>
                <a:lnTo>
                  <a:pt x="82" y="278"/>
                </a:lnTo>
                <a:lnTo>
                  <a:pt x="89" y="272"/>
                </a:lnTo>
                <a:lnTo>
                  <a:pt x="97" y="267"/>
                </a:lnTo>
                <a:lnTo>
                  <a:pt x="107" y="261"/>
                </a:lnTo>
                <a:lnTo>
                  <a:pt x="117" y="257"/>
                </a:lnTo>
                <a:lnTo>
                  <a:pt x="126" y="254"/>
                </a:lnTo>
                <a:lnTo>
                  <a:pt x="134" y="252"/>
                </a:lnTo>
                <a:lnTo>
                  <a:pt x="144" y="248"/>
                </a:lnTo>
                <a:lnTo>
                  <a:pt x="153" y="248"/>
                </a:lnTo>
                <a:lnTo>
                  <a:pt x="163" y="246"/>
                </a:lnTo>
                <a:lnTo>
                  <a:pt x="173" y="246"/>
                </a:lnTo>
                <a:lnTo>
                  <a:pt x="181" y="245"/>
                </a:lnTo>
                <a:lnTo>
                  <a:pt x="191" y="246"/>
                </a:lnTo>
                <a:lnTo>
                  <a:pt x="190" y="237"/>
                </a:lnTo>
                <a:lnTo>
                  <a:pt x="188" y="228"/>
                </a:lnTo>
                <a:lnTo>
                  <a:pt x="188" y="219"/>
                </a:lnTo>
                <a:lnTo>
                  <a:pt x="190" y="210"/>
                </a:lnTo>
                <a:lnTo>
                  <a:pt x="193" y="201"/>
                </a:lnTo>
                <a:lnTo>
                  <a:pt x="196" y="193"/>
                </a:lnTo>
                <a:lnTo>
                  <a:pt x="201" y="184"/>
                </a:lnTo>
                <a:lnTo>
                  <a:pt x="208" y="177"/>
                </a:lnTo>
                <a:lnTo>
                  <a:pt x="216" y="169"/>
                </a:lnTo>
                <a:lnTo>
                  <a:pt x="225" y="164"/>
                </a:lnTo>
                <a:lnTo>
                  <a:pt x="233" y="156"/>
                </a:lnTo>
                <a:lnTo>
                  <a:pt x="245" y="151"/>
                </a:lnTo>
                <a:lnTo>
                  <a:pt x="255" y="147"/>
                </a:lnTo>
                <a:lnTo>
                  <a:pt x="267" y="142"/>
                </a:lnTo>
                <a:lnTo>
                  <a:pt x="280" y="140"/>
                </a:lnTo>
                <a:lnTo>
                  <a:pt x="293" y="136"/>
                </a:lnTo>
                <a:lnTo>
                  <a:pt x="305" y="134"/>
                </a:lnTo>
                <a:lnTo>
                  <a:pt x="317" y="134"/>
                </a:lnTo>
                <a:lnTo>
                  <a:pt x="330" y="134"/>
                </a:lnTo>
                <a:lnTo>
                  <a:pt x="342" y="134"/>
                </a:lnTo>
                <a:lnTo>
                  <a:pt x="354" y="136"/>
                </a:lnTo>
                <a:lnTo>
                  <a:pt x="366" y="138"/>
                </a:lnTo>
                <a:lnTo>
                  <a:pt x="377" y="140"/>
                </a:lnTo>
                <a:lnTo>
                  <a:pt x="387" y="144"/>
                </a:lnTo>
                <a:lnTo>
                  <a:pt x="384" y="138"/>
                </a:lnTo>
                <a:lnTo>
                  <a:pt x="382" y="131"/>
                </a:lnTo>
                <a:lnTo>
                  <a:pt x="381" y="125"/>
                </a:lnTo>
                <a:lnTo>
                  <a:pt x="379" y="120"/>
                </a:lnTo>
                <a:lnTo>
                  <a:pt x="381" y="112"/>
                </a:lnTo>
                <a:lnTo>
                  <a:pt x="381" y="107"/>
                </a:lnTo>
                <a:lnTo>
                  <a:pt x="384" y="101"/>
                </a:lnTo>
                <a:lnTo>
                  <a:pt x="386" y="96"/>
                </a:lnTo>
                <a:lnTo>
                  <a:pt x="389" y="90"/>
                </a:lnTo>
                <a:lnTo>
                  <a:pt x="394" y="85"/>
                </a:lnTo>
                <a:lnTo>
                  <a:pt x="399" y="81"/>
                </a:lnTo>
                <a:lnTo>
                  <a:pt x="406" y="76"/>
                </a:lnTo>
                <a:lnTo>
                  <a:pt x="412" y="72"/>
                </a:lnTo>
                <a:lnTo>
                  <a:pt x="419" y="68"/>
                </a:lnTo>
                <a:lnTo>
                  <a:pt x="428" y="65"/>
                </a:lnTo>
                <a:lnTo>
                  <a:pt x="436" y="61"/>
                </a:lnTo>
                <a:lnTo>
                  <a:pt x="444" y="59"/>
                </a:lnTo>
                <a:lnTo>
                  <a:pt x="454" y="57"/>
                </a:lnTo>
                <a:lnTo>
                  <a:pt x="463" y="57"/>
                </a:lnTo>
                <a:lnTo>
                  <a:pt x="471" y="57"/>
                </a:lnTo>
                <a:lnTo>
                  <a:pt x="480" y="57"/>
                </a:lnTo>
                <a:lnTo>
                  <a:pt x="490" y="57"/>
                </a:lnTo>
                <a:lnTo>
                  <a:pt x="498" y="59"/>
                </a:lnTo>
                <a:lnTo>
                  <a:pt x="506" y="61"/>
                </a:lnTo>
                <a:lnTo>
                  <a:pt x="515" y="63"/>
                </a:lnTo>
                <a:lnTo>
                  <a:pt x="521" y="65"/>
                </a:lnTo>
                <a:lnTo>
                  <a:pt x="530" y="68"/>
                </a:lnTo>
                <a:lnTo>
                  <a:pt x="537" y="72"/>
                </a:lnTo>
                <a:lnTo>
                  <a:pt x="543" y="76"/>
                </a:lnTo>
                <a:lnTo>
                  <a:pt x="548" y="79"/>
                </a:lnTo>
                <a:lnTo>
                  <a:pt x="553" y="85"/>
                </a:lnTo>
                <a:lnTo>
                  <a:pt x="558" y="90"/>
                </a:lnTo>
                <a:lnTo>
                  <a:pt x="560" y="83"/>
                </a:lnTo>
                <a:lnTo>
                  <a:pt x="563" y="78"/>
                </a:lnTo>
                <a:lnTo>
                  <a:pt x="567" y="70"/>
                </a:lnTo>
                <a:lnTo>
                  <a:pt x="572" y="65"/>
                </a:lnTo>
                <a:lnTo>
                  <a:pt x="577" y="59"/>
                </a:lnTo>
                <a:lnTo>
                  <a:pt x="583" y="54"/>
                </a:lnTo>
                <a:lnTo>
                  <a:pt x="590" y="50"/>
                </a:lnTo>
                <a:lnTo>
                  <a:pt x="599" y="44"/>
                </a:lnTo>
                <a:lnTo>
                  <a:pt x="605" y="41"/>
                </a:lnTo>
                <a:lnTo>
                  <a:pt x="615" y="37"/>
                </a:lnTo>
                <a:lnTo>
                  <a:pt x="624" y="35"/>
                </a:lnTo>
                <a:lnTo>
                  <a:pt x="634" y="33"/>
                </a:lnTo>
                <a:lnTo>
                  <a:pt x="644" y="32"/>
                </a:lnTo>
                <a:lnTo>
                  <a:pt x="654" y="30"/>
                </a:lnTo>
                <a:lnTo>
                  <a:pt x="664" y="30"/>
                </a:lnTo>
                <a:lnTo>
                  <a:pt x="674" y="32"/>
                </a:lnTo>
                <a:lnTo>
                  <a:pt x="684" y="32"/>
                </a:lnTo>
                <a:lnTo>
                  <a:pt x="694" y="33"/>
                </a:lnTo>
                <a:lnTo>
                  <a:pt x="703" y="35"/>
                </a:lnTo>
                <a:lnTo>
                  <a:pt x="711" y="39"/>
                </a:lnTo>
                <a:lnTo>
                  <a:pt x="719" y="43"/>
                </a:lnTo>
                <a:lnTo>
                  <a:pt x="728" y="46"/>
                </a:lnTo>
                <a:lnTo>
                  <a:pt x="734" y="50"/>
                </a:lnTo>
                <a:lnTo>
                  <a:pt x="741" y="55"/>
                </a:lnTo>
                <a:lnTo>
                  <a:pt x="754" y="44"/>
                </a:lnTo>
                <a:lnTo>
                  <a:pt x="770" y="35"/>
                </a:lnTo>
                <a:lnTo>
                  <a:pt x="786" y="28"/>
                </a:lnTo>
                <a:lnTo>
                  <a:pt x="803" y="21"/>
                </a:lnTo>
                <a:lnTo>
                  <a:pt x="822" y="15"/>
                </a:lnTo>
                <a:lnTo>
                  <a:pt x="838" y="11"/>
                </a:lnTo>
                <a:lnTo>
                  <a:pt x="858" y="8"/>
                </a:lnTo>
                <a:lnTo>
                  <a:pt x="877" y="6"/>
                </a:lnTo>
                <a:lnTo>
                  <a:pt x="897" y="4"/>
                </a:lnTo>
                <a:lnTo>
                  <a:pt x="915" y="4"/>
                </a:lnTo>
                <a:lnTo>
                  <a:pt x="936" y="6"/>
                </a:lnTo>
                <a:lnTo>
                  <a:pt x="954" y="10"/>
                </a:lnTo>
                <a:lnTo>
                  <a:pt x="974" y="13"/>
                </a:lnTo>
                <a:lnTo>
                  <a:pt x="993" y="19"/>
                </a:lnTo>
                <a:lnTo>
                  <a:pt x="1009" y="24"/>
                </a:lnTo>
                <a:lnTo>
                  <a:pt x="1028" y="32"/>
                </a:lnTo>
                <a:lnTo>
                  <a:pt x="1029" y="28"/>
                </a:lnTo>
                <a:lnTo>
                  <a:pt x="1031" y="24"/>
                </a:lnTo>
                <a:lnTo>
                  <a:pt x="1034" y="21"/>
                </a:lnTo>
                <a:lnTo>
                  <a:pt x="1038" y="19"/>
                </a:lnTo>
                <a:lnTo>
                  <a:pt x="1041" y="15"/>
                </a:lnTo>
                <a:lnTo>
                  <a:pt x="1044" y="11"/>
                </a:lnTo>
                <a:lnTo>
                  <a:pt x="1055" y="8"/>
                </a:lnTo>
                <a:lnTo>
                  <a:pt x="1065" y="4"/>
                </a:lnTo>
                <a:lnTo>
                  <a:pt x="1076" y="2"/>
                </a:lnTo>
                <a:lnTo>
                  <a:pt x="1088" y="2"/>
                </a:lnTo>
                <a:lnTo>
                  <a:pt x="1101" y="2"/>
                </a:lnTo>
                <a:lnTo>
                  <a:pt x="1110" y="4"/>
                </a:lnTo>
                <a:lnTo>
                  <a:pt x="1117" y="6"/>
                </a:lnTo>
                <a:lnTo>
                  <a:pt x="1125" y="10"/>
                </a:lnTo>
                <a:lnTo>
                  <a:pt x="1132" y="13"/>
                </a:lnTo>
                <a:lnTo>
                  <a:pt x="1137" y="19"/>
                </a:lnTo>
                <a:lnTo>
                  <a:pt x="1142" y="22"/>
                </a:lnTo>
                <a:lnTo>
                  <a:pt x="1145" y="28"/>
                </a:lnTo>
                <a:lnTo>
                  <a:pt x="1147" y="33"/>
                </a:lnTo>
                <a:lnTo>
                  <a:pt x="1148" y="30"/>
                </a:lnTo>
                <a:lnTo>
                  <a:pt x="1148" y="26"/>
                </a:lnTo>
                <a:lnTo>
                  <a:pt x="1152" y="22"/>
                </a:lnTo>
                <a:lnTo>
                  <a:pt x="1153" y="19"/>
                </a:lnTo>
                <a:lnTo>
                  <a:pt x="1157" y="17"/>
                </a:lnTo>
                <a:lnTo>
                  <a:pt x="1160" y="13"/>
                </a:lnTo>
                <a:lnTo>
                  <a:pt x="1164" y="11"/>
                </a:lnTo>
                <a:lnTo>
                  <a:pt x="1169" y="8"/>
                </a:lnTo>
                <a:lnTo>
                  <a:pt x="1179" y="4"/>
                </a:lnTo>
                <a:lnTo>
                  <a:pt x="1190" y="2"/>
                </a:lnTo>
                <a:lnTo>
                  <a:pt x="1202" y="0"/>
                </a:lnTo>
                <a:lnTo>
                  <a:pt x="1215" y="2"/>
                </a:lnTo>
                <a:lnTo>
                  <a:pt x="1226" y="4"/>
                </a:lnTo>
                <a:lnTo>
                  <a:pt x="1236" y="6"/>
                </a:lnTo>
                <a:lnTo>
                  <a:pt x="1244" y="8"/>
                </a:lnTo>
                <a:lnTo>
                  <a:pt x="1252" y="11"/>
                </a:lnTo>
                <a:lnTo>
                  <a:pt x="1259" y="17"/>
                </a:lnTo>
                <a:lnTo>
                  <a:pt x="1266" y="21"/>
                </a:lnTo>
                <a:lnTo>
                  <a:pt x="1271" y="26"/>
                </a:lnTo>
                <a:lnTo>
                  <a:pt x="1274" y="32"/>
                </a:lnTo>
                <a:lnTo>
                  <a:pt x="1283" y="28"/>
                </a:lnTo>
                <a:lnTo>
                  <a:pt x="1293" y="26"/>
                </a:lnTo>
                <a:lnTo>
                  <a:pt x="1304" y="24"/>
                </a:lnTo>
                <a:lnTo>
                  <a:pt x="1316" y="24"/>
                </a:lnTo>
                <a:lnTo>
                  <a:pt x="1328" y="26"/>
                </a:lnTo>
                <a:lnTo>
                  <a:pt x="1340" y="26"/>
                </a:lnTo>
                <a:lnTo>
                  <a:pt x="1351" y="30"/>
                </a:lnTo>
                <a:lnTo>
                  <a:pt x="1361" y="33"/>
                </a:lnTo>
                <a:lnTo>
                  <a:pt x="1366" y="35"/>
                </a:lnTo>
                <a:lnTo>
                  <a:pt x="1371" y="37"/>
                </a:lnTo>
                <a:lnTo>
                  <a:pt x="1375" y="41"/>
                </a:lnTo>
                <a:lnTo>
                  <a:pt x="1378" y="43"/>
                </a:lnTo>
                <a:lnTo>
                  <a:pt x="1380" y="46"/>
                </a:lnTo>
                <a:lnTo>
                  <a:pt x="1381" y="48"/>
                </a:lnTo>
                <a:lnTo>
                  <a:pt x="1383" y="52"/>
                </a:lnTo>
                <a:lnTo>
                  <a:pt x="1383" y="55"/>
                </a:lnTo>
                <a:lnTo>
                  <a:pt x="1388" y="50"/>
                </a:lnTo>
                <a:lnTo>
                  <a:pt x="1393" y="46"/>
                </a:lnTo>
                <a:lnTo>
                  <a:pt x="1400" y="43"/>
                </a:lnTo>
                <a:lnTo>
                  <a:pt x="1407" y="39"/>
                </a:lnTo>
                <a:lnTo>
                  <a:pt x="1415" y="37"/>
                </a:lnTo>
                <a:lnTo>
                  <a:pt x="1423" y="33"/>
                </a:lnTo>
                <a:lnTo>
                  <a:pt x="1433" y="32"/>
                </a:lnTo>
                <a:lnTo>
                  <a:pt x="1442" y="30"/>
                </a:lnTo>
                <a:lnTo>
                  <a:pt x="1452" y="30"/>
                </a:lnTo>
                <a:lnTo>
                  <a:pt x="1464" y="28"/>
                </a:lnTo>
                <a:lnTo>
                  <a:pt x="1474" y="28"/>
                </a:lnTo>
                <a:lnTo>
                  <a:pt x="1485" y="28"/>
                </a:lnTo>
                <a:lnTo>
                  <a:pt x="1497" y="30"/>
                </a:lnTo>
                <a:lnTo>
                  <a:pt x="1507" y="30"/>
                </a:lnTo>
                <a:lnTo>
                  <a:pt x="1519" y="32"/>
                </a:lnTo>
                <a:lnTo>
                  <a:pt x="1531" y="35"/>
                </a:lnTo>
                <a:lnTo>
                  <a:pt x="1539" y="37"/>
                </a:lnTo>
                <a:lnTo>
                  <a:pt x="1547" y="39"/>
                </a:lnTo>
                <a:lnTo>
                  <a:pt x="1556" y="43"/>
                </a:lnTo>
                <a:lnTo>
                  <a:pt x="1563" y="44"/>
                </a:lnTo>
                <a:lnTo>
                  <a:pt x="1569" y="48"/>
                </a:lnTo>
                <a:lnTo>
                  <a:pt x="1576" y="52"/>
                </a:lnTo>
                <a:lnTo>
                  <a:pt x="1583" y="55"/>
                </a:lnTo>
                <a:lnTo>
                  <a:pt x="1588" y="57"/>
                </a:lnTo>
                <a:lnTo>
                  <a:pt x="1593" y="63"/>
                </a:lnTo>
                <a:lnTo>
                  <a:pt x="1596" y="66"/>
                </a:lnTo>
                <a:lnTo>
                  <a:pt x="1599" y="70"/>
                </a:lnTo>
                <a:lnTo>
                  <a:pt x="1603" y="74"/>
                </a:lnTo>
                <a:lnTo>
                  <a:pt x="1604" y="78"/>
                </a:lnTo>
                <a:lnTo>
                  <a:pt x="1606" y="81"/>
                </a:lnTo>
                <a:lnTo>
                  <a:pt x="1608" y="87"/>
                </a:lnTo>
                <a:lnTo>
                  <a:pt x="1608" y="90"/>
                </a:lnTo>
                <a:lnTo>
                  <a:pt x="1618" y="85"/>
                </a:lnTo>
                <a:lnTo>
                  <a:pt x="1630" y="81"/>
                </a:lnTo>
                <a:lnTo>
                  <a:pt x="1643" y="78"/>
                </a:lnTo>
                <a:lnTo>
                  <a:pt x="1655" y="76"/>
                </a:lnTo>
                <a:lnTo>
                  <a:pt x="1666" y="76"/>
                </a:lnTo>
                <a:lnTo>
                  <a:pt x="1676" y="76"/>
                </a:lnTo>
                <a:lnTo>
                  <a:pt x="1685" y="78"/>
                </a:lnTo>
                <a:lnTo>
                  <a:pt x="1690" y="79"/>
                </a:lnTo>
                <a:lnTo>
                  <a:pt x="1693" y="81"/>
                </a:lnTo>
                <a:lnTo>
                  <a:pt x="1697" y="83"/>
                </a:lnTo>
                <a:lnTo>
                  <a:pt x="1698" y="87"/>
                </a:lnTo>
                <a:lnTo>
                  <a:pt x="1700" y="89"/>
                </a:lnTo>
                <a:lnTo>
                  <a:pt x="1702" y="90"/>
                </a:lnTo>
                <a:lnTo>
                  <a:pt x="1703" y="96"/>
                </a:lnTo>
                <a:lnTo>
                  <a:pt x="1703" y="101"/>
                </a:lnTo>
                <a:lnTo>
                  <a:pt x="1702" y="107"/>
                </a:lnTo>
                <a:lnTo>
                  <a:pt x="1698" y="112"/>
                </a:lnTo>
                <a:lnTo>
                  <a:pt x="1693" y="120"/>
                </a:lnTo>
                <a:lnTo>
                  <a:pt x="1687" y="125"/>
                </a:lnTo>
                <a:lnTo>
                  <a:pt x="1697" y="120"/>
                </a:lnTo>
                <a:lnTo>
                  <a:pt x="1707" y="116"/>
                </a:lnTo>
                <a:lnTo>
                  <a:pt x="1717" y="112"/>
                </a:lnTo>
                <a:lnTo>
                  <a:pt x="1727" y="111"/>
                </a:lnTo>
                <a:lnTo>
                  <a:pt x="1739" y="107"/>
                </a:lnTo>
                <a:lnTo>
                  <a:pt x="1749" y="107"/>
                </a:lnTo>
                <a:lnTo>
                  <a:pt x="1760" y="105"/>
                </a:lnTo>
                <a:lnTo>
                  <a:pt x="1772" y="105"/>
                </a:lnTo>
                <a:lnTo>
                  <a:pt x="1784" y="107"/>
                </a:lnTo>
                <a:lnTo>
                  <a:pt x="1794" y="109"/>
                </a:lnTo>
                <a:lnTo>
                  <a:pt x="1806" y="111"/>
                </a:lnTo>
                <a:lnTo>
                  <a:pt x="1816" y="114"/>
                </a:lnTo>
                <a:lnTo>
                  <a:pt x="1826" y="118"/>
                </a:lnTo>
                <a:lnTo>
                  <a:pt x="1836" y="122"/>
                </a:lnTo>
                <a:lnTo>
                  <a:pt x="1844" y="127"/>
                </a:lnTo>
                <a:lnTo>
                  <a:pt x="1853" y="133"/>
                </a:lnTo>
                <a:lnTo>
                  <a:pt x="1858" y="136"/>
                </a:lnTo>
                <a:lnTo>
                  <a:pt x="1863" y="140"/>
                </a:lnTo>
                <a:lnTo>
                  <a:pt x="1866" y="145"/>
                </a:lnTo>
                <a:lnTo>
                  <a:pt x="1869" y="149"/>
                </a:lnTo>
                <a:lnTo>
                  <a:pt x="1873" y="155"/>
                </a:lnTo>
                <a:lnTo>
                  <a:pt x="1876" y="158"/>
                </a:lnTo>
                <a:lnTo>
                  <a:pt x="1878" y="164"/>
                </a:lnTo>
                <a:lnTo>
                  <a:pt x="1879" y="167"/>
                </a:lnTo>
                <a:lnTo>
                  <a:pt x="1881" y="173"/>
                </a:lnTo>
                <a:lnTo>
                  <a:pt x="1881" y="178"/>
                </a:lnTo>
                <a:lnTo>
                  <a:pt x="1883" y="184"/>
                </a:lnTo>
                <a:lnTo>
                  <a:pt x="1881" y="188"/>
                </a:lnTo>
                <a:lnTo>
                  <a:pt x="1881" y="193"/>
                </a:lnTo>
                <a:lnTo>
                  <a:pt x="1879" y="199"/>
                </a:lnTo>
                <a:lnTo>
                  <a:pt x="1878" y="202"/>
                </a:lnTo>
                <a:lnTo>
                  <a:pt x="1876" y="208"/>
                </a:lnTo>
                <a:lnTo>
                  <a:pt x="1886" y="212"/>
                </a:lnTo>
                <a:lnTo>
                  <a:pt x="1896" y="215"/>
                </a:lnTo>
                <a:lnTo>
                  <a:pt x="1906" y="217"/>
                </a:lnTo>
                <a:lnTo>
                  <a:pt x="1915" y="223"/>
                </a:lnTo>
                <a:lnTo>
                  <a:pt x="1923" y="226"/>
                </a:lnTo>
                <a:lnTo>
                  <a:pt x="1930" y="230"/>
                </a:lnTo>
                <a:lnTo>
                  <a:pt x="1936" y="235"/>
                </a:lnTo>
                <a:lnTo>
                  <a:pt x="1941" y="239"/>
                </a:lnTo>
                <a:lnTo>
                  <a:pt x="1946" y="245"/>
                </a:lnTo>
                <a:lnTo>
                  <a:pt x="1950" y="250"/>
                </a:lnTo>
                <a:lnTo>
                  <a:pt x="1953" y="254"/>
                </a:lnTo>
                <a:lnTo>
                  <a:pt x="1955" y="259"/>
                </a:lnTo>
                <a:lnTo>
                  <a:pt x="1955" y="265"/>
                </a:lnTo>
                <a:lnTo>
                  <a:pt x="1955" y="270"/>
                </a:lnTo>
                <a:lnTo>
                  <a:pt x="1953" y="274"/>
                </a:lnTo>
                <a:lnTo>
                  <a:pt x="1951" y="279"/>
                </a:lnTo>
                <a:lnTo>
                  <a:pt x="1968" y="279"/>
                </a:lnTo>
                <a:lnTo>
                  <a:pt x="1985" y="281"/>
                </a:lnTo>
                <a:lnTo>
                  <a:pt x="2000" y="283"/>
                </a:lnTo>
                <a:lnTo>
                  <a:pt x="2015" y="287"/>
                </a:lnTo>
                <a:lnTo>
                  <a:pt x="2030" y="289"/>
                </a:lnTo>
                <a:lnTo>
                  <a:pt x="2044" y="292"/>
                </a:lnTo>
                <a:lnTo>
                  <a:pt x="2055" y="298"/>
                </a:lnTo>
                <a:lnTo>
                  <a:pt x="2067" y="302"/>
                </a:lnTo>
                <a:lnTo>
                  <a:pt x="2075" y="307"/>
                </a:lnTo>
                <a:lnTo>
                  <a:pt x="2086" y="313"/>
                </a:lnTo>
                <a:lnTo>
                  <a:pt x="2092" y="320"/>
                </a:lnTo>
                <a:lnTo>
                  <a:pt x="2099" y="325"/>
                </a:lnTo>
                <a:lnTo>
                  <a:pt x="2104" y="333"/>
                </a:lnTo>
                <a:lnTo>
                  <a:pt x="2107" y="338"/>
                </a:lnTo>
                <a:lnTo>
                  <a:pt x="2107" y="342"/>
                </a:lnTo>
                <a:lnTo>
                  <a:pt x="2107" y="346"/>
                </a:lnTo>
                <a:lnTo>
                  <a:pt x="2109" y="349"/>
                </a:lnTo>
                <a:lnTo>
                  <a:pt x="2107" y="353"/>
                </a:lnTo>
                <a:lnTo>
                  <a:pt x="2107" y="360"/>
                </a:lnTo>
                <a:lnTo>
                  <a:pt x="2104" y="366"/>
                </a:lnTo>
                <a:lnTo>
                  <a:pt x="2101" y="371"/>
                </a:lnTo>
                <a:lnTo>
                  <a:pt x="2096" y="379"/>
                </a:lnTo>
                <a:lnTo>
                  <a:pt x="2089" y="384"/>
                </a:lnTo>
                <a:lnTo>
                  <a:pt x="2082" y="390"/>
                </a:lnTo>
                <a:lnTo>
                  <a:pt x="2074" y="393"/>
                </a:lnTo>
                <a:lnTo>
                  <a:pt x="2064" y="399"/>
                </a:lnTo>
                <a:lnTo>
                  <a:pt x="2074" y="401"/>
                </a:lnTo>
                <a:lnTo>
                  <a:pt x="2081" y="402"/>
                </a:lnTo>
                <a:lnTo>
                  <a:pt x="2089" y="406"/>
                </a:lnTo>
                <a:lnTo>
                  <a:pt x="2096" y="408"/>
                </a:lnTo>
                <a:lnTo>
                  <a:pt x="2102" y="412"/>
                </a:lnTo>
                <a:lnTo>
                  <a:pt x="2107" y="415"/>
                </a:lnTo>
                <a:lnTo>
                  <a:pt x="2112" y="419"/>
                </a:lnTo>
                <a:lnTo>
                  <a:pt x="2116" y="423"/>
                </a:lnTo>
                <a:lnTo>
                  <a:pt x="2119" y="426"/>
                </a:lnTo>
                <a:lnTo>
                  <a:pt x="2121" y="430"/>
                </a:lnTo>
                <a:lnTo>
                  <a:pt x="2122" y="434"/>
                </a:lnTo>
                <a:lnTo>
                  <a:pt x="2122" y="437"/>
                </a:lnTo>
                <a:lnTo>
                  <a:pt x="2122" y="441"/>
                </a:lnTo>
                <a:lnTo>
                  <a:pt x="2121" y="447"/>
                </a:lnTo>
                <a:lnTo>
                  <a:pt x="2117" y="450"/>
                </a:lnTo>
                <a:lnTo>
                  <a:pt x="2114" y="454"/>
                </a:lnTo>
                <a:lnTo>
                  <a:pt x="2111" y="456"/>
                </a:lnTo>
                <a:lnTo>
                  <a:pt x="2107" y="459"/>
                </a:lnTo>
                <a:lnTo>
                  <a:pt x="2104" y="461"/>
                </a:lnTo>
                <a:lnTo>
                  <a:pt x="2099" y="465"/>
                </a:lnTo>
                <a:lnTo>
                  <a:pt x="2091" y="469"/>
                </a:lnTo>
                <a:lnTo>
                  <a:pt x="2079" y="472"/>
                </a:lnTo>
                <a:lnTo>
                  <a:pt x="2087" y="470"/>
                </a:lnTo>
                <a:lnTo>
                  <a:pt x="2097" y="470"/>
                </a:lnTo>
                <a:lnTo>
                  <a:pt x="2106" y="470"/>
                </a:lnTo>
                <a:lnTo>
                  <a:pt x="2116" y="472"/>
                </a:lnTo>
                <a:lnTo>
                  <a:pt x="2124" y="474"/>
                </a:lnTo>
                <a:lnTo>
                  <a:pt x="2131" y="478"/>
                </a:lnTo>
                <a:lnTo>
                  <a:pt x="2138" y="483"/>
                </a:lnTo>
                <a:lnTo>
                  <a:pt x="2143" y="489"/>
                </a:lnTo>
                <a:lnTo>
                  <a:pt x="2144" y="491"/>
                </a:lnTo>
                <a:lnTo>
                  <a:pt x="2144" y="494"/>
                </a:lnTo>
                <a:lnTo>
                  <a:pt x="2146" y="498"/>
                </a:lnTo>
                <a:lnTo>
                  <a:pt x="2146" y="500"/>
                </a:lnTo>
                <a:lnTo>
                  <a:pt x="2146" y="503"/>
                </a:lnTo>
                <a:lnTo>
                  <a:pt x="2146" y="507"/>
                </a:lnTo>
                <a:lnTo>
                  <a:pt x="2144" y="509"/>
                </a:lnTo>
                <a:lnTo>
                  <a:pt x="2143" y="513"/>
                </a:lnTo>
                <a:lnTo>
                  <a:pt x="2139" y="518"/>
                </a:lnTo>
                <a:lnTo>
                  <a:pt x="2132" y="522"/>
                </a:lnTo>
                <a:lnTo>
                  <a:pt x="2126" y="527"/>
                </a:lnTo>
                <a:lnTo>
                  <a:pt x="2117" y="529"/>
                </a:lnTo>
                <a:lnTo>
                  <a:pt x="2112" y="531"/>
                </a:lnTo>
                <a:lnTo>
                  <a:pt x="2106" y="533"/>
                </a:lnTo>
                <a:lnTo>
                  <a:pt x="2099" y="533"/>
                </a:lnTo>
                <a:lnTo>
                  <a:pt x="2094" y="533"/>
                </a:lnTo>
                <a:lnTo>
                  <a:pt x="2087" y="531"/>
                </a:lnTo>
                <a:lnTo>
                  <a:pt x="2082" y="531"/>
                </a:lnTo>
                <a:lnTo>
                  <a:pt x="2075" y="529"/>
                </a:lnTo>
                <a:lnTo>
                  <a:pt x="2070" y="527"/>
                </a:lnTo>
                <a:lnTo>
                  <a:pt x="2077" y="533"/>
                </a:lnTo>
                <a:lnTo>
                  <a:pt x="2082" y="538"/>
                </a:lnTo>
                <a:lnTo>
                  <a:pt x="2087" y="544"/>
                </a:lnTo>
                <a:lnTo>
                  <a:pt x="2091" y="549"/>
                </a:lnTo>
                <a:lnTo>
                  <a:pt x="2094" y="557"/>
                </a:lnTo>
                <a:lnTo>
                  <a:pt x="2096" y="562"/>
                </a:lnTo>
                <a:lnTo>
                  <a:pt x="2097" y="570"/>
                </a:lnTo>
                <a:lnTo>
                  <a:pt x="2096" y="575"/>
                </a:lnTo>
                <a:lnTo>
                  <a:pt x="2096" y="582"/>
                </a:lnTo>
                <a:lnTo>
                  <a:pt x="2094" y="588"/>
                </a:lnTo>
                <a:lnTo>
                  <a:pt x="2091" y="595"/>
                </a:lnTo>
                <a:lnTo>
                  <a:pt x="2087" y="601"/>
                </a:lnTo>
                <a:lnTo>
                  <a:pt x="2082" y="606"/>
                </a:lnTo>
                <a:lnTo>
                  <a:pt x="2075" y="612"/>
                </a:lnTo>
                <a:lnTo>
                  <a:pt x="2069" y="617"/>
                </a:lnTo>
                <a:lnTo>
                  <a:pt x="2062" y="623"/>
                </a:lnTo>
                <a:lnTo>
                  <a:pt x="2049" y="628"/>
                </a:lnTo>
                <a:lnTo>
                  <a:pt x="2034" y="634"/>
                </a:lnTo>
                <a:lnTo>
                  <a:pt x="2018" y="637"/>
                </a:lnTo>
                <a:lnTo>
                  <a:pt x="2003" y="639"/>
                </a:lnTo>
                <a:lnTo>
                  <a:pt x="2010" y="639"/>
                </a:lnTo>
                <a:lnTo>
                  <a:pt x="2015" y="641"/>
                </a:lnTo>
                <a:lnTo>
                  <a:pt x="2020" y="643"/>
                </a:lnTo>
                <a:lnTo>
                  <a:pt x="2027" y="647"/>
                </a:lnTo>
                <a:lnTo>
                  <a:pt x="2030" y="649"/>
                </a:lnTo>
                <a:lnTo>
                  <a:pt x="2035" y="650"/>
                </a:lnTo>
                <a:lnTo>
                  <a:pt x="2039" y="654"/>
                </a:lnTo>
                <a:lnTo>
                  <a:pt x="2042" y="656"/>
                </a:lnTo>
                <a:lnTo>
                  <a:pt x="2044" y="660"/>
                </a:lnTo>
                <a:lnTo>
                  <a:pt x="2047" y="663"/>
                </a:lnTo>
                <a:lnTo>
                  <a:pt x="2047" y="667"/>
                </a:lnTo>
                <a:lnTo>
                  <a:pt x="2049" y="671"/>
                </a:lnTo>
                <a:lnTo>
                  <a:pt x="2049" y="672"/>
                </a:lnTo>
                <a:lnTo>
                  <a:pt x="2049" y="676"/>
                </a:lnTo>
                <a:lnTo>
                  <a:pt x="2047" y="680"/>
                </a:lnTo>
                <a:lnTo>
                  <a:pt x="2045" y="683"/>
                </a:lnTo>
                <a:lnTo>
                  <a:pt x="2042" y="687"/>
                </a:lnTo>
                <a:lnTo>
                  <a:pt x="2039" y="691"/>
                </a:lnTo>
                <a:lnTo>
                  <a:pt x="2035" y="693"/>
                </a:lnTo>
                <a:lnTo>
                  <a:pt x="2030" y="696"/>
                </a:lnTo>
                <a:lnTo>
                  <a:pt x="2027" y="698"/>
                </a:lnTo>
                <a:lnTo>
                  <a:pt x="2020" y="700"/>
                </a:lnTo>
                <a:lnTo>
                  <a:pt x="2010" y="704"/>
                </a:lnTo>
                <a:lnTo>
                  <a:pt x="1997" y="707"/>
                </a:lnTo>
                <a:lnTo>
                  <a:pt x="1985" y="707"/>
                </a:lnTo>
                <a:lnTo>
                  <a:pt x="1972" y="707"/>
                </a:lnTo>
                <a:lnTo>
                  <a:pt x="1958" y="705"/>
                </a:lnTo>
                <a:lnTo>
                  <a:pt x="1945" y="704"/>
                </a:lnTo>
                <a:lnTo>
                  <a:pt x="1940" y="702"/>
                </a:lnTo>
                <a:lnTo>
                  <a:pt x="1933" y="698"/>
                </a:lnTo>
                <a:lnTo>
                  <a:pt x="1936" y="707"/>
                </a:lnTo>
                <a:lnTo>
                  <a:pt x="1938" y="716"/>
                </a:lnTo>
                <a:lnTo>
                  <a:pt x="1938" y="726"/>
                </a:lnTo>
                <a:lnTo>
                  <a:pt x="1936" y="735"/>
                </a:lnTo>
                <a:lnTo>
                  <a:pt x="1933" y="744"/>
                </a:lnTo>
                <a:lnTo>
                  <a:pt x="1930" y="751"/>
                </a:lnTo>
                <a:lnTo>
                  <a:pt x="1923" y="759"/>
                </a:lnTo>
                <a:lnTo>
                  <a:pt x="1918" y="768"/>
                </a:lnTo>
                <a:lnTo>
                  <a:pt x="1910" y="775"/>
                </a:lnTo>
                <a:lnTo>
                  <a:pt x="1901" y="781"/>
                </a:lnTo>
                <a:lnTo>
                  <a:pt x="1891" y="788"/>
                </a:lnTo>
                <a:lnTo>
                  <a:pt x="1881" y="794"/>
                </a:lnTo>
                <a:lnTo>
                  <a:pt x="1869" y="797"/>
                </a:lnTo>
                <a:lnTo>
                  <a:pt x="1858" y="803"/>
                </a:lnTo>
                <a:lnTo>
                  <a:pt x="1846" y="805"/>
                </a:lnTo>
                <a:lnTo>
                  <a:pt x="1831" y="808"/>
                </a:lnTo>
                <a:lnTo>
                  <a:pt x="1819" y="810"/>
                </a:lnTo>
                <a:lnTo>
                  <a:pt x="1807" y="810"/>
                </a:lnTo>
                <a:lnTo>
                  <a:pt x="1796" y="810"/>
                </a:lnTo>
                <a:lnTo>
                  <a:pt x="1784" y="810"/>
                </a:lnTo>
                <a:lnTo>
                  <a:pt x="1772" y="808"/>
                </a:lnTo>
                <a:lnTo>
                  <a:pt x="1760" y="806"/>
                </a:lnTo>
                <a:lnTo>
                  <a:pt x="1749" y="805"/>
                </a:lnTo>
                <a:lnTo>
                  <a:pt x="1737" y="801"/>
                </a:lnTo>
                <a:lnTo>
                  <a:pt x="1742" y="806"/>
                </a:lnTo>
                <a:lnTo>
                  <a:pt x="1744" y="810"/>
                </a:lnTo>
                <a:lnTo>
                  <a:pt x="1745" y="816"/>
                </a:lnTo>
                <a:lnTo>
                  <a:pt x="1745" y="819"/>
                </a:lnTo>
                <a:lnTo>
                  <a:pt x="1744" y="825"/>
                </a:lnTo>
                <a:lnTo>
                  <a:pt x="1742" y="828"/>
                </a:lnTo>
                <a:lnTo>
                  <a:pt x="1740" y="832"/>
                </a:lnTo>
                <a:lnTo>
                  <a:pt x="1737" y="838"/>
                </a:lnTo>
                <a:lnTo>
                  <a:pt x="1732" y="841"/>
                </a:lnTo>
                <a:lnTo>
                  <a:pt x="1727" y="845"/>
                </a:lnTo>
                <a:lnTo>
                  <a:pt x="1720" y="849"/>
                </a:lnTo>
                <a:lnTo>
                  <a:pt x="1713" y="852"/>
                </a:lnTo>
                <a:lnTo>
                  <a:pt x="1705" y="856"/>
                </a:lnTo>
                <a:lnTo>
                  <a:pt x="1697" y="858"/>
                </a:lnTo>
                <a:lnTo>
                  <a:pt x="1687" y="860"/>
                </a:lnTo>
                <a:lnTo>
                  <a:pt x="1676" y="861"/>
                </a:lnTo>
                <a:lnTo>
                  <a:pt x="1663" y="863"/>
                </a:lnTo>
                <a:lnTo>
                  <a:pt x="1648" y="865"/>
                </a:lnTo>
                <a:lnTo>
                  <a:pt x="1633" y="865"/>
                </a:lnTo>
                <a:lnTo>
                  <a:pt x="1619" y="865"/>
                </a:lnTo>
                <a:lnTo>
                  <a:pt x="1604" y="863"/>
                </a:lnTo>
                <a:lnTo>
                  <a:pt x="1591" y="861"/>
                </a:lnTo>
                <a:lnTo>
                  <a:pt x="1579" y="858"/>
                </a:lnTo>
                <a:lnTo>
                  <a:pt x="1568" y="854"/>
                </a:lnTo>
                <a:lnTo>
                  <a:pt x="1568" y="860"/>
                </a:lnTo>
                <a:lnTo>
                  <a:pt x="1568" y="865"/>
                </a:lnTo>
                <a:lnTo>
                  <a:pt x="1568" y="871"/>
                </a:lnTo>
                <a:lnTo>
                  <a:pt x="1566" y="876"/>
                </a:lnTo>
                <a:lnTo>
                  <a:pt x="1564" y="882"/>
                </a:lnTo>
                <a:lnTo>
                  <a:pt x="1561" y="887"/>
                </a:lnTo>
                <a:lnTo>
                  <a:pt x="1557" y="893"/>
                </a:lnTo>
                <a:lnTo>
                  <a:pt x="1552" y="896"/>
                </a:lnTo>
                <a:lnTo>
                  <a:pt x="1547" y="900"/>
                </a:lnTo>
                <a:lnTo>
                  <a:pt x="1542" y="906"/>
                </a:lnTo>
                <a:lnTo>
                  <a:pt x="1536" y="909"/>
                </a:lnTo>
                <a:lnTo>
                  <a:pt x="1529" y="911"/>
                </a:lnTo>
                <a:lnTo>
                  <a:pt x="1522" y="915"/>
                </a:lnTo>
                <a:lnTo>
                  <a:pt x="1516" y="917"/>
                </a:lnTo>
                <a:lnTo>
                  <a:pt x="1507" y="918"/>
                </a:lnTo>
                <a:lnTo>
                  <a:pt x="1499" y="920"/>
                </a:lnTo>
                <a:lnTo>
                  <a:pt x="1490" y="920"/>
                </a:lnTo>
                <a:lnTo>
                  <a:pt x="1482" y="920"/>
                </a:lnTo>
                <a:lnTo>
                  <a:pt x="1467" y="920"/>
                </a:lnTo>
                <a:lnTo>
                  <a:pt x="1454" y="918"/>
                </a:lnTo>
                <a:lnTo>
                  <a:pt x="1440" y="915"/>
                </a:lnTo>
                <a:lnTo>
                  <a:pt x="1427" y="909"/>
                </a:lnTo>
                <a:lnTo>
                  <a:pt x="1422" y="906"/>
                </a:lnTo>
                <a:lnTo>
                  <a:pt x="1417" y="902"/>
                </a:lnTo>
                <a:lnTo>
                  <a:pt x="1412" y="898"/>
                </a:lnTo>
                <a:lnTo>
                  <a:pt x="1408" y="895"/>
                </a:lnTo>
                <a:lnTo>
                  <a:pt x="1405" y="889"/>
                </a:lnTo>
                <a:lnTo>
                  <a:pt x="1402" y="885"/>
                </a:lnTo>
                <a:lnTo>
                  <a:pt x="1403" y="889"/>
                </a:lnTo>
                <a:lnTo>
                  <a:pt x="1405" y="895"/>
                </a:lnTo>
                <a:lnTo>
                  <a:pt x="1405" y="898"/>
                </a:lnTo>
                <a:lnTo>
                  <a:pt x="1403" y="902"/>
                </a:lnTo>
                <a:lnTo>
                  <a:pt x="1403" y="907"/>
                </a:lnTo>
                <a:lnTo>
                  <a:pt x="1400" y="911"/>
                </a:lnTo>
                <a:lnTo>
                  <a:pt x="1397" y="915"/>
                </a:lnTo>
                <a:lnTo>
                  <a:pt x="1393" y="918"/>
                </a:lnTo>
                <a:lnTo>
                  <a:pt x="1388" y="922"/>
                </a:lnTo>
                <a:lnTo>
                  <a:pt x="1383" y="926"/>
                </a:lnTo>
                <a:lnTo>
                  <a:pt x="1378" y="929"/>
                </a:lnTo>
                <a:lnTo>
                  <a:pt x="1371" y="931"/>
                </a:lnTo>
                <a:lnTo>
                  <a:pt x="1365" y="933"/>
                </a:lnTo>
                <a:lnTo>
                  <a:pt x="1356" y="935"/>
                </a:lnTo>
                <a:lnTo>
                  <a:pt x="1348" y="937"/>
                </a:lnTo>
                <a:lnTo>
                  <a:pt x="1340" y="939"/>
                </a:lnTo>
                <a:lnTo>
                  <a:pt x="1331" y="939"/>
                </a:lnTo>
                <a:lnTo>
                  <a:pt x="1323" y="940"/>
                </a:lnTo>
                <a:lnTo>
                  <a:pt x="1304" y="939"/>
                </a:lnTo>
                <a:lnTo>
                  <a:pt x="1289" y="937"/>
                </a:lnTo>
                <a:lnTo>
                  <a:pt x="1272" y="933"/>
                </a:lnTo>
                <a:lnTo>
                  <a:pt x="1266" y="931"/>
                </a:lnTo>
                <a:lnTo>
                  <a:pt x="1259" y="928"/>
                </a:lnTo>
                <a:lnTo>
                  <a:pt x="1252" y="926"/>
                </a:lnTo>
                <a:lnTo>
                  <a:pt x="1247" y="922"/>
                </a:lnTo>
                <a:lnTo>
                  <a:pt x="1241" y="918"/>
                </a:lnTo>
                <a:lnTo>
                  <a:pt x="1237" y="915"/>
                </a:lnTo>
                <a:lnTo>
                  <a:pt x="1232" y="911"/>
                </a:lnTo>
                <a:lnTo>
                  <a:pt x="1229" y="906"/>
                </a:lnTo>
                <a:lnTo>
                  <a:pt x="1229" y="909"/>
                </a:lnTo>
                <a:lnTo>
                  <a:pt x="1226" y="913"/>
                </a:lnTo>
                <a:lnTo>
                  <a:pt x="1224" y="917"/>
                </a:lnTo>
                <a:lnTo>
                  <a:pt x="1221" y="920"/>
                </a:lnTo>
                <a:lnTo>
                  <a:pt x="1215" y="924"/>
                </a:lnTo>
                <a:lnTo>
                  <a:pt x="1210" y="926"/>
                </a:lnTo>
                <a:lnTo>
                  <a:pt x="1205" y="929"/>
                </a:lnTo>
                <a:lnTo>
                  <a:pt x="1199" y="931"/>
                </a:lnTo>
                <a:lnTo>
                  <a:pt x="1192" y="933"/>
                </a:lnTo>
                <a:lnTo>
                  <a:pt x="1185" y="935"/>
                </a:lnTo>
                <a:lnTo>
                  <a:pt x="1170" y="939"/>
                </a:lnTo>
                <a:lnTo>
                  <a:pt x="1155" y="940"/>
                </a:lnTo>
                <a:lnTo>
                  <a:pt x="1137" y="940"/>
                </a:lnTo>
                <a:lnTo>
                  <a:pt x="1123" y="939"/>
                </a:lnTo>
                <a:lnTo>
                  <a:pt x="1112" y="937"/>
                </a:lnTo>
                <a:lnTo>
                  <a:pt x="1100" y="935"/>
                </a:lnTo>
                <a:lnTo>
                  <a:pt x="1090" y="931"/>
                </a:lnTo>
                <a:lnTo>
                  <a:pt x="1081" y="928"/>
                </a:lnTo>
                <a:lnTo>
                  <a:pt x="1073" y="922"/>
                </a:lnTo>
                <a:lnTo>
                  <a:pt x="1070" y="920"/>
                </a:lnTo>
                <a:lnTo>
                  <a:pt x="1066" y="918"/>
                </a:lnTo>
                <a:lnTo>
                  <a:pt x="1065" y="915"/>
                </a:lnTo>
                <a:lnTo>
                  <a:pt x="1063" y="913"/>
                </a:lnTo>
                <a:lnTo>
                  <a:pt x="1058" y="917"/>
                </a:lnTo>
                <a:lnTo>
                  <a:pt x="1053" y="920"/>
                </a:lnTo>
                <a:lnTo>
                  <a:pt x="1046" y="924"/>
                </a:lnTo>
                <a:lnTo>
                  <a:pt x="1038" y="928"/>
                </a:lnTo>
                <a:lnTo>
                  <a:pt x="1031" y="931"/>
                </a:lnTo>
                <a:lnTo>
                  <a:pt x="1023" y="933"/>
                </a:lnTo>
                <a:lnTo>
                  <a:pt x="1013" y="935"/>
                </a:lnTo>
                <a:lnTo>
                  <a:pt x="1004" y="939"/>
                </a:lnTo>
                <a:lnTo>
                  <a:pt x="984" y="940"/>
                </a:lnTo>
                <a:lnTo>
                  <a:pt x="962" y="940"/>
                </a:lnTo>
                <a:lnTo>
                  <a:pt x="952" y="940"/>
                </a:lnTo>
                <a:lnTo>
                  <a:pt x="941" y="940"/>
                </a:lnTo>
                <a:lnTo>
                  <a:pt x="930" y="939"/>
                </a:lnTo>
                <a:lnTo>
                  <a:pt x="920" y="937"/>
                </a:lnTo>
                <a:lnTo>
                  <a:pt x="909" y="935"/>
                </a:lnTo>
                <a:lnTo>
                  <a:pt x="897" y="931"/>
                </a:lnTo>
                <a:lnTo>
                  <a:pt x="887" y="928"/>
                </a:lnTo>
                <a:lnTo>
                  <a:pt x="879" y="924"/>
                </a:lnTo>
                <a:lnTo>
                  <a:pt x="870" y="918"/>
                </a:lnTo>
                <a:lnTo>
                  <a:pt x="863" y="915"/>
                </a:lnTo>
                <a:lnTo>
                  <a:pt x="858" y="909"/>
                </a:lnTo>
                <a:lnTo>
                  <a:pt x="855" y="904"/>
                </a:lnTo>
                <a:lnTo>
                  <a:pt x="848" y="906"/>
                </a:lnTo>
                <a:lnTo>
                  <a:pt x="842" y="909"/>
                </a:lnTo>
                <a:lnTo>
                  <a:pt x="833" y="911"/>
                </a:lnTo>
                <a:lnTo>
                  <a:pt x="827" y="911"/>
                </a:lnTo>
                <a:lnTo>
                  <a:pt x="808" y="915"/>
                </a:lnTo>
                <a:lnTo>
                  <a:pt x="790" y="915"/>
                </a:lnTo>
                <a:lnTo>
                  <a:pt x="771" y="913"/>
                </a:lnTo>
                <a:lnTo>
                  <a:pt x="753" y="909"/>
                </a:lnTo>
                <a:lnTo>
                  <a:pt x="734" y="906"/>
                </a:lnTo>
                <a:lnTo>
                  <a:pt x="726" y="904"/>
                </a:lnTo>
                <a:lnTo>
                  <a:pt x="718" y="900"/>
                </a:lnTo>
                <a:lnTo>
                  <a:pt x="709" y="895"/>
                </a:lnTo>
                <a:lnTo>
                  <a:pt x="701" y="891"/>
                </a:lnTo>
                <a:lnTo>
                  <a:pt x="694" y="885"/>
                </a:lnTo>
                <a:lnTo>
                  <a:pt x="687" y="880"/>
                </a:lnTo>
                <a:lnTo>
                  <a:pt x="684" y="874"/>
                </a:lnTo>
                <a:lnTo>
                  <a:pt x="682" y="869"/>
                </a:lnTo>
                <a:lnTo>
                  <a:pt x="681" y="863"/>
                </a:lnTo>
                <a:lnTo>
                  <a:pt x="681" y="860"/>
                </a:lnTo>
                <a:lnTo>
                  <a:pt x="682" y="858"/>
                </a:lnTo>
                <a:lnTo>
                  <a:pt x="681" y="861"/>
                </a:lnTo>
                <a:lnTo>
                  <a:pt x="679" y="863"/>
                </a:lnTo>
                <a:lnTo>
                  <a:pt x="676" y="867"/>
                </a:lnTo>
                <a:lnTo>
                  <a:pt x="672" y="869"/>
                </a:lnTo>
                <a:lnTo>
                  <a:pt x="669" y="871"/>
                </a:lnTo>
                <a:lnTo>
                  <a:pt x="664" y="874"/>
                </a:lnTo>
                <a:lnTo>
                  <a:pt x="659" y="876"/>
                </a:lnTo>
                <a:lnTo>
                  <a:pt x="652" y="878"/>
                </a:lnTo>
                <a:lnTo>
                  <a:pt x="646" y="878"/>
                </a:lnTo>
                <a:lnTo>
                  <a:pt x="639" y="880"/>
                </a:lnTo>
                <a:lnTo>
                  <a:pt x="624" y="882"/>
                </a:lnTo>
                <a:lnTo>
                  <a:pt x="607" y="882"/>
                </a:lnTo>
                <a:lnTo>
                  <a:pt x="590" y="880"/>
                </a:lnTo>
                <a:lnTo>
                  <a:pt x="573" y="878"/>
                </a:lnTo>
                <a:lnTo>
                  <a:pt x="565" y="876"/>
                </a:lnTo>
                <a:lnTo>
                  <a:pt x="558" y="874"/>
                </a:lnTo>
                <a:lnTo>
                  <a:pt x="550" y="873"/>
                </a:lnTo>
                <a:lnTo>
                  <a:pt x="543" y="871"/>
                </a:lnTo>
                <a:lnTo>
                  <a:pt x="538" y="867"/>
                </a:lnTo>
                <a:lnTo>
                  <a:pt x="532" y="865"/>
                </a:lnTo>
                <a:lnTo>
                  <a:pt x="526" y="861"/>
                </a:lnTo>
                <a:lnTo>
                  <a:pt x="523" y="860"/>
                </a:lnTo>
                <a:lnTo>
                  <a:pt x="520" y="856"/>
                </a:lnTo>
                <a:lnTo>
                  <a:pt x="516" y="852"/>
                </a:lnTo>
                <a:lnTo>
                  <a:pt x="513" y="849"/>
                </a:lnTo>
                <a:lnTo>
                  <a:pt x="513" y="847"/>
                </a:lnTo>
                <a:lnTo>
                  <a:pt x="511" y="843"/>
                </a:lnTo>
                <a:lnTo>
                  <a:pt x="511" y="839"/>
                </a:lnTo>
                <a:lnTo>
                  <a:pt x="513" y="838"/>
                </a:lnTo>
                <a:lnTo>
                  <a:pt x="513" y="836"/>
                </a:lnTo>
                <a:lnTo>
                  <a:pt x="516" y="830"/>
                </a:lnTo>
                <a:lnTo>
                  <a:pt x="521" y="827"/>
                </a:lnTo>
                <a:lnTo>
                  <a:pt x="528" y="825"/>
                </a:lnTo>
                <a:lnTo>
                  <a:pt x="520" y="827"/>
                </a:lnTo>
                <a:lnTo>
                  <a:pt x="510" y="828"/>
                </a:lnTo>
                <a:lnTo>
                  <a:pt x="500" y="830"/>
                </a:lnTo>
                <a:lnTo>
                  <a:pt x="490" y="830"/>
                </a:lnTo>
                <a:lnTo>
                  <a:pt x="480" y="830"/>
                </a:lnTo>
                <a:lnTo>
                  <a:pt x="469" y="830"/>
                </a:lnTo>
                <a:lnTo>
                  <a:pt x="461" y="828"/>
                </a:lnTo>
                <a:lnTo>
                  <a:pt x="451" y="827"/>
                </a:lnTo>
                <a:lnTo>
                  <a:pt x="443" y="825"/>
                </a:lnTo>
                <a:lnTo>
                  <a:pt x="433" y="821"/>
                </a:lnTo>
                <a:lnTo>
                  <a:pt x="424" y="819"/>
                </a:lnTo>
                <a:lnTo>
                  <a:pt x="418" y="814"/>
                </a:lnTo>
                <a:lnTo>
                  <a:pt x="409" y="810"/>
                </a:lnTo>
                <a:lnTo>
                  <a:pt x="404" y="805"/>
                </a:lnTo>
                <a:lnTo>
                  <a:pt x="397" y="799"/>
                </a:lnTo>
                <a:lnTo>
                  <a:pt x="392" y="794"/>
                </a:lnTo>
                <a:lnTo>
                  <a:pt x="389" y="788"/>
                </a:lnTo>
                <a:lnTo>
                  <a:pt x="386" y="783"/>
                </a:lnTo>
                <a:lnTo>
                  <a:pt x="384" y="777"/>
                </a:lnTo>
                <a:lnTo>
                  <a:pt x="382" y="772"/>
                </a:lnTo>
                <a:lnTo>
                  <a:pt x="382" y="764"/>
                </a:lnTo>
                <a:lnTo>
                  <a:pt x="382" y="759"/>
                </a:lnTo>
                <a:lnTo>
                  <a:pt x="384" y="753"/>
                </a:lnTo>
                <a:lnTo>
                  <a:pt x="386" y="748"/>
                </a:lnTo>
                <a:lnTo>
                  <a:pt x="376" y="751"/>
                </a:lnTo>
                <a:lnTo>
                  <a:pt x="366" y="755"/>
                </a:lnTo>
                <a:lnTo>
                  <a:pt x="355" y="759"/>
                </a:lnTo>
                <a:lnTo>
                  <a:pt x="345" y="761"/>
                </a:lnTo>
                <a:lnTo>
                  <a:pt x="334" y="764"/>
                </a:lnTo>
                <a:lnTo>
                  <a:pt x="324" y="764"/>
                </a:lnTo>
                <a:lnTo>
                  <a:pt x="312" y="766"/>
                </a:lnTo>
                <a:lnTo>
                  <a:pt x="300" y="766"/>
                </a:lnTo>
                <a:lnTo>
                  <a:pt x="290" y="766"/>
                </a:lnTo>
                <a:lnTo>
                  <a:pt x="278" y="764"/>
                </a:lnTo>
                <a:lnTo>
                  <a:pt x="267" y="764"/>
                </a:lnTo>
                <a:lnTo>
                  <a:pt x="257" y="761"/>
                </a:lnTo>
                <a:lnTo>
                  <a:pt x="247" y="759"/>
                </a:lnTo>
                <a:lnTo>
                  <a:pt x="235" y="755"/>
                </a:lnTo>
                <a:lnTo>
                  <a:pt x="226" y="751"/>
                </a:lnTo>
                <a:lnTo>
                  <a:pt x="216" y="748"/>
                </a:lnTo>
                <a:lnTo>
                  <a:pt x="203" y="742"/>
                </a:lnTo>
                <a:lnTo>
                  <a:pt x="190" y="737"/>
                </a:lnTo>
                <a:lnTo>
                  <a:pt x="178" y="731"/>
                </a:lnTo>
                <a:lnTo>
                  <a:pt x="168" y="724"/>
                </a:lnTo>
                <a:lnTo>
                  <a:pt x="158" y="718"/>
                </a:lnTo>
                <a:lnTo>
                  <a:pt x="149" y="711"/>
                </a:lnTo>
                <a:lnTo>
                  <a:pt x="143" y="704"/>
                </a:lnTo>
                <a:lnTo>
                  <a:pt x="136" y="698"/>
                </a:lnTo>
                <a:lnTo>
                  <a:pt x="129" y="691"/>
                </a:lnTo>
                <a:lnTo>
                  <a:pt x="126" y="683"/>
                </a:lnTo>
                <a:lnTo>
                  <a:pt x="122" y="676"/>
                </a:lnTo>
                <a:lnTo>
                  <a:pt x="119" y="669"/>
                </a:lnTo>
                <a:lnTo>
                  <a:pt x="119" y="661"/>
                </a:lnTo>
                <a:lnTo>
                  <a:pt x="119" y="654"/>
                </a:lnTo>
                <a:lnTo>
                  <a:pt x="119" y="647"/>
                </a:lnTo>
                <a:lnTo>
                  <a:pt x="122" y="639"/>
                </a:lnTo>
                <a:lnTo>
                  <a:pt x="112" y="641"/>
                </a:lnTo>
                <a:lnTo>
                  <a:pt x="102" y="641"/>
                </a:lnTo>
                <a:lnTo>
                  <a:pt x="94" y="641"/>
                </a:lnTo>
                <a:lnTo>
                  <a:pt x="84" y="641"/>
                </a:lnTo>
                <a:lnTo>
                  <a:pt x="76" y="639"/>
                </a:lnTo>
                <a:lnTo>
                  <a:pt x="65" y="637"/>
                </a:lnTo>
                <a:lnTo>
                  <a:pt x="57" y="636"/>
                </a:lnTo>
                <a:lnTo>
                  <a:pt x="49" y="634"/>
                </a:lnTo>
                <a:lnTo>
                  <a:pt x="42" y="630"/>
                </a:lnTo>
                <a:lnTo>
                  <a:pt x="34" y="626"/>
                </a:lnTo>
                <a:lnTo>
                  <a:pt x="27" y="623"/>
                </a:lnTo>
                <a:lnTo>
                  <a:pt x="22" y="617"/>
                </a:lnTo>
                <a:lnTo>
                  <a:pt x="15" y="612"/>
                </a:lnTo>
                <a:lnTo>
                  <a:pt x="12" y="608"/>
                </a:lnTo>
                <a:lnTo>
                  <a:pt x="7" y="601"/>
                </a:lnTo>
                <a:lnTo>
                  <a:pt x="3" y="595"/>
                </a:lnTo>
                <a:lnTo>
                  <a:pt x="2" y="592"/>
                </a:lnTo>
                <a:lnTo>
                  <a:pt x="2" y="586"/>
                </a:lnTo>
                <a:lnTo>
                  <a:pt x="0" y="582"/>
                </a:lnTo>
                <a:lnTo>
                  <a:pt x="0" y="577"/>
                </a:lnTo>
                <a:lnTo>
                  <a:pt x="0" y="573"/>
                </a:lnTo>
                <a:lnTo>
                  <a:pt x="2" y="570"/>
                </a:lnTo>
                <a:lnTo>
                  <a:pt x="3" y="564"/>
                </a:lnTo>
                <a:lnTo>
                  <a:pt x="5" y="560"/>
                </a:lnTo>
                <a:lnTo>
                  <a:pt x="7" y="557"/>
                </a:lnTo>
                <a:lnTo>
                  <a:pt x="10" y="551"/>
                </a:lnTo>
                <a:lnTo>
                  <a:pt x="12" y="548"/>
                </a:lnTo>
                <a:lnTo>
                  <a:pt x="17" y="544"/>
                </a:lnTo>
                <a:lnTo>
                  <a:pt x="20" y="540"/>
                </a:lnTo>
                <a:lnTo>
                  <a:pt x="25" y="537"/>
                </a:lnTo>
                <a:lnTo>
                  <a:pt x="35" y="531"/>
                </a:lnTo>
                <a:lnTo>
                  <a:pt x="29" y="527"/>
                </a:lnTo>
                <a:lnTo>
                  <a:pt x="24" y="524"/>
                </a:lnTo>
                <a:lnTo>
                  <a:pt x="20" y="518"/>
                </a:lnTo>
                <a:lnTo>
                  <a:pt x="17" y="514"/>
                </a:lnTo>
                <a:lnTo>
                  <a:pt x="13" y="511"/>
                </a:lnTo>
                <a:lnTo>
                  <a:pt x="12" y="507"/>
                </a:lnTo>
                <a:lnTo>
                  <a:pt x="12" y="503"/>
                </a:lnTo>
                <a:lnTo>
                  <a:pt x="12" y="498"/>
                </a:lnTo>
                <a:lnTo>
                  <a:pt x="13" y="494"/>
                </a:lnTo>
                <a:lnTo>
                  <a:pt x="15" y="491"/>
                </a:lnTo>
                <a:lnTo>
                  <a:pt x="19" y="487"/>
                </a:lnTo>
                <a:lnTo>
                  <a:pt x="22" y="485"/>
                </a:lnTo>
                <a:lnTo>
                  <a:pt x="27" y="481"/>
                </a:lnTo>
                <a:lnTo>
                  <a:pt x="32" y="478"/>
                </a:lnTo>
                <a:lnTo>
                  <a:pt x="37" y="476"/>
                </a:lnTo>
                <a:lnTo>
                  <a:pt x="45" y="472"/>
                </a:lnTo>
                <a:lnTo>
                  <a:pt x="47" y="472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7" name="Freeform 19"/>
          <p:cNvSpPr>
            <a:spLocks/>
          </p:cNvSpPr>
          <p:nvPr/>
        </p:nvSpPr>
        <p:spPr bwMode="auto">
          <a:xfrm>
            <a:off x="1703388" y="5449888"/>
            <a:ext cx="1703387" cy="746125"/>
          </a:xfrm>
          <a:custGeom>
            <a:avLst/>
            <a:gdLst/>
            <a:ahLst/>
            <a:cxnLst>
              <a:cxn ang="0">
                <a:pos x="3" y="419"/>
              </a:cxn>
              <a:cxn ang="0">
                <a:pos x="67" y="368"/>
              </a:cxn>
              <a:cxn ang="0">
                <a:pos x="76" y="285"/>
              </a:cxn>
              <a:cxn ang="0">
                <a:pos x="181" y="245"/>
              </a:cxn>
              <a:cxn ang="0">
                <a:pos x="233" y="156"/>
              </a:cxn>
              <a:cxn ang="0">
                <a:pos x="377" y="140"/>
              </a:cxn>
              <a:cxn ang="0">
                <a:pos x="399" y="81"/>
              </a:cxn>
              <a:cxn ang="0">
                <a:pos x="498" y="59"/>
              </a:cxn>
              <a:cxn ang="0">
                <a:pos x="567" y="70"/>
              </a:cxn>
              <a:cxn ang="0">
                <a:pos x="664" y="30"/>
              </a:cxn>
              <a:cxn ang="0">
                <a:pos x="786" y="28"/>
              </a:cxn>
              <a:cxn ang="0">
                <a:pos x="1009" y="24"/>
              </a:cxn>
              <a:cxn ang="0">
                <a:pos x="1101" y="2"/>
              </a:cxn>
              <a:cxn ang="0">
                <a:pos x="1153" y="19"/>
              </a:cxn>
              <a:cxn ang="0">
                <a:pos x="1252" y="11"/>
              </a:cxn>
              <a:cxn ang="0">
                <a:pos x="1361" y="33"/>
              </a:cxn>
              <a:cxn ang="0">
                <a:pos x="1407" y="39"/>
              </a:cxn>
              <a:cxn ang="0">
                <a:pos x="1531" y="35"/>
              </a:cxn>
              <a:cxn ang="0">
                <a:pos x="1603" y="74"/>
              </a:cxn>
              <a:cxn ang="0">
                <a:pos x="1690" y="79"/>
              </a:cxn>
              <a:cxn ang="0">
                <a:pos x="1697" y="120"/>
              </a:cxn>
              <a:cxn ang="0">
                <a:pos x="1826" y="118"/>
              </a:cxn>
              <a:cxn ang="0">
                <a:pos x="1881" y="173"/>
              </a:cxn>
              <a:cxn ang="0">
                <a:pos x="1923" y="226"/>
              </a:cxn>
              <a:cxn ang="0">
                <a:pos x="1968" y="279"/>
              </a:cxn>
              <a:cxn ang="0">
                <a:pos x="2104" y="333"/>
              </a:cxn>
              <a:cxn ang="0">
                <a:pos x="2074" y="393"/>
              </a:cxn>
              <a:cxn ang="0">
                <a:pos x="2122" y="434"/>
              </a:cxn>
              <a:cxn ang="0">
                <a:pos x="2087" y="470"/>
              </a:cxn>
              <a:cxn ang="0">
                <a:pos x="2146" y="503"/>
              </a:cxn>
              <a:cxn ang="0">
                <a:pos x="2087" y="531"/>
              </a:cxn>
              <a:cxn ang="0">
                <a:pos x="2096" y="582"/>
              </a:cxn>
              <a:cxn ang="0">
                <a:pos x="2010" y="639"/>
              </a:cxn>
              <a:cxn ang="0">
                <a:pos x="2049" y="672"/>
              </a:cxn>
              <a:cxn ang="0">
                <a:pos x="1985" y="707"/>
              </a:cxn>
              <a:cxn ang="0">
                <a:pos x="1923" y="759"/>
              </a:cxn>
              <a:cxn ang="0">
                <a:pos x="1796" y="810"/>
              </a:cxn>
              <a:cxn ang="0">
                <a:pos x="1740" y="832"/>
              </a:cxn>
              <a:cxn ang="0">
                <a:pos x="1633" y="865"/>
              </a:cxn>
              <a:cxn ang="0">
                <a:pos x="1557" y="893"/>
              </a:cxn>
              <a:cxn ang="0">
                <a:pos x="1467" y="920"/>
              </a:cxn>
              <a:cxn ang="0">
                <a:pos x="1405" y="898"/>
              </a:cxn>
              <a:cxn ang="0">
                <a:pos x="1348" y="937"/>
              </a:cxn>
              <a:cxn ang="0">
                <a:pos x="1237" y="915"/>
              </a:cxn>
              <a:cxn ang="0">
                <a:pos x="1185" y="935"/>
              </a:cxn>
              <a:cxn ang="0">
                <a:pos x="1065" y="915"/>
              </a:cxn>
              <a:cxn ang="0">
                <a:pos x="952" y="940"/>
              </a:cxn>
              <a:cxn ang="0">
                <a:pos x="848" y="906"/>
              </a:cxn>
              <a:cxn ang="0">
                <a:pos x="701" y="891"/>
              </a:cxn>
              <a:cxn ang="0">
                <a:pos x="669" y="871"/>
              </a:cxn>
              <a:cxn ang="0">
                <a:pos x="550" y="873"/>
              </a:cxn>
              <a:cxn ang="0">
                <a:pos x="513" y="838"/>
              </a:cxn>
              <a:cxn ang="0">
                <a:pos x="451" y="827"/>
              </a:cxn>
              <a:cxn ang="0">
                <a:pos x="382" y="772"/>
              </a:cxn>
              <a:cxn ang="0">
                <a:pos x="300" y="766"/>
              </a:cxn>
              <a:cxn ang="0">
                <a:pos x="168" y="724"/>
              </a:cxn>
              <a:cxn ang="0">
                <a:pos x="122" y="639"/>
              </a:cxn>
              <a:cxn ang="0">
                <a:pos x="22" y="617"/>
              </a:cxn>
              <a:cxn ang="0">
                <a:pos x="5" y="560"/>
              </a:cxn>
              <a:cxn ang="0">
                <a:pos x="13" y="511"/>
              </a:cxn>
              <a:cxn ang="0">
                <a:pos x="47" y="472"/>
              </a:cxn>
            </a:cxnLst>
            <a:rect l="0" t="0" r="r" b="b"/>
            <a:pathLst>
              <a:path w="2146" h="940">
                <a:moveTo>
                  <a:pt x="47" y="472"/>
                </a:moveTo>
                <a:lnTo>
                  <a:pt x="39" y="469"/>
                </a:lnTo>
                <a:lnTo>
                  <a:pt x="32" y="465"/>
                </a:lnTo>
                <a:lnTo>
                  <a:pt x="27" y="461"/>
                </a:lnTo>
                <a:lnTo>
                  <a:pt x="20" y="456"/>
                </a:lnTo>
                <a:lnTo>
                  <a:pt x="17" y="452"/>
                </a:lnTo>
                <a:lnTo>
                  <a:pt x="12" y="447"/>
                </a:lnTo>
                <a:lnTo>
                  <a:pt x="8" y="441"/>
                </a:lnTo>
                <a:lnTo>
                  <a:pt x="7" y="436"/>
                </a:lnTo>
                <a:lnTo>
                  <a:pt x="5" y="430"/>
                </a:lnTo>
                <a:lnTo>
                  <a:pt x="3" y="425"/>
                </a:lnTo>
                <a:lnTo>
                  <a:pt x="3" y="419"/>
                </a:lnTo>
                <a:lnTo>
                  <a:pt x="5" y="414"/>
                </a:lnTo>
                <a:lnTo>
                  <a:pt x="7" y="408"/>
                </a:lnTo>
                <a:lnTo>
                  <a:pt x="8" y="402"/>
                </a:lnTo>
                <a:lnTo>
                  <a:pt x="12" y="397"/>
                </a:lnTo>
                <a:lnTo>
                  <a:pt x="17" y="393"/>
                </a:lnTo>
                <a:lnTo>
                  <a:pt x="22" y="388"/>
                </a:lnTo>
                <a:lnTo>
                  <a:pt x="29" y="382"/>
                </a:lnTo>
                <a:lnTo>
                  <a:pt x="35" y="379"/>
                </a:lnTo>
                <a:lnTo>
                  <a:pt x="42" y="375"/>
                </a:lnTo>
                <a:lnTo>
                  <a:pt x="50" y="371"/>
                </a:lnTo>
                <a:lnTo>
                  <a:pt x="59" y="369"/>
                </a:lnTo>
                <a:lnTo>
                  <a:pt x="67" y="368"/>
                </a:lnTo>
                <a:lnTo>
                  <a:pt x="77" y="366"/>
                </a:lnTo>
                <a:lnTo>
                  <a:pt x="70" y="358"/>
                </a:lnTo>
                <a:lnTo>
                  <a:pt x="67" y="351"/>
                </a:lnTo>
                <a:lnTo>
                  <a:pt x="62" y="344"/>
                </a:lnTo>
                <a:lnTo>
                  <a:pt x="60" y="336"/>
                </a:lnTo>
                <a:lnTo>
                  <a:pt x="59" y="329"/>
                </a:lnTo>
                <a:lnTo>
                  <a:pt x="59" y="322"/>
                </a:lnTo>
                <a:lnTo>
                  <a:pt x="60" y="313"/>
                </a:lnTo>
                <a:lnTo>
                  <a:pt x="62" y="305"/>
                </a:lnTo>
                <a:lnTo>
                  <a:pt x="65" y="298"/>
                </a:lnTo>
                <a:lnTo>
                  <a:pt x="70" y="292"/>
                </a:lnTo>
                <a:lnTo>
                  <a:pt x="76" y="285"/>
                </a:lnTo>
                <a:lnTo>
                  <a:pt x="82" y="278"/>
                </a:lnTo>
                <a:lnTo>
                  <a:pt x="89" y="272"/>
                </a:lnTo>
                <a:lnTo>
                  <a:pt x="97" y="267"/>
                </a:lnTo>
                <a:lnTo>
                  <a:pt x="107" y="261"/>
                </a:lnTo>
                <a:lnTo>
                  <a:pt x="117" y="257"/>
                </a:lnTo>
                <a:lnTo>
                  <a:pt x="126" y="254"/>
                </a:lnTo>
                <a:lnTo>
                  <a:pt x="134" y="252"/>
                </a:lnTo>
                <a:lnTo>
                  <a:pt x="144" y="248"/>
                </a:lnTo>
                <a:lnTo>
                  <a:pt x="153" y="248"/>
                </a:lnTo>
                <a:lnTo>
                  <a:pt x="163" y="246"/>
                </a:lnTo>
                <a:lnTo>
                  <a:pt x="173" y="246"/>
                </a:lnTo>
                <a:lnTo>
                  <a:pt x="181" y="245"/>
                </a:lnTo>
                <a:lnTo>
                  <a:pt x="191" y="246"/>
                </a:lnTo>
                <a:lnTo>
                  <a:pt x="190" y="237"/>
                </a:lnTo>
                <a:lnTo>
                  <a:pt x="188" y="228"/>
                </a:lnTo>
                <a:lnTo>
                  <a:pt x="188" y="219"/>
                </a:lnTo>
                <a:lnTo>
                  <a:pt x="190" y="210"/>
                </a:lnTo>
                <a:lnTo>
                  <a:pt x="193" y="201"/>
                </a:lnTo>
                <a:lnTo>
                  <a:pt x="196" y="193"/>
                </a:lnTo>
                <a:lnTo>
                  <a:pt x="201" y="184"/>
                </a:lnTo>
                <a:lnTo>
                  <a:pt x="208" y="177"/>
                </a:lnTo>
                <a:lnTo>
                  <a:pt x="216" y="169"/>
                </a:lnTo>
                <a:lnTo>
                  <a:pt x="225" y="164"/>
                </a:lnTo>
                <a:lnTo>
                  <a:pt x="233" y="156"/>
                </a:lnTo>
                <a:lnTo>
                  <a:pt x="245" y="151"/>
                </a:lnTo>
                <a:lnTo>
                  <a:pt x="255" y="147"/>
                </a:lnTo>
                <a:lnTo>
                  <a:pt x="267" y="142"/>
                </a:lnTo>
                <a:lnTo>
                  <a:pt x="280" y="140"/>
                </a:lnTo>
                <a:lnTo>
                  <a:pt x="293" y="136"/>
                </a:lnTo>
                <a:lnTo>
                  <a:pt x="305" y="134"/>
                </a:lnTo>
                <a:lnTo>
                  <a:pt x="317" y="134"/>
                </a:lnTo>
                <a:lnTo>
                  <a:pt x="330" y="134"/>
                </a:lnTo>
                <a:lnTo>
                  <a:pt x="342" y="134"/>
                </a:lnTo>
                <a:lnTo>
                  <a:pt x="354" y="136"/>
                </a:lnTo>
                <a:lnTo>
                  <a:pt x="366" y="138"/>
                </a:lnTo>
                <a:lnTo>
                  <a:pt x="377" y="140"/>
                </a:lnTo>
                <a:lnTo>
                  <a:pt x="387" y="144"/>
                </a:lnTo>
                <a:lnTo>
                  <a:pt x="384" y="138"/>
                </a:lnTo>
                <a:lnTo>
                  <a:pt x="382" y="131"/>
                </a:lnTo>
                <a:lnTo>
                  <a:pt x="381" y="125"/>
                </a:lnTo>
                <a:lnTo>
                  <a:pt x="379" y="120"/>
                </a:lnTo>
                <a:lnTo>
                  <a:pt x="381" y="112"/>
                </a:lnTo>
                <a:lnTo>
                  <a:pt x="381" y="107"/>
                </a:lnTo>
                <a:lnTo>
                  <a:pt x="384" y="101"/>
                </a:lnTo>
                <a:lnTo>
                  <a:pt x="386" y="96"/>
                </a:lnTo>
                <a:lnTo>
                  <a:pt x="389" y="90"/>
                </a:lnTo>
                <a:lnTo>
                  <a:pt x="394" y="85"/>
                </a:lnTo>
                <a:lnTo>
                  <a:pt x="399" y="81"/>
                </a:lnTo>
                <a:lnTo>
                  <a:pt x="406" y="76"/>
                </a:lnTo>
                <a:lnTo>
                  <a:pt x="412" y="72"/>
                </a:lnTo>
                <a:lnTo>
                  <a:pt x="419" y="68"/>
                </a:lnTo>
                <a:lnTo>
                  <a:pt x="428" y="65"/>
                </a:lnTo>
                <a:lnTo>
                  <a:pt x="436" y="61"/>
                </a:lnTo>
                <a:lnTo>
                  <a:pt x="444" y="59"/>
                </a:lnTo>
                <a:lnTo>
                  <a:pt x="454" y="57"/>
                </a:lnTo>
                <a:lnTo>
                  <a:pt x="463" y="57"/>
                </a:lnTo>
                <a:lnTo>
                  <a:pt x="471" y="57"/>
                </a:lnTo>
                <a:lnTo>
                  <a:pt x="480" y="57"/>
                </a:lnTo>
                <a:lnTo>
                  <a:pt x="490" y="57"/>
                </a:lnTo>
                <a:lnTo>
                  <a:pt x="498" y="59"/>
                </a:lnTo>
                <a:lnTo>
                  <a:pt x="506" y="61"/>
                </a:lnTo>
                <a:lnTo>
                  <a:pt x="515" y="63"/>
                </a:lnTo>
                <a:lnTo>
                  <a:pt x="521" y="65"/>
                </a:lnTo>
                <a:lnTo>
                  <a:pt x="530" y="68"/>
                </a:lnTo>
                <a:lnTo>
                  <a:pt x="537" y="72"/>
                </a:lnTo>
                <a:lnTo>
                  <a:pt x="543" y="76"/>
                </a:lnTo>
                <a:lnTo>
                  <a:pt x="548" y="79"/>
                </a:lnTo>
                <a:lnTo>
                  <a:pt x="553" y="85"/>
                </a:lnTo>
                <a:lnTo>
                  <a:pt x="558" y="90"/>
                </a:lnTo>
                <a:lnTo>
                  <a:pt x="560" y="83"/>
                </a:lnTo>
                <a:lnTo>
                  <a:pt x="563" y="78"/>
                </a:lnTo>
                <a:lnTo>
                  <a:pt x="567" y="70"/>
                </a:lnTo>
                <a:lnTo>
                  <a:pt x="572" y="65"/>
                </a:lnTo>
                <a:lnTo>
                  <a:pt x="577" y="59"/>
                </a:lnTo>
                <a:lnTo>
                  <a:pt x="583" y="54"/>
                </a:lnTo>
                <a:lnTo>
                  <a:pt x="590" y="50"/>
                </a:lnTo>
                <a:lnTo>
                  <a:pt x="599" y="44"/>
                </a:lnTo>
                <a:lnTo>
                  <a:pt x="605" y="41"/>
                </a:lnTo>
                <a:lnTo>
                  <a:pt x="615" y="37"/>
                </a:lnTo>
                <a:lnTo>
                  <a:pt x="624" y="35"/>
                </a:lnTo>
                <a:lnTo>
                  <a:pt x="634" y="33"/>
                </a:lnTo>
                <a:lnTo>
                  <a:pt x="644" y="32"/>
                </a:lnTo>
                <a:lnTo>
                  <a:pt x="654" y="30"/>
                </a:lnTo>
                <a:lnTo>
                  <a:pt x="664" y="30"/>
                </a:lnTo>
                <a:lnTo>
                  <a:pt x="674" y="32"/>
                </a:lnTo>
                <a:lnTo>
                  <a:pt x="684" y="32"/>
                </a:lnTo>
                <a:lnTo>
                  <a:pt x="694" y="33"/>
                </a:lnTo>
                <a:lnTo>
                  <a:pt x="703" y="35"/>
                </a:lnTo>
                <a:lnTo>
                  <a:pt x="711" y="39"/>
                </a:lnTo>
                <a:lnTo>
                  <a:pt x="719" y="43"/>
                </a:lnTo>
                <a:lnTo>
                  <a:pt x="728" y="46"/>
                </a:lnTo>
                <a:lnTo>
                  <a:pt x="734" y="50"/>
                </a:lnTo>
                <a:lnTo>
                  <a:pt x="741" y="55"/>
                </a:lnTo>
                <a:lnTo>
                  <a:pt x="754" y="44"/>
                </a:lnTo>
                <a:lnTo>
                  <a:pt x="770" y="35"/>
                </a:lnTo>
                <a:lnTo>
                  <a:pt x="786" y="28"/>
                </a:lnTo>
                <a:lnTo>
                  <a:pt x="803" y="21"/>
                </a:lnTo>
                <a:lnTo>
                  <a:pt x="822" y="15"/>
                </a:lnTo>
                <a:lnTo>
                  <a:pt x="838" y="11"/>
                </a:lnTo>
                <a:lnTo>
                  <a:pt x="858" y="8"/>
                </a:lnTo>
                <a:lnTo>
                  <a:pt x="877" y="6"/>
                </a:lnTo>
                <a:lnTo>
                  <a:pt x="897" y="4"/>
                </a:lnTo>
                <a:lnTo>
                  <a:pt x="915" y="4"/>
                </a:lnTo>
                <a:lnTo>
                  <a:pt x="936" y="6"/>
                </a:lnTo>
                <a:lnTo>
                  <a:pt x="954" y="10"/>
                </a:lnTo>
                <a:lnTo>
                  <a:pt x="974" y="13"/>
                </a:lnTo>
                <a:lnTo>
                  <a:pt x="993" y="19"/>
                </a:lnTo>
                <a:lnTo>
                  <a:pt x="1009" y="24"/>
                </a:lnTo>
                <a:lnTo>
                  <a:pt x="1028" y="32"/>
                </a:lnTo>
                <a:lnTo>
                  <a:pt x="1029" y="28"/>
                </a:lnTo>
                <a:lnTo>
                  <a:pt x="1031" y="24"/>
                </a:lnTo>
                <a:lnTo>
                  <a:pt x="1034" y="21"/>
                </a:lnTo>
                <a:lnTo>
                  <a:pt x="1038" y="19"/>
                </a:lnTo>
                <a:lnTo>
                  <a:pt x="1041" y="15"/>
                </a:lnTo>
                <a:lnTo>
                  <a:pt x="1044" y="11"/>
                </a:lnTo>
                <a:lnTo>
                  <a:pt x="1055" y="8"/>
                </a:lnTo>
                <a:lnTo>
                  <a:pt x="1065" y="4"/>
                </a:lnTo>
                <a:lnTo>
                  <a:pt x="1076" y="2"/>
                </a:lnTo>
                <a:lnTo>
                  <a:pt x="1088" y="2"/>
                </a:lnTo>
                <a:lnTo>
                  <a:pt x="1101" y="2"/>
                </a:lnTo>
                <a:lnTo>
                  <a:pt x="1110" y="4"/>
                </a:lnTo>
                <a:lnTo>
                  <a:pt x="1117" y="6"/>
                </a:lnTo>
                <a:lnTo>
                  <a:pt x="1125" y="10"/>
                </a:lnTo>
                <a:lnTo>
                  <a:pt x="1132" y="13"/>
                </a:lnTo>
                <a:lnTo>
                  <a:pt x="1137" y="19"/>
                </a:lnTo>
                <a:lnTo>
                  <a:pt x="1142" y="22"/>
                </a:lnTo>
                <a:lnTo>
                  <a:pt x="1145" y="28"/>
                </a:lnTo>
                <a:lnTo>
                  <a:pt x="1147" y="33"/>
                </a:lnTo>
                <a:lnTo>
                  <a:pt x="1148" y="30"/>
                </a:lnTo>
                <a:lnTo>
                  <a:pt x="1148" y="26"/>
                </a:lnTo>
                <a:lnTo>
                  <a:pt x="1152" y="22"/>
                </a:lnTo>
                <a:lnTo>
                  <a:pt x="1153" y="19"/>
                </a:lnTo>
                <a:lnTo>
                  <a:pt x="1157" y="17"/>
                </a:lnTo>
                <a:lnTo>
                  <a:pt x="1160" y="13"/>
                </a:lnTo>
                <a:lnTo>
                  <a:pt x="1164" y="11"/>
                </a:lnTo>
                <a:lnTo>
                  <a:pt x="1169" y="8"/>
                </a:lnTo>
                <a:lnTo>
                  <a:pt x="1179" y="4"/>
                </a:lnTo>
                <a:lnTo>
                  <a:pt x="1190" y="2"/>
                </a:lnTo>
                <a:lnTo>
                  <a:pt x="1202" y="0"/>
                </a:lnTo>
                <a:lnTo>
                  <a:pt x="1215" y="2"/>
                </a:lnTo>
                <a:lnTo>
                  <a:pt x="1226" y="4"/>
                </a:lnTo>
                <a:lnTo>
                  <a:pt x="1236" y="6"/>
                </a:lnTo>
                <a:lnTo>
                  <a:pt x="1244" y="8"/>
                </a:lnTo>
                <a:lnTo>
                  <a:pt x="1252" y="11"/>
                </a:lnTo>
                <a:lnTo>
                  <a:pt x="1259" y="17"/>
                </a:lnTo>
                <a:lnTo>
                  <a:pt x="1266" y="21"/>
                </a:lnTo>
                <a:lnTo>
                  <a:pt x="1271" y="26"/>
                </a:lnTo>
                <a:lnTo>
                  <a:pt x="1274" y="32"/>
                </a:lnTo>
                <a:lnTo>
                  <a:pt x="1283" y="28"/>
                </a:lnTo>
                <a:lnTo>
                  <a:pt x="1293" y="26"/>
                </a:lnTo>
                <a:lnTo>
                  <a:pt x="1304" y="24"/>
                </a:lnTo>
                <a:lnTo>
                  <a:pt x="1316" y="24"/>
                </a:lnTo>
                <a:lnTo>
                  <a:pt x="1328" y="26"/>
                </a:lnTo>
                <a:lnTo>
                  <a:pt x="1340" y="26"/>
                </a:lnTo>
                <a:lnTo>
                  <a:pt x="1351" y="30"/>
                </a:lnTo>
                <a:lnTo>
                  <a:pt x="1361" y="33"/>
                </a:lnTo>
                <a:lnTo>
                  <a:pt x="1366" y="35"/>
                </a:lnTo>
                <a:lnTo>
                  <a:pt x="1371" y="37"/>
                </a:lnTo>
                <a:lnTo>
                  <a:pt x="1375" y="41"/>
                </a:lnTo>
                <a:lnTo>
                  <a:pt x="1378" y="43"/>
                </a:lnTo>
                <a:lnTo>
                  <a:pt x="1380" y="46"/>
                </a:lnTo>
                <a:lnTo>
                  <a:pt x="1381" y="48"/>
                </a:lnTo>
                <a:lnTo>
                  <a:pt x="1383" y="52"/>
                </a:lnTo>
                <a:lnTo>
                  <a:pt x="1383" y="55"/>
                </a:lnTo>
                <a:lnTo>
                  <a:pt x="1388" y="50"/>
                </a:lnTo>
                <a:lnTo>
                  <a:pt x="1393" y="46"/>
                </a:lnTo>
                <a:lnTo>
                  <a:pt x="1400" y="43"/>
                </a:lnTo>
                <a:lnTo>
                  <a:pt x="1407" y="39"/>
                </a:lnTo>
                <a:lnTo>
                  <a:pt x="1415" y="37"/>
                </a:lnTo>
                <a:lnTo>
                  <a:pt x="1423" y="33"/>
                </a:lnTo>
                <a:lnTo>
                  <a:pt x="1433" y="32"/>
                </a:lnTo>
                <a:lnTo>
                  <a:pt x="1442" y="30"/>
                </a:lnTo>
                <a:lnTo>
                  <a:pt x="1452" y="30"/>
                </a:lnTo>
                <a:lnTo>
                  <a:pt x="1464" y="28"/>
                </a:lnTo>
                <a:lnTo>
                  <a:pt x="1474" y="28"/>
                </a:lnTo>
                <a:lnTo>
                  <a:pt x="1485" y="28"/>
                </a:lnTo>
                <a:lnTo>
                  <a:pt x="1497" y="30"/>
                </a:lnTo>
                <a:lnTo>
                  <a:pt x="1507" y="30"/>
                </a:lnTo>
                <a:lnTo>
                  <a:pt x="1519" y="32"/>
                </a:lnTo>
                <a:lnTo>
                  <a:pt x="1531" y="35"/>
                </a:lnTo>
                <a:lnTo>
                  <a:pt x="1539" y="37"/>
                </a:lnTo>
                <a:lnTo>
                  <a:pt x="1547" y="39"/>
                </a:lnTo>
                <a:lnTo>
                  <a:pt x="1556" y="43"/>
                </a:lnTo>
                <a:lnTo>
                  <a:pt x="1563" y="44"/>
                </a:lnTo>
                <a:lnTo>
                  <a:pt x="1569" y="48"/>
                </a:lnTo>
                <a:lnTo>
                  <a:pt x="1576" y="52"/>
                </a:lnTo>
                <a:lnTo>
                  <a:pt x="1583" y="55"/>
                </a:lnTo>
                <a:lnTo>
                  <a:pt x="1588" y="57"/>
                </a:lnTo>
                <a:lnTo>
                  <a:pt x="1593" y="63"/>
                </a:lnTo>
                <a:lnTo>
                  <a:pt x="1596" y="66"/>
                </a:lnTo>
                <a:lnTo>
                  <a:pt x="1599" y="70"/>
                </a:lnTo>
                <a:lnTo>
                  <a:pt x="1603" y="74"/>
                </a:lnTo>
                <a:lnTo>
                  <a:pt x="1604" y="78"/>
                </a:lnTo>
                <a:lnTo>
                  <a:pt x="1606" y="81"/>
                </a:lnTo>
                <a:lnTo>
                  <a:pt x="1608" y="87"/>
                </a:lnTo>
                <a:lnTo>
                  <a:pt x="1608" y="90"/>
                </a:lnTo>
                <a:lnTo>
                  <a:pt x="1618" y="85"/>
                </a:lnTo>
                <a:lnTo>
                  <a:pt x="1630" y="81"/>
                </a:lnTo>
                <a:lnTo>
                  <a:pt x="1643" y="78"/>
                </a:lnTo>
                <a:lnTo>
                  <a:pt x="1655" y="76"/>
                </a:lnTo>
                <a:lnTo>
                  <a:pt x="1666" y="76"/>
                </a:lnTo>
                <a:lnTo>
                  <a:pt x="1676" y="76"/>
                </a:lnTo>
                <a:lnTo>
                  <a:pt x="1685" y="78"/>
                </a:lnTo>
                <a:lnTo>
                  <a:pt x="1690" y="79"/>
                </a:lnTo>
                <a:lnTo>
                  <a:pt x="1693" y="81"/>
                </a:lnTo>
                <a:lnTo>
                  <a:pt x="1697" y="83"/>
                </a:lnTo>
                <a:lnTo>
                  <a:pt x="1698" y="87"/>
                </a:lnTo>
                <a:lnTo>
                  <a:pt x="1700" y="89"/>
                </a:lnTo>
                <a:lnTo>
                  <a:pt x="1702" y="90"/>
                </a:lnTo>
                <a:lnTo>
                  <a:pt x="1703" y="96"/>
                </a:lnTo>
                <a:lnTo>
                  <a:pt x="1703" y="101"/>
                </a:lnTo>
                <a:lnTo>
                  <a:pt x="1702" y="107"/>
                </a:lnTo>
                <a:lnTo>
                  <a:pt x="1698" y="112"/>
                </a:lnTo>
                <a:lnTo>
                  <a:pt x="1693" y="120"/>
                </a:lnTo>
                <a:lnTo>
                  <a:pt x="1687" y="125"/>
                </a:lnTo>
                <a:lnTo>
                  <a:pt x="1697" y="120"/>
                </a:lnTo>
                <a:lnTo>
                  <a:pt x="1707" y="116"/>
                </a:lnTo>
                <a:lnTo>
                  <a:pt x="1717" y="112"/>
                </a:lnTo>
                <a:lnTo>
                  <a:pt x="1727" y="111"/>
                </a:lnTo>
                <a:lnTo>
                  <a:pt x="1739" y="107"/>
                </a:lnTo>
                <a:lnTo>
                  <a:pt x="1749" y="107"/>
                </a:lnTo>
                <a:lnTo>
                  <a:pt x="1760" y="105"/>
                </a:lnTo>
                <a:lnTo>
                  <a:pt x="1772" y="105"/>
                </a:lnTo>
                <a:lnTo>
                  <a:pt x="1784" y="107"/>
                </a:lnTo>
                <a:lnTo>
                  <a:pt x="1794" y="109"/>
                </a:lnTo>
                <a:lnTo>
                  <a:pt x="1806" y="111"/>
                </a:lnTo>
                <a:lnTo>
                  <a:pt x="1816" y="114"/>
                </a:lnTo>
                <a:lnTo>
                  <a:pt x="1826" y="118"/>
                </a:lnTo>
                <a:lnTo>
                  <a:pt x="1836" y="122"/>
                </a:lnTo>
                <a:lnTo>
                  <a:pt x="1844" y="127"/>
                </a:lnTo>
                <a:lnTo>
                  <a:pt x="1853" y="133"/>
                </a:lnTo>
                <a:lnTo>
                  <a:pt x="1858" y="136"/>
                </a:lnTo>
                <a:lnTo>
                  <a:pt x="1863" y="140"/>
                </a:lnTo>
                <a:lnTo>
                  <a:pt x="1866" y="145"/>
                </a:lnTo>
                <a:lnTo>
                  <a:pt x="1869" y="149"/>
                </a:lnTo>
                <a:lnTo>
                  <a:pt x="1873" y="155"/>
                </a:lnTo>
                <a:lnTo>
                  <a:pt x="1876" y="158"/>
                </a:lnTo>
                <a:lnTo>
                  <a:pt x="1878" y="164"/>
                </a:lnTo>
                <a:lnTo>
                  <a:pt x="1879" y="167"/>
                </a:lnTo>
                <a:lnTo>
                  <a:pt x="1881" y="173"/>
                </a:lnTo>
                <a:lnTo>
                  <a:pt x="1881" y="178"/>
                </a:lnTo>
                <a:lnTo>
                  <a:pt x="1883" y="184"/>
                </a:lnTo>
                <a:lnTo>
                  <a:pt x="1881" y="188"/>
                </a:lnTo>
                <a:lnTo>
                  <a:pt x="1881" y="193"/>
                </a:lnTo>
                <a:lnTo>
                  <a:pt x="1879" y="199"/>
                </a:lnTo>
                <a:lnTo>
                  <a:pt x="1878" y="202"/>
                </a:lnTo>
                <a:lnTo>
                  <a:pt x="1876" y="208"/>
                </a:lnTo>
                <a:lnTo>
                  <a:pt x="1886" y="212"/>
                </a:lnTo>
                <a:lnTo>
                  <a:pt x="1896" y="215"/>
                </a:lnTo>
                <a:lnTo>
                  <a:pt x="1906" y="217"/>
                </a:lnTo>
                <a:lnTo>
                  <a:pt x="1915" y="223"/>
                </a:lnTo>
                <a:lnTo>
                  <a:pt x="1923" y="226"/>
                </a:lnTo>
                <a:lnTo>
                  <a:pt x="1930" y="230"/>
                </a:lnTo>
                <a:lnTo>
                  <a:pt x="1936" y="235"/>
                </a:lnTo>
                <a:lnTo>
                  <a:pt x="1941" y="239"/>
                </a:lnTo>
                <a:lnTo>
                  <a:pt x="1946" y="245"/>
                </a:lnTo>
                <a:lnTo>
                  <a:pt x="1950" y="250"/>
                </a:lnTo>
                <a:lnTo>
                  <a:pt x="1953" y="254"/>
                </a:lnTo>
                <a:lnTo>
                  <a:pt x="1955" y="259"/>
                </a:lnTo>
                <a:lnTo>
                  <a:pt x="1955" y="265"/>
                </a:lnTo>
                <a:lnTo>
                  <a:pt x="1955" y="270"/>
                </a:lnTo>
                <a:lnTo>
                  <a:pt x="1953" y="274"/>
                </a:lnTo>
                <a:lnTo>
                  <a:pt x="1951" y="279"/>
                </a:lnTo>
                <a:lnTo>
                  <a:pt x="1968" y="279"/>
                </a:lnTo>
                <a:lnTo>
                  <a:pt x="1985" y="281"/>
                </a:lnTo>
                <a:lnTo>
                  <a:pt x="2000" y="283"/>
                </a:lnTo>
                <a:lnTo>
                  <a:pt x="2015" y="287"/>
                </a:lnTo>
                <a:lnTo>
                  <a:pt x="2030" y="289"/>
                </a:lnTo>
                <a:lnTo>
                  <a:pt x="2044" y="292"/>
                </a:lnTo>
                <a:lnTo>
                  <a:pt x="2055" y="298"/>
                </a:lnTo>
                <a:lnTo>
                  <a:pt x="2067" y="302"/>
                </a:lnTo>
                <a:lnTo>
                  <a:pt x="2075" y="307"/>
                </a:lnTo>
                <a:lnTo>
                  <a:pt x="2086" y="313"/>
                </a:lnTo>
                <a:lnTo>
                  <a:pt x="2092" y="320"/>
                </a:lnTo>
                <a:lnTo>
                  <a:pt x="2099" y="325"/>
                </a:lnTo>
                <a:lnTo>
                  <a:pt x="2104" y="333"/>
                </a:lnTo>
                <a:lnTo>
                  <a:pt x="2107" y="338"/>
                </a:lnTo>
                <a:lnTo>
                  <a:pt x="2107" y="342"/>
                </a:lnTo>
                <a:lnTo>
                  <a:pt x="2107" y="346"/>
                </a:lnTo>
                <a:lnTo>
                  <a:pt x="2109" y="349"/>
                </a:lnTo>
                <a:lnTo>
                  <a:pt x="2107" y="353"/>
                </a:lnTo>
                <a:lnTo>
                  <a:pt x="2107" y="360"/>
                </a:lnTo>
                <a:lnTo>
                  <a:pt x="2104" y="366"/>
                </a:lnTo>
                <a:lnTo>
                  <a:pt x="2101" y="371"/>
                </a:lnTo>
                <a:lnTo>
                  <a:pt x="2096" y="379"/>
                </a:lnTo>
                <a:lnTo>
                  <a:pt x="2089" y="384"/>
                </a:lnTo>
                <a:lnTo>
                  <a:pt x="2082" y="390"/>
                </a:lnTo>
                <a:lnTo>
                  <a:pt x="2074" y="393"/>
                </a:lnTo>
                <a:lnTo>
                  <a:pt x="2064" y="399"/>
                </a:lnTo>
                <a:lnTo>
                  <a:pt x="2074" y="401"/>
                </a:lnTo>
                <a:lnTo>
                  <a:pt x="2081" y="402"/>
                </a:lnTo>
                <a:lnTo>
                  <a:pt x="2089" y="406"/>
                </a:lnTo>
                <a:lnTo>
                  <a:pt x="2096" y="408"/>
                </a:lnTo>
                <a:lnTo>
                  <a:pt x="2102" y="412"/>
                </a:lnTo>
                <a:lnTo>
                  <a:pt x="2107" y="415"/>
                </a:lnTo>
                <a:lnTo>
                  <a:pt x="2112" y="419"/>
                </a:lnTo>
                <a:lnTo>
                  <a:pt x="2116" y="423"/>
                </a:lnTo>
                <a:lnTo>
                  <a:pt x="2119" y="426"/>
                </a:lnTo>
                <a:lnTo>
                  <a:pt x="2121" y="430"/>
                </a:lnTo>
                <a:lnTo>
                  <a:pt x="2122" y="434"/>
                </a:lnTo>
                <a:lnTo>
                  <a:pt x="2122" y="437"/>
                </a:lnTo>
                <a:lnTo>
                  <a:pt x="2122" y="441"/>
                </a:lnTo>
                <a:lnTo>
                  <a:pt x="2121" y="447"/>
                </a:lnTo>
                <a:lnTo>
                  <a:pt x="2117" y="450"/>
                </a:lnTo>
                <a:lnTo>
                  <a:pt x="2114" y="454"/>
                </a:lnTo>
                <a:lnTo>
                  <a:pt x="2111" y="456"/>
                </a:lnTo>
                <a:lnTo>
                  <a:pt x="2107" y="459"/>
                </a:lnTo>
                <a:lnTo>
                  <a:pt x="2104" y="461"/>
                </a:lnTo>
                <a:lnTo>
                  <a:pt x="2099" y="465"/>
                </a:lnTo>
                <a:lnTo>
                  <a:pt x="2091" y="469"/>
                </a:lnTo>
                <a:lnTo>
                  <a:pt x="2079" y="472"/>
                </a:lnTo>
                <a:lnTo>
                  <a:pt x="2087" y="470"/>
                </a:lnTo>
                <a:lnTo>
                  <a:pt x="2097" y="470"/>
                </a:lnTo>
                <a:lnTo>
                  <a:pt x="2106" y="470"/>
                </a:lnTo>
                <a:lnTo>
                  <a:pt x="2116" y="472"/>
                </a:lnTo>
                <a:lnTo>
                  <a:pt x="2124" y="474"/>
                </a:lnTo>
                <a:lnTo>
                  <a:pt x="2131" y="478"/>
                </a:lnTo>
                <a:lnTo>
                  <a:pt x="2138" y="483"/>
                </a:lnTo>
                <a:lnTo>
                  <a:pt x="2143" y="489"/>
                </a:lnTo>
                <a:lnTo>
                  <a:pt x="2144" y="491"/>
                </a:lnTo>
                <a:lnTo>
                  <a:pt x="2144" y="494"/>
                </a:lnTo>
                <a:lnTo>
                  <a:pt x="2146" y="498"/>
                </a:lnTo>
                <a:lnTo>
                  <a:pt x="2146" y="500"/>
                </a:lnTo>
                <a:lnTo>
                  <a:pt x="2146" y="503"/>
                </a:lnTo>
                <a:lnTo>
                  <a:pt x="2146" y="507"/>
                </a:lnTo>
                <a:lnTo>
                  <a:pt x="2144" y="509"/>
                </a:lnTo>
                <a:lnTo>
                  <a:pt x="2143" y="513"/>
                </a:lnTo>
                <a:lnTo>
                  <a:pt x="2139" y="518"/>
                </a:lnTo>
                <a:lnTo>
                  <a:pt x="2132" y="522"/>
                </a:lnTo>
                <a:lnTo>
                  <a:pt x="2126" y="527"/>
                </a:lnTo>
                <a:lnTo>
                  <a:pt x="2117" y="529"/>
                </a:lnTo>
                <a:lnTo>
                  <a:pt x="2112" y="531"/>
                </a:lnTo>
                <a:lnTo>
                  <a:pt x="2106" y="533"/>
                </a:lnTo>
                <a:lnTo>
                  <a:pt x="2099" y="533"/>
                </a:lnTo>
                <a:lnTo>
                  <a:pt x="2094" y="533"/>
                </a:lnTo>
                <a:lnTo>
                  <a:pt x="2087" y="531"/>
                </a:lnTo>
                <a:lnTo>
                  <a:pt x="2082" y="531"/>
                </a:lnTo>
                <a:lnTo>
                  <a:pt x="2075" y="529"/>
                </a:lnTo>
                <a:lnTo>
                  <a:pt x="2070" y="527"/>
                </a:lnTo>
                <a:lnTo>
                  <a:pt x="2077" y="533"/>
                </a:lnTo>
                <a:lnTo>
                  <a:pt x="2082" y="538"/>
                </a:lnTo>
                <a:lnTo>
                  <a:pt x="2087" y="544"/>
                </a:lnTo>
                <a:lnTo>
                  <a:pt x="2091" y="549"/>
                </a:lnTo>
                <a:lnTo>
                  <a:pt x="2094" y="557"/>
                </a:lnTo>
                <a:lnTo>
                  <a:pt x="2096" y="562"/>
                </a:lnTo>
                <a:lnTo>
                  <a:pt x="2097" y="570"/>
                </a:lnTo>
                <a:lnTo>
                  <a:pt x="2096" y="575"/>
                </a:lnTo>
                <a:lnTo>
                  <a:pt x="2096" y="582"/>
                </a:lnTo>
                <a:lnTo>
                  <a:pt x="2094" y="588"/>
                </a:lnTo>
                <a:lnTo>
                  <a:pt x="2091" y="595"/>
                </a:lnTo>
                <a:lnTo>
                  <a:pt x="2087" y="601"/>
                </a:lnTo>
                <a:lnTo>
                  <a:pt x="2082" y="606"/>
                </a:lnTo>
                <a:lnTo>
                  <a:pt x="2075" y="612"/>
                </a:lnTo>
                <a:lnTo>
                  <a:pt x="2069" y="617"/>
                </a:lnTo>
                <a:lnTo>
                  <a:pt x="2062" y="623"/>
                </a:lnTo>
                <a:lnTo>
                  <a:pt x="2049" y="628"/>
                </a:lnTo>
                <a:lnTo>
                  <a:pt x="2034" y="634"/>
                </a:lnTo>
                <a:lnTo>
                  <a:pt x="2018" y="637"/>
                </a:lnTo>
                <a:lnTo>
                  <a:pt x="2003" y="639"/>
                </a:lnTo>
                <a:lnTo>
                  <a:pt x="2010" y="639"/>
                </a:lnTo>
                <a:lnTo>
                  <a:pt x="2015" y="641"/>
                </a:lnTo>
                <a:lnTo>
                  <a:pt x="2020" y="643"/>
                </a:lnTo>
                <a:lnTo>
                  <a:pt x="2027" y="647"/>
                </a:lnTo>
                <a:lnTo>
                  <a:pt x="2030" y="649"/>
                </a:lnTo>
                <a:lnTo>
                  <a:pt x="2035" y="650"/>
                </a:lnTo>
                <a:lnTo>
                  <a:pt x="2039" y="654"/>
                </a:lnTo>
                <a:lnTo>
                  <a:pt x="2042" y="656"/>
                </a:lnTo>
                <a:lnTo>
                  <a:pt x="2044" y="660"/>
                </a:lnTo>
                <a:lnTo>
                  <a:pt x="2047" y="663"/>
                </a:lnTo>
                <a:lnTo>
                  <a:pt x="2047" y="667"/>
                </a:lnTo>
                <a:lnTo>
                  <a:pt x="2049" y="671"/>
                </a:lnTo>
                <a:lnTo>
                  <a:pt x="2049" y="672"/>
                </a:lnTo>
                <a:lnTo>
                  <a:pt x="2049" y="676"/>
                </a:lnTo>
                <a:lnTo>
                  <a:pt x="2047" y="680"/>
                </a:lnTo>
                <a:lnTo>
                  <a:pt x="2045" y="683"/>
                </a:lnTo>
                <a:lnTo>
                  <a:pt x="2042" y="687"/>
                </a:lnTo>
                <a:lnTo>
                  <a:pt x="2039" y="691"/>
                </a:lnTo>
                <a:lnTo>
                  <a:pt x="2035" y="693"/>
                </a:lnTo>
                <a:lnTo>
                  <a:pt x="2030" y="696"/>
                </a:lnTo>
                <a:lnTo>
                  <a:pt x="2027" y="698"/>
                </a:lnTo>
                <a:lnTo>
                  <a:pt x="2020" y="700"/>
                </a:lnTo>
                <a:lnTo>
                  <a:pt x="2010" y="704"/>
                </a:lnTo>
                <a:lnTo>
                  <a:pt x="1997" y="707"/>
                </a:lnTo>
                <a:lnTo>
                  <a:pt x="1985" y="707"/>
                </a:lnTo>
                <a:lnTo>
                  <a:pt x="1972" y="707"/>
                </a:lnTo>
                <a:lnTo>
                  <a:pt x="1958" y="705"/>
                </a:lnTo>
                <a:lnTo>
                  <a:pt x="1945" y="704"/>
                </a:lnTo>
                <a:lnTo>
                  <a:pt x="1940" y="702"/>
                </a:lnTo>
                <a:lnTo>
                  <a:pt x="1933" y="698"/>
                </a:lnTo>
                <a:lnTo>
                  <a:pt x="1936" y="707"/>
                </a:lnTo>
                <a:lnTo>
                  <a:pt x="1938" y="716"/>
                </a:lnTo>
                <a:lnTo>
                  <a:pt x="1938" y="726"/>
                </a:lnTo>
                <a:lnTo>
                  <a:pt x="1936" y="735"/>
                </a:lnTo>
                <a:lnTo>
                  <a:pt x="1933" y="744"/>
                </a:lnTo>
                <a:lnTo>
                  <a:pt x="1930" y="751"/>
                </a:lnTo>
                <a:lnTo>
                  <a:pt x="1923" y="759"/>
                </a:lnTo>
                <a:lnTo>
                  <a:pt x="1918" y="768"/>
                </a:lnTo>
                <a:lnTo>
                  <a:pt x="1910" y="775"/>
                </a:lnTo>
                <a:lnTo>
                  <a:pt x="1901" y="781"/>
                </a:lnTo>
                <a:lnTo>
                  <a:pt x="1891" y="788"/>
                </a:lnTo>
                <a:lnTo>
                  <a:pt x="1881" y="794"/>
                </a:lnTo>
                <a:lnTo>
                  <a:pt x="1869" y="797"/>
                </a:lnTo>
                <a:lnTo>
                  <a:pt x="1858" y="803"/>
                </a:lnTo>
                <a:lnTo>
                  <a:pt x="1846" y="805"/>
                </a:lnTo>
                <a:lnTo>
                  <a:pt x="1831" y="808"/>
                </a:lnTo>
                <a:lnTo>
                  <a:pt x="1819" y="810"/>
                </a:lnTo>
                <a:lnTo>
                  <a:pt x="1807" y="810"/>
                </a:lnTo>
                <a:lnTo>
                  <a:pt x="1796" y="810"/>
                </a:lnTo>
                <a:lnTo>
                  <a:pt x="1784" y="810"/>
                </a:lnTo>
                <a:lnTo>
                  <a:pt x="1772" y="808"/>
                </a:lnTo>
                <a:lnTo>
                  <a:pt x="1760" y="806"/>
                </a:lnTo>
                <a:lnTo>
                  <a:pt x="1749" y="805"/>
                </a:lnTo>
                <a:lnTo>
                  <a:pt x="1737" y="801"/>
                </a:lnTo>
                <a:lnTo>
                  <a:pt x="1742" y="806"/>
                </a:lnTo>
                <a:lnTo>
                  <a:pt x="1744" y="810"/>
                </a:lnTo>
                <a:lnTo>
                  <a:pt x="1745" y="816"/>
                </a:lnTo>
                <a:lnTo>
                  <a:pt x="1745" y="819"/>
                </a:lnTo>
                <a:lnTo>
                  <a:pt x="1744" y="825"/>
                </a:lnTo>
                <a:lnTo>
                  <a:pt x="1742" y="828"/>
                </a:lnTo>
                <a:lnTo>
                  <a:pt x="1740" y="832"/>
                </a:lnTo>
                <a:lnTo>
                  <a:pt x="1737" y="838"/>
                </a:lnTo>
                <a:lnTo>
                  <a:pt x="1732" y="841"/>
                </a:lnTo>
                <a:lnTo>
                  <a:pt x="1727" y="845"/>
                </a:lnTo>
                <a:lnTo>
                  <a:pt x="1720" y="849"/>
                </a:lnTo>
                <a:lnTo>
                  <a:pt x="1713" y="852"/>
                </a:lnTo>
                <a:lnTo>
                  <a:pt x="1705" y="856"/>
                </a:lnTo>
                <a:lnTo>
                  <a:pt x="1697" y="858"/>
                </a:lnTo>
                <a:lnTo>
                  <a:pt x="1687" y="860"/>
                </a:lnTo>
                <a:lnTo>
                  <a:pt x="1676" y="861"/>
                </a:lnTo>
                <a:lnTo>
                  <a:pt x="1663" y="863"/>
                </a:lnTo>
                <a:lnTo>
                  <a:pt x="1648" y="865"/>
                </a:lnTo>
                <a:lnTo>
                  <a:pt x="1633" y="865"/>
                </a:lnTo>
                <a:lnTo>
                  <a:pt x="1619" y="865"/>
                </a:lnTo>
                <a:lnTo>
                  <a:pt x="1604" y="863"/>
                </a:lnTo>
                <a:lnTo>
                  <a:pt x="1591" y="861"/>
                </a:lnTo>
                <a:lnTo>
                  <a:pt x="1579" y="858"/>
                </a:lnTo>
                <a:lnTo>
                  <a:pt x="1568" y="854"/>
                </a:lnTo>
                <a:lnTo>
                  <a:pt x="1568" y="860"/>
                </a:lnTo>
                <a:lnTo>
                  <a:pt x="1568" y="865"/>
                </a:lnTo>
                <a:lnTo>
                  <a:pt x="1568" y="871"/>
                </a:lnTo>
                <a:lnTo>
                  <a:pt x="1566" y="876"/>
                </a:lnTo>
                <a:lnTo>
                  <a:pt x="1564" y="882"/>
                </a:lnTo>
                <a:lnTo>
                  <a:pt x="1561" y="887"/>
                </a:lnTo>
                <a:lnTo>
                  <a:pt x="1557" y="893"/>
                </a:lnTo>
                <a:lnTo>
                  <a:pt x="1552" y="896"/>
                </a:lnTo>
                <a:lnTo>
                  <a:pt x="1547" y="900"/>
                </a:lnTo>
                <a:lnTo>
                  <a:pt x="1542" y="906"/>
                </a:lnTo>
                <a:lnTo>
                  <a:pt x="1536" y="909"/>
                </a:lnTo>
                <a:lnTo>
                  <a:pt x="1529" y="911"/>
                </a:lnTo>
                <a:lnTo>
                  <a:pt x="1522" y="915"/>
                </a:lnTo>
                <a:lnTo>
                  <a:pt x="1516" y="917"/>
                </a:lnTo>
                <a:lnTo>
                  <a:pt x="1507" y="918"/>
                </a:lnTo>
                <a:lnTo>
                  <a:pt x="1499" y="920"/>
                </a:lnTo>
                <a:lnTo>
                  <a:pt x="1490" y="920"/>
                </a:lnTo>
                <a:lnTo>
                  <a:pt x="1482" y="920"/>
                </a:lnTo>
                <a:lnTo>
                  <a:pt x="1467" y="920"/>
                </a:lnTo>
                <a:lnTo>
                  <a:pt x="1454" y="918"/>
                </a:lnTo>
                <a:lnTo>
                  <a:pt x="1440" y="915"/>
                </a:lnTo>
                <a:lnTo>
                  <a:pt x="1427" y="909"/>
                </a:lnTo>
                <a:lnTo>
                  <a:pt x="1422" y="906"/>
                </a:lnTo>
                <a:lnTo>
                  <a:pt x="1417" y="902"/>
                </a:lnTo>
                <a:lnTo>
                  <a:pt x="1412" y="898"/>
                </a:lnTo>
                <a:lnTo>
                  <a:pt x="1408" y="895"/>
                </a:lnTo>
                <a:lnTo>
                  <a:pt x="1405" y="889"/>
                </a:lnTo>
                <a:lnTo>
                  <a:pt x="1402" y="885"/>
                </a:lnTo>
                <a:lnTo>
                  <a:pt x="1403" y="889"/>
                </a:lnTo>
                <a:lnTo>
                  <a:pt x="1405" y="895"/>
                </a:lnTo>
                <a:lnTo>
                  <a:pt x="1405" y="898"/>
                </a:lnTo>
                <a:lnTo>
                  <a:pt x="1403" y="902"/>
                </a:lnTo>
                <a:lnTo>
                  <a:pt x="1403" y="907"/>
                </a:lnTo>
                <a:lnTo>
                  <a:pt x="1400" y="911"/>
                </a:lnTo>
                <a:lnTo>
                  <a:pt x="1397" y="915"/>
                </a:lnTo>
                <a:lnTo>
                  <a:pt x="1393" y="918"/>
                </a:lnTo>
                <a:lnTo>
                  <a:pt x="1388" y="922"/>
                </a:lnTo>
                <a:lnTo>
                  <a:pt x="1383" y="926"/>
                </a:lnTo>
                <a:lnTo>
                  <a:pt x="1378" y="929"/>
                </a:lnTo>
                <a:lnTo>
                  <a:pt x="1371" y="931"/>
                </a:lnTo>
                <a:lnTo>
                  <a:pt x="1365" y="933"/>
                </a:lnTo>
                <a:lnTo>
                  <a:pt x="1356" y="935"/>
                </a:lnTo>
                <a:lnTo>
                  <a:pt x="1348" y="937"/>
                </a:lnTo>
                <a:lnTo>
                  <a:pt x="1340" y="939"/>
                </a:lnTo>
                <a:lnTo>
                  <a:pt x="1331" y="939"/>
                </a:lnTo>
                <a:lnTo>
                  <a:pt x="1323" y="940"/>
                </a:lnTo>
                <a:lnTo>
                  <a:pt x="1304" y="939"/>
                </a:lnTo>
                <a:lnTo>
                  <a:pt x="1289" y="937"/>
                </a:lnTo>
                <a:lnTo>
                  <a:pt x="1272" y="933"/>
                </a:lnTo>
                <a:lnTo>
                  <a:pt x="1266" y="931"/>
                </a:lnTo>
                <a:lnTo>
                  <a:pt x="1259" y="928"/>
                </a:lnTo>
                <a:lnTo>
                  <a:pt x="1252" y="926"/>
                </a:lnTo>
                <a:lnTo>
                  <a:pt x="1247" y="922"/>
                </a:lnTo>
                <a:lnTo>
                  <a:pt x="1241" y="918"/>
                </a:lnTo>
                <a:lnTo>
                  <a:pt x="1237" y="915"/>
                </a:lnTo>
                <a:lnTo>
                  <a:pt x="1232" y="911"/>
                </a:lnTo>
                <a:lnTo>
                  <a:pt x="1229" y="906"/>
                </a:lnTo>
                <a:lnTo>
                  <a:pt x="1229" y="909"/>
                </a:lnTo>
                <a:lnTo>
                  <a:pt x="1226" y="913"/>
                </a:lnTo>
                <a:lnTo>
                  <a:pt x="1224" y="917"/>
                </a:lnTo>
                <a:lnTo>
                  <a:pt x="1221" y="920"/>
                </a:lnTo>
                <a:lnTo>
                  <a:pt x="1215" y="924"/>
                </a:lnTo>
                <a:lnTo>
                  <a:pt x="1210" y="926"/>
                </a:lnTo>
                <a:lnTo>
                  <a:pt x="1205" y="929"/>
                </a:lnTo>
                <a:lnTo>
                  <a:pt x="1199" y="931"/>
                </a:lnTo>
                <a:lnTo>
                  <a:pt x="1192" y="933"/>
                </a:lnTo>
                <a:lnTo>
                  <a:pt x="1185" y="935"/>
                </a:lnTo>
                <a:lnTo>
                  <a:pt x="1170" y="939"/>
                </a:lnTo>
                <a:lnTo>
                  <a:pt x="1155" y="940"/>
                </a:lnTo>
                <a:lnTo>
                  <a:pt x="1137" y="940"/>
                </a:lnTo>
                <a:lnTo>
                  <a:pt x="1123" y="939"/>
                </a:lnTo>
                <a:lnTo>
                  <a:pt x="1112" y="937"/>
                </a:lnTo>
                <a:lnTo>
                  <a:pt x="1100" y="935"/>
                </a:lnTo>
                <a:lnTo>
                  <a:pt x="1090" y="931"/>
                </a:lnTo>
                <a:lnTo>
                  <a:pt x="1081" y="928"/>
                </a:lnTo>
                <a:lnTo>
                  <a:pt x="1073" y="922"/>
                </a:lnTo>
                <a:lnTo>
                  <a:pt x="1070" y="920"/>
                </a:lnTo>
                <a:lnTo>
                  <a:pt x="1066" y="918"/>
                </a:lnTo>
                <a:lnTo>
                  <a:pt x="1065" y="915"/>
                </a:lnTo>
                <a:lnTo>
                  <a:pt x="1063" y="913"/>
                </a:lnTo>
                <a:lnTo>
                  <a:pt x="1058" y="917"/>
                </a:lnTo>
                <a:lnTo>
                  <a:pt x="1053" y="920"/>
                </a:lnTo>
                <a:lnTo>
                  <a:pt x="1046" y="924"/>
                </a:lnTo>
                <a:lnTo>
                  <a:pt x="1038" y="928"/>
                </a:lnTo>
                <a:lnTo>
                  <a:pt x="1031" y="931"/>
                </a:lnTo>
                <a:lnTo>
                  <a:pt x="1023" y="933"/>
                </a:lnTo>
                <a:lnTo>
                  <a:pt x="1013" y="935"/>
                </a:lnTo>
                <a:lnTo>
                  <a:pt x="1004" y="939"/>
                </a:lnTo>
                <a:lnTo>
                  <a:pt x="984" y="940"/>
                </a:lnTo>
                <a:lnTo>
                  <a:pt x="962" y="940"/>
                </a:lnTo>
                <a:lnTo>
                  <a:pt x="952" y="940"/>
                </a:lnTo>
                <a:lnTo>
                  <a:pt x="941" y="940"/>
                </a:lnTo>
                <a:lnTo>
                  <a:pt x="930" y="939"/>
                </a:lnTo>
                <a:lnTo>
                  <a:pt x="920" y="937"/>
                </a:lnTo>
                <a:lnTo>
                  <a:pt x="909" y="935"/>
                </a:lnTo>
                <a:lnTo>
                  <a:pt x="897" y="931"/>
                </a:lnTo>
                <a:lnTo>
                  <a:pt x="887" y="928"/>
                </a:lnTo>
                <a:lnTo>
                  <a:pt x="879" y="924"/>
                </a:lnTo>
                <a:lnTo>
                  <a:pt x="870" y="918"/>
                </a:lnTo>
                <a:lnTo>
                  <a:pt x="863" y="915"/>
                </a:lnTo>
                <a:lnTo>
                  <a:pt x="858" y="909"/>
                </a:lnTo>
                <a:lnTo>
                  <a:pt x="855" y="904"/>
                </a:lnTo>
                <a:lnTo>
                  <a:pt x="848" y="906"/>
                </a:lnTo>
                <a:lnTo>
                  <a:pt x="842" y="909"/>
                </a:lnTo>
                <a:lnTo>
                  <a:pt x="833" y="911"/>
                </a:lnTo>
                <a:lnTo>
                  <a:pt x="827" y="911"/>
                </a:lnTo>
                <a:lnTo>
                  <a:pt x="808" y="915"/>
                </a:lnTo>
                <a:lnTo>
                  <a:pt x="790" y="915"/>
                </a:lnTo>
                <a:lnTo>
                  <a:pt x="771" y="913"/>
                </a:lnTo>
                <a:lnTo>
                  <a:pt x="753" y="909"/>
                </a:lnTo>
                <a:lnTo>
                  <a:pt x="734" y="906"/>
                </a:lnTo>
                <a:lnTo>
                  <a:pt x="726" y="904"/>
                </a:lnTo>
                <a:lnTo>
                  <a:pt x="718" y="900"/>
                </a:lnTo>
                <a:lnTo>
                  <a:pt x="709" y="895"/>
                </a:lnTo>
                <a:lnTo>
                  <a:pt x="701" y="891"/>
                </a:lnTo>
                <a:lnTo>
                  <a:pt x="694" y="885"/>
                </a:lnTo>
                <a:lnTo>
                  <a:pt x="687" y="880"/>
                </a:lnTo>
                <a:lnTo>
                  <a:pt x="684" y="874"/>
                </a:lnTo>
                <a:lnTo>
                  <a:pt x="682" y="869"/>
                </a:lnTo>
                <a:lnTo>
                  <a:pt x="681" y="863"/>
                </a:lnTo>
                <a:lnTo>
                  <a:pt x="681" y="860"/>
                </a:lnTo>
                <a:lnTo>
                  <a:pt x="682" y="858"/>
                </a:lnTo>
                <a:lnTo>
                  <a:pt x="681" y="861"/>
                </a:lnTo>
                <a:lnTo>
                  <a:pt x="679" y="863"/>
                </a:lnTo>
                <a:lnTo>
                  <a:pt x="676" y="867"/>
                </a:lnTo>
                <a:lnTo>
                  <a:pt x="672" y="869"/>
                </a:lnTo>
                <a:lnTo>
                  <a:pt x="669" y="871"/>
                </a:lnTo>
                <a:lnTo>
                  <a:pt x="664" y="874"/>
                </a:lnTo>
                <a:lnTo>
                  <a:pt x="659" y="876"/>
                </a:lnTo>
                <a:lnTo>
                  <a:pt x="652" y="878"/>
                </a:lnTo>
                <a:lnTo>
                  <a:pt x="646" y="878"/>
                </a:lnTo>
                <a:lnTo>
                  <a:pt x="639" y="880"/>
                </a:lnTo>
                <a:lnTo>
                  <a:pt x="624" y="882"/>
                </a:lnTo>
                <a:lnTo>
                  <a:pt x="607" y="882"/>
                </a:lnTo>
                <a:lnTo>
                  <a:pt x="590" y="880"/>
                </a:lnTo>
                <a:lnTo>
                  <a:pt x="573" y="878"/>
                </a:lnTo>
                <a:lnTo>
                  <a:pt x="565" y="876"/>
                </a:lnTo>
                <a:lnTo>
                  <a:pt x="558" y="874"/>
                </a:lnTo>
                <a:lnTo>
                  <a:pt x="550" y="873"/>
                </a:lnTo>
                <a:lnTo>
                  <a:pt x="543" y="871"/>
                </a:lnTo>
                <a:lnTo>
                  <a:pt x="538" y="867"/>
                </a:lnTo>
                <a:lnTo>
                  <a:pt x="532" y="865"/>
                </a:lnTo>
                <a:lnTo>
                  <a:pt x="526" y="861"/>
                </a:lnTo>
                <a:lnTo>
                  <a:pt x="523" y="860"/>
                </a:lnTo>
                <a:lnTo>
                  <a:pt x="520" y="856"/>
                </a:lnTo>
                <a:lnTo>
                  <a:pt x="516" y="852"/>
                </a:lnTo>
                <a:lnTo>
                  <a:pt x="513" y="849"/>
                </a:lnTo>
                <a:lnTo>
                  <a:pt x="513" y="847"/>
                </a:lnTo>
                <a:lnTo>
                  <a:pt x="511" y="843"/>
                </a:lnTo>
                <a:lnTo>
                  <a:pt x="511" y="839"/>
                </a:lnTo>
                <a:lnTo>
                  <a:pt x="513" y="838"/>
                </a:lnTo>
                <a:lnTo>
                  <a:pt x="513" y="836"/>
                </a:lnTo>
                <a:lnTo>
                  <a:pt x="516" y="830"/>
                </a:lnTo>
                <a:lnTo>
                  <a:pt x="521" y="827"/>
                </a:lnTo>
                <a:lnTo>
                  <a:pt x="528" y="825"/>
                </a:lnTo>
                <a:lnTo>
                  <a:pt x="520" y="827"/>
                </a:lnTo>
                <a:lnTo>
                  <a:pt x="510" y="828"/>
                </a:lnTo>
                <a:lnTo>
                  <a:pt x="500" y="830"/>
                </a:lnTo>
                <a:lnTo>
                  <a:pt x="490" y="830"/>
                </a:lnTo>
                <a:lnTo>
                  <a:pt x="480" y="830"/>
                </a:lnTo>
                <a:lnTo>
                  <a:pt x="469" y="830"/>
                </a:lnTo>
                <a:lnTo>
                  <a:pt x="461" y="828"/>
                </a:lnTo>
                <a:lnTo>
                  <a:pt x="451" y="827"/>
                </a:lnTo>
                <a:lnTo>
                  <a:pt x="443" y="825"/>
                </a:lnTo>
                <a:lnTo>
                  <a:pt x="433" y="821"/>
                </a:lnTo>
                <a:lnTo>
                  <a:pt x="424" y="819"/>
                </a:lnTo>
                <a:lnTo>
                  <a:pt x="418" y="814"/>
                </a:lnTo>
                <a:lnTo>
                  <a:pt x="409" y="810"/>
                </a:lnTo>
                <a:lnTo>
                  <a:pt x="404" y="805"/>
                </a:lnTo>
                <a:lnTo>
                  <a:pt x="397" y="799"/>
                </a:lnTo>
                <a:lnTo>
                  <a:pt x="392" y="794"/>
                </a:lnTo>
                <a:lnTo>
                  <a:pt x="389" y="788"/>
                </a:lnTo>
                <a:lnTo>
                  <a:pt x="386" y="783"/>
                </a:lnTo>
                <a:lnTo>
                  <a:pt x="384" y="777"/>
                </a:lnTo>
                <a:lnTo>
                  <a:pt x="382" y="772"/>
                </a:lnTo>
                <a:lnTo>
                  <a:pt x="382" y="764"/>
                </a:lnTo>
                <a:lnTo>
                  <a:pt x="382" y="759"/>
                </a:lnTo>
                <a:lnTo>
                  <a:pt x="384" y="753"/>
                </a:lnTo>
                <a:lnTo>
                  <a:pt x="386" y="748"/>
                </a:lnTo>
                <a:lnTo>
                  <a:pt x="376" y="751"/>
                </a:lnTo>
                <a:lnTo>
                  <a:pt x="366" y="755"/>
                </a:lnTo>
                <a:lnTo>
                  <a:pt x="355" y="759"/>
                </a:lnTo>
                <a:lnTo>
                  <a:pt x="345" y="761"/>
                </a:lnTo>
                <a:lnTo>
                  <a:pt x="334" y="764"/>
                </a:lnTo>
                <a:lnTo>
                  <a:pt x="324" y="764"/>
                </a:lnTo>
                <a:lnTo>
                  <a:pt x="312" y="766"/>
                </a:lnTo>
                <a:lnTo>
                  <a:pt x="300" y="766"/>
                </a:lnTo>
                <a:lnTo>
                  <a:pt x="290" y="766"/>
                </a:lnTo>
                <a:lnTo>
                  <a:pt x="278" y="764"/>
                </a:lnTo>
                <a:lnTo>
                  <a:pt x="267" y="764"/>
                </a:lnTo>
                <a:lnTo>
                  <a:pt x="257" y="761"/>
                </a:lnTo>
                <a:lnTo>
                  <a:pt x="247" y="759"/>
                </a:lnTo>
                <a:lnTo>
                  <a:pt x="235" y="755"/>
                </a:lnTo>
                <a:lnTo>
                  <a:pt x="226" y="751"/>
                </a:lnTo>
                <a:lnTo>
                  <a:pt x="216" y="748"/>
                </a:lnTo>
                <a:lnTo>
                  <a:pt x="203" y="742"/>
                </a:lnTo>
                <a:lnTo>
                  <a:pt x="190" y="737"/>
                </a:lnTo>
                <a:lnTo>
                  <a:pt x="178" y="731"/>
                </a:lnTo>
                <a:lnTo>
                  <a:pt x="168" y="724"/>
                </a:lnTo>
                <a:lnTo>
                  <a:pt x="158" y="718"/>
                </a:lnTo>
                <a:lnTo>
                  <a:pt x="149" y="711"/>
                </a:lnTo>
                <a:lnTo>
                  <a:pt x="143" y="704"/>
                </a:lnTo>
                <a:lnTo>
                  <a:pt x="136" y="698"/>
                </a:lnTo>
                <a:lnTo>
                  <a:pt x="129" y="691"/>
                </a:lnTo>
                <a:lnTo>
                  <a:pt x="126" y="683"/>
                </a:lnTo>
                <a:lnTo>
                  <a:pt x="122" y="676"/>
                </a:lnTo>
                <a:lnTo>
                  <a:pt x="119" y="669"/>
                </a:lnTo>
                <a:lnTo>
                  <a:pt x="119" y="661"/>
                </a:lnTo>
                <a:lnTo>
                  <a:pt x="119" y="654"/>
                </a:lnTo>
                <a:lnTo>
                  <a:pt x="119" y="647"/>
                </a:lnTo>
                <a:lnTo>
                  <a:pt x="122" y="639"/>
                </a:lnTo>
                <a:lnTo>
                  <a:pt x="112" y="641"/>
                </a:lnTo>
                <a:lnTo>
                  <a:pt x="102" y="641"/>
                </a:lnTo>
                <a:lnTo>
                  <a:pt x="94" y="641"/>
                </a:lnTo>
                <a:lnTo>
                  <a:pt x="84" y="641"/>
                </a:lnTo>
                <a:lnTo>
                  <a:pt x="76" y="639"/>
                </a:lnTo>
                <a:lnTo>
                  <a:pt x="65" y="637"/>
                </a:lnTo>
                <a:lnTo>
                  <a:pt x="57" y="636"/>
                </a:lnTo>
                <a:lnTo>
                  <a:pt x="49" y="634"/>
                </a:lnTo>
                <a:lnTo>
                  <a:pt x="42" y="630"/>
                </a:lnTo>
                <a:lnTo>
                  <a:pt x="34" y="626"/>
                </a:lnTo>
                <a:lnTo>
                  <a:pt x="27" y="623"/>
                </a:lnTo>
                <a:lnTo>
                  <a:pt x="22" y="617"/>
                </a:lnTo>
                <a:lnTo>
                  <a:pt x="15" y="612"/>
                </a:lnTo>
                <a:lnTo>
                  <a:pt x="12" y="608"/>
                </a:lnTo>
                <a:lnTo>
                  <a:pt x="7" y="601"/>
                </a:lnTo>
                <a:lnTo>
                  <a:pt x="3" y="595"/>
                </a:lnTo>
                <a:lnTo>
                  <a:pt x="2" y="592"/>
                </a:lnTo>
                <a:lnTo>
                  <a:pt x="2" y="586"/>
                </a:lnTo>
                <a:lnTo>
                  <a:pt x="0" y="582"/>
                </a:lnTo>
                <a:lnTo>
                  <a:pt x="0" y="577"/>
                </a:lnTo>
                <a:lnTo>
                  <a:pt x="0" y="573"/>
                </a:lnTo>
                <a:lnTo>
                  <a:pt x="2" y="570"/>
                </a:lnTo>
                <a:lnTo>
                  <a:pt x="3" y="564"/>
                </a:lnTo>
                <a:lnTo>
                  <a:pt x="5" y="560"/>
                </a:lnTo>
                <a:lnTo>
                  <a:pt x="7" y="557"/>
                </a:lnTo>
                <a:lnTo>
                  <a:pt x="10" y="551"/>
                </a:lnTo>
                <a:lnTo>
                  <a:pt x="12" y="548"/>
                </a:lnTo>
                <a:lnTo>
                  <a:pt x="17" y="544"/>
                </a:lnTo>
                <a:lnTo>
                  <a:pt x="20" y="540"/>
                </a:lnTo>
                <a:lnTo>
                  <a:pt x="25" y="537"/>
                </a:lnTo>
                <a:lnTo>
                  <a:pt x="35" y="531"/>
                </a:lnTo>
                <a:lnTo>
                  <a:pt x="29" y="527"/>
                </a:lnTo>
                <a:lnTo>
                  <a:pt x="24" y="524"/>
                </a:lnTo>
                <a:lnTo>
                  <a:pt x="20" y="518"/>
                </a:lnTo>
                <a:lnTo>
                  <a:pt x="17" y="514"/>
                </a:lnTo>
                <a:lnTo>
                  <a:pt x="13" y="511"/>
                </a:lnTo>
                <a:lnTo>
                  <a:pt x="12" y="507"/>
                </a:lnTo>
                <a:lnTo>
                  <a:pt x="12" y="503"/>
                </a:lnTo>
                <a:lnTo>
                  <a:pt x="12" y="498"/>
                </a:lnTo>
                <a:lnTo>
                  <a:pt x="13" y="494"/>
                </a:lnTo>
                <a:lnTo>
                  <a:pt x="15" y="491"/>
                </a:lnTo>
                <a:lnTo>
                  <a:pt x="19" y="487"/>
                </a:lnTo>
                <a:lnTo>
                  <a:pt x="22" y="485"/>
                </a:lnTo>
                <a:lnTo>
                  <a:pt x="27" y="481"/>
                </a:lnTo>
                <a:lnTo>
                  <a:pt x="32" y="478"/>
                </a:lnTo>
                <a:lnTo>
                  <a:pt x="37" y="476"/>
                </a:lnTo>
                <a:lnTo>
                  <a:pt x="45" y="472"/>
                </a:lnTo>
                <a:lnTo>
                  <a:pt x="47" y="472"/>
                </a:lnTo>
              </a:path>
            </a:pathLst>
          </a:custGeom>
          <a:noFill/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88" name="Rectangle 20"/>
          <p:cNvSpPr>
            <a:spLocks noChangeArrowheads="1"/>
          </p:cNvSpPr>
          <p:nvPr/>
        </p:nvSpPr>
        <p:spPr bwMode="auto">
          <a:xfrm>
            <a:off x="1936750" y="5608638"/>
            <a:ext cx="131445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TASK_STOPPED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89" name="Rectangle 21"/>
          <p:cNvSpPr>
            <a:spLocks noChangeArrowheads="1"/>
          </p:cNvSpPr>
          <p:nvPr/>
        </p:nvSpPr>
        <p:spPr bwMode="auto">
          <a:xfrm>
            <a:off x="2427288" y="5829300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挂起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0" name="Freeform 22"/>
          <p:cNvSpPr>
            <a:spLocks/>
          </p:cNvSpPr>
          <p:nvPr/>
        </p:nvSpPr>
        <p:spPr bwMode="auto">
          <a:xfrm>
            <a:off x="6519863" y="5519738"/>
            <a:ext cx="1438275" cy="630237"/>
          </a:xfrm>
          <a:custGeom>
            <a:avLst/>
            <a:gdLst/>
            <a:ahLst/>
            <a:cxnLst>
              <a:cxn ang="0">
                <a:pos x="3" y="358"/>
              </a:cxn>
              <a:cxn ang="0">
                <a:pos x="42" y="313"/>
              </a:cxn>
              <a:cxn ang="0">
                <a:pos x="53" y="257"/>
              </a:cxn>
              <a:cxn ang="0">
                <a:pos x="146" y="207"/>
              </a:cxn>
              <a:cxn ang="0">
                <a:pos x="189" y="137"/>
              </a:cxn>
              <a:cxn ang="0">
                <a:pos x="298" y="113"/>
              </a:cxn>
              <a:cxn ang="0">
                <a:pos x="325" y="80"/>
              </a:cxn>
              <a:cxn ang="0">
                <a:pos x="390" y="47"/>
              </a:cxn>
              <a:cxn ang="0">
                <a:pos x="471" y="75"/>
              </a:cxn>
              <a:cxn ang="0">
                <a:pos x="526" y="29"/>
              </a:cxn>
              <a:cxn ang="0">
                <a:pos x="620" y="42"/>
              </a:cxn>
              <a:cxn ang="0">
                <a:pos x="773" y="3"/>
              </a:cxn>
              <a:cxn ang="0">
                <a:pos x="881" y="11"/>
              </a:cxn>
              <a:cxn ang="0">
                <a:pos x="962" y="18"/>
              </a:cxn>
              <a:cxn ang="0">
                <a:pos x="1004" y="1"/>
              </a:cxn>
              <a:cxn ang="0">
                <a:pos x="1083" y="23"/>
              </a:cxn>
              <a:cxn ang="0">
                <a:pos x="1161" y="36"/>
              </a:cxn>
              <a:cxn ang="0">
                <a:pos x="1208" y="25"/>
              </a:cxn>
              <a:cxn ang="0">
                <a:pos x="1339" y="49"/>
              </a:cxn>
              <a:cxn ang="0">
                <a:pos x="1386" y="66"/>
              </a:cxn>
              <a:cxn ang="0">
                <a:pos x="1433" y="95"/>
              </a:cxn>
              <a:cxn ang="0">
                <a:pos x="1505" y="89"/>
              </a:cxn>
              <a:cxn ang="0">
                <a:pos x="1586" y="141"/>
              </a:cxn>
              <a:cxn ang="0">
                <a:pos x="1607" y="183"/>
              </a:cxn>
              <a:cxn ang="0">
                <a:pos x="1649" y="227"/>
              </a:cxn>
              <a:cxn ang="0">
                <a:pos x="1752" y="258"/>
              </a:cxn>
              <a:cxn ang="0">
                <a:pos x="1767" y="319"/>
              </a:cxn>
              <a:cxn ang="0">
                <a:pos x="1782" y="352"/>
              </a:cxn>
              <a:cxn ang="0">
                <a:pos x="1772" y="391"/>
              </a:cxn>
              <a:cxn ang="0">
                <a:pos x="1809" y="414"/>
              </a:cxn>
              <a:cxn ang="0">
                <a:pos x="1772" y="449"/>
              </a:cxn>
              <a:cxn ang="0">
                <a:pos x="1768" y="486"/>
              </a:cxn>
              <a:cxn ang="0">
                <a:pos x="1703" y="537"/>
              </a:cxn>
              <a:cxn ang="0">
                <a:pos x="1728" y="565"/>
              </a:cxn>
              <a:cxn ang="0">
                <a:pos x="1685" y="596"/>
              </a:cxn>
              <a:cxn ang="0">
                <a:pos x="1631" y="626"/>
              </a:cxn>
              <a:cxn ang="0">
                <a:pos x="1545" y="681"/>
              </a:cxn>
              <a:cxn ang="0">
                <a:pos x="1472" y="686"/>
              </a:cxn>
              <a:cxn ang="0">
                <a:pos x="1431" y="723"/>
              </a:cxn>
              <a:cxn ang="0">
                <a:pos x="1322" y="725"/>
              </a:cxn>
              <a:cxn ang="0">
                <a:pos x="1291" y="769"/>
              </a:cxn>
              <a:cxn ang="0">
                <a:pos x="1192" y="758"/>
              </a:cxn>
              <a:cxn ang="0">
                <a:pos x="1175" y="774"/>
              </a:cxn>
              <a:cxn ang="0">
                <a:pos x="1088" y="791"/>
              </a:cxn>
              <a:cxn ang="0">
                <a:pos x="1032" y="772"/>
              </a:cxn>
              <a:cxn ang="0">
                <a:pos x="949" y="791"/>
              </a:cxn>
              <a:cxn ang="0">
                <a:pos x="876" y="782"/>
              </a:cxn>
              <a:cxn ang="0">
                <a:pos x="747" y="782"/>
              </a:cxn>
              <a:cxn ang="0">
                <a:pos x="667" y="771"/>
              </a:cxn>
              <a:cxn ang="0">
                <a:pos x="575" y="728"/>
              </a:cxn>
              <a:cxn ang="0">
                <a:pos x="540" y="741"/>
              </a:cxn>
              <a:cxn ang="0">
                <a:pos x="441" y="725"/>
              </a:cxn>
              <a:cxn ang="0">
                <a:pos x="437" y="697"/>
              </a:cxn>
              <a:cxn ang="0">
                <a:pos x="352" y="686"/>
              </a:cxn>
              <a:cxn ang="0">
                <a:pos x="323" y="635"/>
              </a:cxn>
              <a:cxn ang="0">
                <a:pos x="234" y="644"/>
              </a:cxn>
              <a:cxn ang="0">
                <a:pos x="134" y="605"/>
              </a:cxn>
              <a:cxn ang="0">
                <a:pos x="104" y="539"/>
              </a:cxn>
              <a:cxn ang="0">
                <a:pos x="18" y="521"/>
              </a:cxn>
              <a:cxn ang="0">
                <a:pos x="8" y="466"/>
              </a:cxn>
              <a:cxn ang="0">
                <a:pos x="10" y="420"/>
              </a:cxn>
            </a:cxnLst>
            <a:rect l="0" t="0" r="r" b="b"/>
            <a:pathLst>
              <a:path w="1810" h="795">
                <a:moveTo>
                  <a:pt x="40" y="398"/>
                </a:moveTo>
                <a:lnTo>
                  <a:pt x="33" y="394"/>
                </a:lnTo>
                <a:lnTo>
                  <a:pt x="27" y="392"/>
                </a:lnTo>
                <a:lnTo>
                  <a:pt x="21" y="389"/>
                </a:lnTo>
                <a:lnTo>
                  <a:pt x="18" y="385"/>
                </a:lnTo>
                <a:lnTo>
                  <a:pt x="13" y="381"/>
                </a:lnTo>
                <a:lnTo>
                  <a:pt x="10" y="376"/>
                </a:lnTo>
                <a:lnTo>
                  <a:pt x="8" y="372"/>
                </a:lnTo>
                <a:lnTo>
                  <a:pt x="5" y="369"/>
                </a:lnTo>
                <a:lnTo>
                  <a:pt x="5" y="363"/>
                </a:lnTo>
                <a:lnTo>
                  <a:pt x="3" y="358"/>
                </a:lnTo>
                <a:lnTo>
                  <a:pt x="3" y="354"/>
                </a:lnTo>
                <a:lnTo>
                  <a:pt x="5" y="348"/>
                </a:lnTo>
                <a:lnTo>
                  <a:pt x="5" y="345"/>
                </a:lnTo>
                <a:lnTo>
                  <a:pt x="8" y="339"/>
                </a:lnTo>
                <a:lnTo>
                  <a:pt x="10" y="336"/>
                </a:lnTo>
                <a:lnTo>
                  <a:pt x="15" y="330"/>
                </a:lnTo>
                <a:lnTo>
                  <a:pt x="18" y="326"/>
                </a:lnTo>
                <a:lnTo>
                  <a:pt x="23" y="323"/>
                </a:lnTo>
                <a:lnTo>
                  <a:pt x="30" y="319"/>
                </a:lnTo>
                <a:lnTo>
                  <a:pt x="35" y="315"/>
                </a:lnTo>
                <a:lnTo>
                  <a:pt x="42" y="313"/>
                </a:lnTo>
                <a:lnTo>
                  <a:pt x="50" y="312"/>
                </a:lnTo>
                <a:lnTo>
                  <a:pt x="57" y="310"/>
                </a:lnTo>
                <a:lnTo>
                  <a:pt x="65" y="308"/>
                </a:lnTo>
                <a:lnTo>
                  <a:pt x="60" y="302"/>
                </a:lnTo>
                <a:lnTo>
                  <a:pt x="55" y="295"/>
                </a:lnTo>
                <a:lnTo>
                  <a:pt x="53" y="290"/>
                </a:lnTo>
                <a:lnTo>
                  <a:pt x="52" y="282"/>
                </a:lnTo>
                <a:lnTo>
                  <a:pt x="50" y="277"/>
                </a:lnTo>
                <a:lnTo>
                  <a:pt x="50" y="269"/>
                </a:lnTo>
                <a:lnTo>
                  <a:pt x="50" y="264"/>
                </a:lnTo>
                <a:lnTo>
                  <a:pt x="53" y="257"/>
                </a:lnTo>
                <a:lnTo>
                  <a:pt x="55" y="251"/>
                </a:lnTo>
                <a:lnTo>
                  <a:pt x="58" y="246"/>
                </a:lnTo>
                <a:lnTo>
                  <a:pt x="63" y="240"/>
                </a:lnTo>
                <a:lnTo>
                  <a:pt x="68" y="235"/>
                </a:lnTo>
                <a:lnTo>
                  <a:pt x="75" y="229"/>
                </a:lnTo>
                <a:lnTo>
                  <a:pt x="82" y="224"/>
                </a:lnTo>
                <a:lnTo>
                  <a:pt x="90" y="220"/>
                </a:lnTo>
                <a:lnTo>
                  <a:pt x="99" y="216"/>
                </a:lnTo>
                <a:lnTo>
                  <a:pt x="114" y="211"/>
                </a:lnTo>
                <a:lnTo>
                  <a:pt x="129" y="209"/>
                </a:lnTo>
                <a:lnTo>
                  <a:pt x="146" y="207"/>
                </a:lnTo>
                <a:lnTo>
                  <a:pt x="162" y="207"/>
                </a:lnTo>
                <a:lnTo>
                  <a:pt x="159" y="200"/>
                </a:lnTo>
                <a:lnTo>
                  <a:pt x="159" y="192"/>
                </a:lnTo>
                <a:lnTo>
                  <a:pt x="159" y="183"/>
                </a:lnTo>
                <a:lnTo>
                  <a:pt x="159" y="176"/>
                </a:lnTo>
                <a:lnTo>
                  <a:pt x="162" y="168"/>
                </a:lnTo>
                <a:lnTo>
                  <a:pt x="166" y="163"/>
                </a:lnTo>
                <a:lnTo>
                  <a:pt x="171" y="156"/>
                </a:lnTo>
                <a:lnTo>
                  <a:pt x="176" y="148"/>
                </a:lnTo>
                <a:lnTo>
                  <a:pt x="182" y="143"/>
                </a:lnTo>
                <a:lnTo>
                  <a:pt x="189" y="137"/>
                </a:lnTo>
                <a:lnTo>
                  <a:pt x="198" y="132"/>
                </a:lnTo>
                <a:lnTo>
                  <a:pt x="206" y="128"/>
                </a:lnTo>
                <a:lnTo>
                  <a:pt x="216" y="123"/>
                </a:lnTo>
                <a:lnTo>
                  <a:pt x="226" y="121"/>
                </a:lnTo>
                <a:lnTo>
                  <a:pt x="236" y="117"/>
                </a:lnTo>
                <a:lnTo>
                  <a:pt x="248" y="115"/>
                </a:lnTo>
                <a:lnTo>
                  <a:pt x="258" y="113"/>
                </a:lnTo>
                <a:lnTo>
                  <a:pt x="268" y="113"/>
                </a:lnTo>
                <a:lnTo>
                  <a:pt x="278" y="113"/>
                </a:lnTo>
                <a:lnTo>
                  <a:pt x="288" y="113"/>
                </a:lnTo>
                <a:lnTo>
                  <a:pt x="298" y="113"/>
                </a:lnTo>
                <a:lnTo>
                  <a:pt x="308" y="115"/>
                </a:lnTo>
                <a:lnTo>
                  <a:pt x="318" y="117"/>
                </a:lnTo>
                <a:lnTo>
                  <a:pt x="327" y="121"/>
                </a:lnTo>
                <a:lnTo>
                  <a:pt x="325" y="115"/>
                </a:lnTo>
                <a:lnTo>
                  <a:pt x="322" y="110"/>
                </a:lnTo>
                <a:lnTo>
                  <a:pt x="320" y="106"/>
                </a:lnTo>
                <a:lnTo>
                  <a:pt x="320" y="101"/>
                </a:lnTo>
                <a:lnTo>
                  <a:pt x="320" y="95"/>
                </a:lnTo>
                <a:lnTo>
                  <a:pt x="322" y="89"/>
                </a:lnTo>
                <a:lnTo>
                  <a:pt x="323" y="86"/>
                </a:lnTo>
                <a:lnTo>
                  <a:pt x="325" y="80"/>
                </a:lnTo>
                <a:lnTo>
                  <a:pt x="328" y="77"/>
                </a:lnTo>
                <a:lnTo>
                  <a:pt x="332" y="71"/>
                </a:lnTo>
                <a:lnTo>
                  <a:pt x="337" y="67"/>
                </a:lnTo>
                <a:lnTo>
                  <a:pt x="342" y="64"/>
                </a:lnTo>
                <a:lnTo>
                  <a:pt x="347" y="60"/>
                </a:lnTo>
                <a:lnTo>
                  <a:pt x="353" y="56"/>
                </a:lnTo>
                <a:lnTo>
                  <a:pt x="360" y="55"/>
                </a:lnTo>
                <a:lnTo>
                  <a:pt x="369" y="51"/>
                </a:lnTo>
                <a:lnTo>
                  <a:pt x="375" y="49"/>
                </a:lnTo>
                <a:lnTo>
                  <a:pt x="382" y="49"/>
                </a:lnTo>
                <a:lnTo>
                  <a:pt x="390" y="47"/>
                </a:lnTo>
                <a:lnTo>
                  <a:pt x="397" y="47"/>
                </a:lnTo>
                <a:lnTo>
                  <a:pt x="405" y="47"/>
                </a:lnTo>
                <a:lnTo>
                  <a:pt x="412" y="47"/>
                </a:lnTo>
                <a:lnTo>
                  <a:pt x="427" y="51"/>
                </a:lnTo>
                <a:lnTo>
                  <a:pt x="441" y="55"/>
                </a:lnTo>
                <a:lnTo>
                  <a:pt x="447" y="56"/>
                </a:lnTo>
                <a:lnTo>
                  <a:pt x="452" y="60"/>
                </a:lnTo>
                <a:lnTo>
                  <a:pt x="457" y="64"/>
                </a:lnTo>
                <a:lnTo>
                  <a:pt x="462" y="67"/>
                </a:lnTo>
                <a:lnTo>
                  <a:pt x="467" y="71"/>
                </a:lnTo>
                <a:lnTo>
                  <a:pt x="471" y="75"/>
                </a:lnTo>
                <a:lnTo>
                  <a:pt x="472" y="69"/>
                </a:lnTo>
                <a:lnTo>
                  <a:pt x="476" y="64"/>
                </a:lnTo>
                <a:lnTo>
                  <a:pt x="477" y="58"/>
                </a:lnTo>
                <a:lnTo>
                  <a:pt x="483" y="55"/>
                </a:lnTo>
                <a:lnTo>
                  <a:pt x="488" y="49"/>
                </a:lnTo>
                <a:lnTo>
                  <a:pt x="493" y="45"/>
                </a:lnTo>
                <a:lnTo>
                  <a:pt x="498" y="42"/>
                </a:lnTo>
                <a:lnTo>
                  <a:pt x="504" y="38"/>
                </a:lnTo>
                <a:lnTo>
                  <a:pt x="511" y="34"/>
                </a:lnTo>
                <a:lnTo>
                  <a:pt x="518" y="31"/>
                </a:lnTo>
                <a:lnTo>
                  <a:pt x="526" y="29"/>
                </a:lnTo>
                <a:lnTo>
                  <a:pt x="534" y="27"/>
                </a:lnTo>
                <a:lnTo>
                  <a:pt x="543" y="25"/>
                </a:lnTo>
                <a:lnTo>
                  <a:pt x="551" y="25"/>
                </a:lnTo>
                <a:lnTo>
                  <a:pt x="560" y="25"/>
                </a:lnTo>
                <a:lnTo>
                  <a:pt x="570" y="25"/>
                </a:lnTo>
                <a:lnTo>
                  <a:pt x="576" y="27"/>
                </a:lnTo>
                <a:lnTo>
                  <a:pt x="585" y="29"/>
                </a:lnTo>
                <a:lnTo>
                  <a:pt x="600" y="33"/>
                </a:lnTo>
                <a:lnTo>
                  <a:pt x="607" y="34"/>
                </a:lnTo>
                <a:lnTo>
                  <a:pt x="613" y="38"/>
                </a:lnTo>
                <a:lnTo>
                  <a:pt x="620" y="42"/>
                </a:lnTo>
                <a:lnTo>
                  <a:pt x="625" y="45"/>
                </a:lnTo>
                <a:lnTo>
                  <a:pt x="637" y="36"/>
                </a:lnTo>
                <a:lnTo>
                  <a:pt x="650" y="29"/>
                </a:lnTo>
                <a:lnTo>
                  <a:pt x="664" y="23"/>
                </a:lnTo>
                <a:lnTo>
                  <a:pt x="677" y="18"/>
                </a:lnTo>
                <a:lnTo>
                  <a:pt x="692" y="12"/>
                </a:lnTo>
                <a:lnTo>
                  <a:pt x="707" y="9"/>
                </a:lnTo>
                <a:lnTo>
                  <a:pt x="724" y="5"/>
                </a:lnTo>
                <a:lnTo>
                  <a:pt x="741" y="3"/>
                </a:lnTo>
                <a:lnTo>
                  <a:pt x="756" y="3"/>
                </a:lnTo>
                <a:lnTo>
                  <a:pt x="773" y="3"/>
                </a:lnTo>
                <a:lnTo>
                  <a:pt x="789" y="5"/>
                </a:lnTo>
                <a:lnTo>
                  <a:pt x="806" y="7"/>
                </a:lnTo>
                <a:lnTo>
                  <a:pt x="821" y="11"/>
                </a:lnTo>
                <a:lnTo>
                  <a:pt x="836" y="14"/>
                </a:lnTo>
                <a:lnTo>
                  <a:pt x="851" y="20"/>
                </a:lnTo>
                <a:lnTo>
                  <a:pt x="866" y="27"/>
                </a:lnTo>
                <a:lnTo>
                  <a:pt x="868" y="23"/>
                </a:lnTo>
                <a:lnTo>
                  <a:pt x="870" y="20"/>
                </a:lnTo>
                <a:lnTo>
                  <a:pt x="871" y="18"/>
                </a:lnTo>
                <a:lnTo>
                  <a:pt x="875" y="14"/>
                </a:lnTo>
                <a:lnTo>
                  <a:pt x="881" y="11"/>
                </a:lnTo>
                <a:lnTo>
                  <a:pt x="890" y="5"/>
                </a:lnTo>
                <a:lnTo>
                  <a:pt x="898" y="3"/>
                </a:lnTo>
                <a:lnTo>
                  <a:pt x="908" y="1"/>
                </a:lnTo>
                <a:lnTo>
                  <a:pt x="918" y="1"/>
                </a:lnTo>
                <a:lnTo>
                  <a:pt x="928" y="1"/>
                </a:lnTo>
                <a:lnTo>
                  <a:pt x="935" y="3"/>
                </a:lnTo>
                <a:lnTo>
                  <a:pt x="942" y="5"/>
                </a:lnTo>
                <a:lnTo>
                  <a:pt x="949" y="7"/>
                </a:lnTo>
                <a:lnTo>
                  <a:pt x="954" y="11"/>
                </a:lnTo>
                <a:lnTo>
                  <a:pt x="959" y="14"/>
                </a:lnTo>
                <a:lnTo>
                  <a:pt x="962" y="18"/>
                </a:lnTo>
                <a:lnTo>
                  <a:pt x="965" y="23"/>
                </a:lnTo>
                <a:lnTo>
                  <a:pt x="967" y="29"/>
                </a:lnTo>
                <a:lnTo>
                  <a:pt x="969" y="25"/>
                </a:lnTo>
                <a:lnTo>
                  <a:pt x="969" y="22"/>
                </a:lnTo>
                <a:lnTo>
                  <a:pt x="970" y="18"/>
                </a:lnTo>
                <a:lnTo>
                  <a:pt x="974" y="16"/>
                </a:lnTo>
                <a:lnTo>
                  <a:pt x="975" y="12"/>
                </a:lnTo>
                <a:lnTo>
                  <a:pt x="979" y="11"/>
                </a:lnTo>
                <a:lnTo>
                  <a:pt x="985" y="7"/>
                </a:lnTo>
                <a:lnTo>
                  <a:pt x="994" y="3"/>
                </a:lnTo>
                <a:lnTo>
                  <a:pt x="1004" y="1"/>
                </a:lnTo>
                <a:lnTo>
                  <a:pt x="1014" y="0"/>
                </a:lnTo>
                <a:lnTo>
                  <a:pt x="1026" y="1"/>
                </a:lnTo>
                <a:lnTo>
                  <a:pt x="1034" y="1"/>
                </a:lnTo>
                <a:lnTo>
                  <a:pt x="1042" y="3"/>
                </a:lnTo>
                <a:lnTo>
                  <a:pt x="1049" y="7"/>
                </a:lnTo>
                <a:lnTo>
                  <a:pt x="1056" y="11"/>
                </a:lnTo>
                <a:lnTo>
                  <a:pt x="1063" y="12"/>
                </a:lnTo>
                <a:lnTo>
                  <a:pt x="1068" y="18"/>
                </a:lnTo>
                <a:lnTo>
                  <a:pt x="1071" y="22"/>
                </a:lnTo>
                <a:lnTo>
                  <a:pt x="1074" y="27"/>
                </a:lnTo>
                <a:lnTo>
                  <a:pt x="1083" y="23"/>
                </a:lnTo>
                <a:lnTo>
                  <a:pt x="1091" y="22"/>
                </a:lnTo>
                <a:lnTo>
                  <a:pt x="1101" y="22"/>
                </a:lnTo>
                <a:lnTo>
                  <a:pt x="1109" y="20"/>
                </a:lnTo>
                <a:lnTo>
                  <a:pt x="1120" y="22"/>
                </a:lnTo>
                <a:lnTo>
                  <a:pt x="1130" y="22"/>
                </a:lnTo>
                <a:lnTo>
                  <a:pt x="1140" y="25"/>
                </a:lnTo>
                <a:lnTo>
                  <a:pt x="1148" y="27"/>
                </a:lnTo>
                <a:lnTo>
                  <a:pt x="1153" y="29"/>
                </a:lnTo>
                <a:lnTo>
                  <a:pt x="1156" y="31"/>
                </a:lnTo>
                <a:lnTo>
                  <a:pt x="1160" y="34"/>
                </a:lnTo>
                <a:lnTo>
                  <a:pt x="1161" y="36"/>
                </a:lnTo>
                <a:lnTo>
                  <a:pt x="1165" y="38"/>
                </a:lnTo>
                <a:lnTo>
                  <a:pt x="1166" y="40"/>
                </a:lnTo>
                <a:lnTo>
                  <a:pt x="1166" y="44"/>
                </a:lnTo>
                <a:lnTo>
                  <a:pt x="1168" y="45"/>
                </a:lnTo>
                <a:lnTo>
                  <a:pt x="1172" y="42"/>
                </a:lnTo>
                <a:lnTo>
                  <a:pt x="1175" y="38"/>
                </a:lnTo>
                <a:lnTo>
                  <a:pt x="1182" y="34"/>
                </a:lnTo>
                <a:lnTo>
                  <a:pt x="1187" y="33"/>
                </a:lnTo>
                <a:lnTo>
                  <a:pt x="1193" y="31"/>
                </a:lnTo>
                <a:lnTo>
                  <a:pt x="1200" y="27"/>
                </a:lnTo>
                <a:lnTo>
                  <a:pt x="1208" y="25"/>
                </a:lnTo>
                <a:lnTo>
                  <a:pt x="1217" y="25"/>
                </a:lnTo>
                <a:lnTo>
                  <a:pt x="1234" y="23"/>
                </a:lnTo>
                <a:lnTo>
                  <a:pt x="1252" y="23"/>
                </a:lnTo>
                <a:lnTo>
                  <a:pt x="1272" y="25"/>
                </a:lnTo>
                <a:lnTo>
                  <a:pt x="1291" y="29"/>
                </a:lnTo>
                <a:lnTo>
                  <a:pt x="1306" y="33"/>
                </a:lnTo>
                <a:lnTo>
                  <a:pt x="1319" y="36"/>
                </a:lnTo>
                <a:lnTo>
                  <a:pt x="1324" y="40"/>
                </a:lnTo>
                <a:lnTo>
                  <a:pt x="1329" y="42"/>
                </a:lnTo>
                <a:lnTo>
                  <a:pt x="1334" y="45"/>
                </a:lnTo>
                <a:lnTo>
                  <a:pt x="1339" y="49"/>
                </a:lnTo>
                <a:lnTo>
                  <a:pt x="1343" y="51"/>
                </a:lnTo>
                <a:lnTo>
                  <a:pt x="1346" y="55"/>
                </a:lnTo>
                <a:lnTo>
                  <a:pt x="1349" y="58"/>
                </a:lnTo>
                <a:lnTo>
                  <a:pt x="1353" y="62"/>
                </a:lnTo>
                <a:lnTo>
                  <a:pt x="1354" y="66"/>
                </a:lnTo>
                <a:lnTo>
                  <a:pt x="1354" y="69"/>
                </a:lnTo>
                <a:lnTo>
                  <a:pt x="1356" y="73"/>
                </a:lnTo>
                <a:lnTo>
                  <a:pt x="1356" y="77"/>
                </a:lnTo>
                <a:lnTo>
                  <a:pt x="1364" y="71"/>
                </a:lnTo>
                <a:lnTo>
                  <a:pt x="1374" y="67"/>
                </a:lnTo>
                <a:lnTo>
                  <a:pt x="1386" y="66"/>
                </a:lnTo>
                <a:lnTo>
                  <a:pt x="1396" y="64"/>
                </a:lnTo>
                <a:lnTo>
                  <a:pt x="1405" y="64"/>
                </a:lnTo>
                <a:lnTo>
                  <a:pt x="1415" y="64"/>
                </a:lnTo>
                <a:lnTo>
                  <a:pt x="1421" y="66"/>
                </a:lnTo>
                <a:lnTo>
                  <a:pt x="1428" y="69"/>
                </a:lnTo>
                <a:lnTo>
                  <a:pt x="1433" y="71"/>
                </a:lnTo>
                <a:lnTo>
                  <a:pt x="1435" y="77"/>
                </a:lnTo>
                <a:lnTo>
                  <a:pt x="1436" y="80"/>
                </a:lnTo>
                <a:lnTo>
                  <a:pt x="1436" y="84"/>
                </a:lnTo>
                <a:lnTo>
                  <a:pt x="1435" y="89"/>
                </a:lnTo>
                <a:lnTo>
                  <a:pt x="1433" y="95"/>
                </a:lnTo>
                <a:lnTo>
                  <a:pt x="1428" y="101"/>
                </a:lnTo>
                <a:lnTo>
                  <a:pt x="1423" y="104"/>
                </a:lnTo>
                <a:lnTo>
                  <a:pt x="1431" y="101"/>
                </a:lnTo>
                <a:lnTo>
                  <a:pt x="1440" y="97"/>
                </a:lnTo>
                <a:lnTo>
                  <a:pt x="1448" y="95"/>
                </a:lnTo>
                <a:lnTo>
                  <a:pt x="1457" y="91"/>
                </a:lnTo>
                <a:lnTo>
                  <a:pt x="1467" y="89"/>
                </a:lnTo>
                <a:lnTo>
                  <a:pt x="1475" y="89"/>
                </a:lnTo>
                <a:lnTo>
                  <a:pt x="1485" y="89"/>
                </a:lnTo>
                <a:lnTo>
                  <a:pt x="1495" y="89"/>
                </a:lnTo>
                <a:lnTo>
                  <a:pt x="1505" y="89"/>
                </a:lnTo>
                <a:lnTo>
                  <a:pt x="1514" y="91"/>
                </a:lnTo>
                <a:lnTo>
                  <a:pt x="1524" y="93"/>
                </a:lnTo>
                <a:lnTo>
                  <a:pt x="1532" y="95"/>
                </a:lnTo>
                <a:lnTo>
                  <a:pt x="1540" y="99"/>
                </a:lnTo>
                <a:lnTo>
                  <a:pt x="1549" y="102"/>
                </a:lnTo>
                <a:lnTo>
                  <a:pt x="1555" y="106"/>
                </a:lnTo>
                <a:lnTo>
                  <a:pt x="1564" y="112"/>
                </a:lnTo>
                <a:lnTo>
                  <a:pt x="1571" y="117"/>
                </a:lnTo>
                <a:lnTo>
                  <a:pt x="1577" y="126"/>
                </a:lnTo>
                <a:lnTo>
                  <a:pt x="1582" y="134"/>
                </a:lnTo>
                <a:lnTo>
                  <a:pt x="1586" y="141"/>
                </a:lnTo>
                <a:lnTo>
                  <a:pt x="1587" y="145"/>
                </a:lnTo>
                <a:lnTo>
                  <a:pt x="1587" y="150"/>
                </a:lnTo>
                <a:lnTo>
                  <a:pt x="1587" y="154"/>
                </a:lnTo>
                <a:lnTo>
                  <a:pt x="1587" y="157"/>
                </a:lnTo>
                <a:lnTo>
                  <a:pt x="1587" y="163"/>
                </a:lnTo>
                <a:lnTo>
                  <a:pt x="1586" y="167"/>
                </a:lnTo>
                <a:lnTo>
                  <a:pt x="1584" y="170"/>
                </a:lnTo>
                <a:lnTo>
                  <a:pt x="1582" y="176"/>
                </a:lnTo>
                <a:lnTo>
                  <a:pt x="1591" y="178"/>
                </a:lnTo>
                <a:lnTo>
                  <a:pt x="1599" y="179"/>
                </a:lnTo>
                <a:lnTo>
                  <a:pt x="1607" y="183"/>
                </a:lnTo>
                <a:lnTo>
                  <a:pt x="1616" y="187"/>
                </a:lnTo>
                <a:lnTo>
                  <a:pt x="1622" y="190"/>
                </a:lnTo>
                <a:lnTo>
                  <a:pt x="1628" y="194"/>
                </a:lnTo>
                <a:lnTo>
                  <a:pt x="1633" y="198"/>
                </a:lnTo>
                <a:lnTo>
                  <a:pt x="1638" y="201"/>
                </a:lnTo>
                <a:lnTo>
                  <a:pt x="1643" y="205"/>
                </a:lnTo>
                <a:lnTo>
                  <a:pt x="1644" y="209"/>
                </a:lnTo>
                <a:lnTo>
                  <a:pt x="1648" y="214"/>
                </a:lnTo>
                <a:lnTo>
                  <a:pt x="1649" y="218"/>
                </a:lnTo>
                <a:lnTo>
                  <a:pt x="1649" y="224"/>
                </a:lnTo>
                <a:lnTo>
                  <a:pt x="1649" y="227"/>
                </a:lnTo>
                <a:lnTo>
                  <a:pt x="1648" y="231"/>
                </a:lnTo>
                <a:lnTo>
                  <a:pt x="1646" y="236"/>
                </a:lnTo>
                <a:lnTo>
                  <a:pt x="1661" y="236"/>
                </a:lnTo>
                <a:lnTo>
                  <a:pt x="1674" y="236"/>
                </a:lnTo>
                <a:lnTo>
                  <a:pt x="1688" y="238"/>
                </a:lnTo>
                <a:lnTo>
                  <a:pt x="1700" y="240"/>
                </a:lnTo>
                <a:lnTo>
                  <a:pt x="1713" y="244"/>
                </a:lnTo>
                <a:lnTo>
                  <a:pt x="1723" y="247"/>
                </a:lnTo>
                <a:lnTo>
                  <a:pt x="1733" y="249"/>
                </a:lnTo>
                <a:lnTo>
                  <a:pt x="1743" y="255"/>
                </a:lnTo>
                <a:lnTo>
                  <a:pt x="1752" y="258"/>
                </a:lnTo>
                <a:lnTo>
                  <a:pt x="1760" y="264"/>
                </a:lnTo>
                <a:lnTo>
                  <a:pt x="1765" y="268"/>
                </a:lnTo>
                <a:lnTo>
                  <a:pt x="1770" y="273"/>
                </a:lnTo>
                <a:lnTo>
                  <a:pt x="1775" y="280"/>
                </a:lnTo>
                <a:lnTo>
                  <a:pt x="1777" y="286"/>
                </a:lnTo>
                <a:lnTo>
                  <a:pt x="1778" y="291"/>
                </a:lnTo>
                <a:lnTo>
                  <a:pt x="1778" y="299"/>
                </a:lnTo>
                <a:lnTo>
                  <a:pt x="1777" y="302"/>
                </a:lnTo>
                <a:lnTo>
                  <a:pt x="1775" y="308"/>
                </a:lnTo>
                <a:lnTo>
                  <a:pt x="1772" y="313"/>
                </a:lnTo>
                <a:lnTo>
                  <a:pt x="1767" y="319"/>
                </a:lnTo>
                <a:lnTo>
                  <a:pt x="1762" y="323"/>
                </a:lnTo>
                <a:lnTo>
                  <a:pt x="1757" y="328"/>
                </a:lnTo>
                <a:lnTo>
                  <a:pt x="1750" y="332"/>
                </a:lnTo>
                <a:lnTo>
                  <a:pt x="1741" y="336"/>
                </a:lnTo>
                <a:lnTo>
                  <a:pt x="1748" y="337"/>
                </a:lnTo>
                <a:lnTo>
                  <a:pt x="1757" y="339"/>
                </a:lnTo>
                <a:lnTo>
                  <a:pt x="1762" y="341"/>
                </a:lnTo>
                <a:lnTo>
                  <a:pt x="1768" y="345"/>
                </a:lnTo>
                <a:lnTo>
                  <a:pt x="1773" y="347"/>
                </a:lnTo>
                <a:lnTo>
                  <a:pt x="1778" y="350"/>
                </a:lnTo>
                <a:lnTo>
                  <a:pt x="1782" y="352"/>
                </a:lnTo>
                <a:lnTo>
                  <a:pt x="1785" y="356"/>
                </a:lnTo>
                <a:lnTo>
                  <a:pt x="1787" y="359"/>
                </a:lnTo>
                <a:lnTo>
                  <a:pt x="1788" y="361"/>
                </a:lnTo>
                <a:lnTo>
                  <a:pt x="1790" y="365"/>
                </a:lnTo>
                <a:lnTo>
                  <a:pt x="1790" y="369"/>
                </a:lnTo>
                <a:lnTo>
                  <a:pt x="1790" y="372"/>
                </a:lnTo>
                <a:lnTo>
                  <a:pt x="1788" y="376"/>
                </a:lnTo>
                <a:lnTo>
                  <a:pt x="1787" y="380"/>
                </a:lnTo>
                <a:lnTo>
                  <a:pt x="1783" y="383"/>
                </a:lnTo>
                <a:lnTo>
                  <a:pt x="1778" y="387"/>
                </a:lnTo>
                <a:lnTo>
                  <a:pt x="1772" y="391"/>
                </a:lnTo>
                <a:lnTo>
                  <a:pt x="1763" y="394"/>
                </a:lnTo>
                <a:lnTo>
                  <a:pt x="1753" y="398"/>
                </a:lnTo>
                <a:lnTo>
                  <a:pt x="1762" y="396"/>
                </a:lnTo>
                <a:lnTo>
                  <a:pt x="1770" y="396"/>
                </a:lnTo>
                <a:lnTo>
                  <a:pt x="1777" y="396"/>
                </a:lnTo>
                <a:lnTo>
                  <a:pt x="1785" y="398"/>
                </a:lnTo>
                <a:lnTo>
                  <a:pt x="1792" y="400"/>
                </a:lnTo>
                <a:lnTo>
                  <a:pt x="1798" y="403"/>
                </a:lnTo>
                <a:lnTo>
                  <a:pt x="1804" y="407"/>
                </a:lnTo>
                <a:lnTo>
                  <a:pt x="1807" y="411"/>
                </a:lnTo>
                <a:lnTo>
                  <a:pt x="1809" y="414"/>
                </a:lnTo>
                <a:lnTo>
                  <a:pt x="1810" y="416"/>
                </a:lnTo>
                <a:lnTo>
                  <a:pt x="1810" y="422"/>
                </a:lnTo>
                <a:lnTo>
                  <a:pt x="1810" y="427"/>
                </a:lnTo>
                <a:lnTo>
                  <a:pt x="1809" y="431"/>
                </a:lnTo>
                <a:lnTo>
                  <a:pt x="1804" y="437"/>
                </a:lnTo>
                <a:lnTo>
                  <a:pt x="1800" y="440"/>
                </a:lnTo>
                <a:lnTo>
                  <a:pt x="1793" y="444"/>
                </a:lnTo>
                <a:lnTo>
                  <a:pt x="1787" y="446"/>
                </a:lnTo>
                <a:lnTo>
                  <a:pt x="1782" y="448"/>
                </a:lnTo>
                <a:lnTo>
                  <a:pt x="1777" y="448"/>
                </a:lnTo>
                <a:lnTo>
                  <a:pt x="1772" y="449"/>
                </a:lnTo>
                <a:lnTo>
                  <a:pt x="1767" y="449"/>
                </a:lnTo>
                <a:lnTo>
                  <a:pt x="1757" y="448"/>
                </a:lnTo>
                <a:lnTo>
                  <a:pt x="1747" y="444"/>
                </a:lnTo>
                <a:lnTo>
                  <a:pt x="1753" y="449"/>
                </a:lnTo>
                <a:lnTo>
                  <a:pt x="1757" y="453"/>
                </a:lnTo>
                <a:lnTo>
                  <a:pt x="1762" y="459"/>
                </a:lnTo>
                <a:lnTo>
                  <a:pt x="1765" y="464"/>
                </a:lnTo>
                <a:lnTo>
                  <a:pt x="1767" y="470"/>
                </a:lnTo>
                <a:lnTo>
                  <a:pt x="1768" y="475"/>
                </a:lnTo>
                <a:lnTo>
                  <a:pt x="1768" y="481"/>
                </a:lnTo>
                <a:lnTo>
                  <a:pt x="1768" y="486"/>
                </a:lnTo>
                <a:lnTo>
                  <a:pt x="1768" y="492"/>
                </a:lnTo>
                <a:lnTo>
                  <a:pt x="1767" y="495"/>
                </a:lnTo>
                <a:lnTo>
                  <a:pt x="1763" y="501"/>
                </a:lnTo>
                <a:lnTo>
                  <a:pt x="1760" y="506"/>
                </a:lnTo>
                <a:lnTo>
                  <a:pt x="1757" y="512"/>
                </a:lnTo>
                <a:lnTo>
                  <a:pt x="1752" y="515"/>
                </a:lnTo>
                <a:lnTo>
                  <a:pt x="1747" y="521"/>
                </a:lnTo>
                <a:lnTo>
                  <a:pt x="1740" y="525"/>
                </a:lnTo>
                <a:lnTo>
                  <a:pt x="1728" y="530"/>
                </a:lnTo>
                <a:lnTo>
                  <a:pt x="1716" y="534"/>
                </a:lnTo>
                <a:lnTo>
                  <a:pt x="1703" y="537"/>
                </a:lnTo>
                <a:lnTo>
                  <a:pt x="1690" y="539"/>
                </a:lnTo>
                <a:lnTo>
                  <a:pt x="1700" y="541"/>
                </a:lnTo>
                <a:lnTo>
                  <a:pt x="1710" y="545"/>
                </a:lnTo>
                <a:lnTo>
                  <a:pt x="1713" y="547"/>
                </a:lnTo>
                <a:lnTo>
                  <a:pt x="1716" y="548"/>
                </a:lnTo>
                <a:lnTo>
                  <a:pt x="1720" y="550"/>
                </a:lnTo>
                <a:lnTo>
                  <a:pt x="1723" y="554"/>
                </a:lnTo>
                <a:lnTo>
                  <a:pt x="1725" y="556"/>
                </a:lnTo>
                <a:lnTo>
                  <a:pt x="1726" y="560"/>
                </a:lnTo>
                <a:lnTo>
                  <a:pt x="1728" y="561"/>
                </a:lnTo>
                <a:lnTo>
                  <a:pt x="1728" y="565"/>
                </a:lnTo>
                <a:lnTo>
                  <a:pt x="1728" y="567"/>
                </a:lnTo>
                <a:lnTo>
                  <a:pt x="1728" y="571"/>
                </a:lnTo>
                <a:lnTo>
                  <a:pt x="1726" y="572"/>
                </a:lnTo>
                <a:lnTo>
                  <a:pt x="1725" y="576"/>
                </a:lnTo>
                <a:lnTo>
                  <a:pt x="1723" y="580"/>
                </a:lnTo>
                <a:lnTo>
                  <a:pt x="1720" y="582"/>
                </a:lnTo>
                <a:lnTo>
                  <a:pt x="1716" y="583"/>
                </a:lnTo>
                <a:lnTo>
                  <a:pt x="1713" y="587"/>
                </a:lnTo>
                <a:lnTo>
                  <a:pt x="1705" y="591"/>
                </a:lnTo>
                <a:lnTo>
                  <a:pt x="1696" y="593"/>
                </a:lnTo>
                <a:lnTo>
                  <a:pt x="1685" y="596"/>
                </a:lnTo>
                <a:lnTo>
                  <a:pt x="1674" y="596"/>
                </a:lnTo>
                <a:lnTo>
                  <a:pt x="1663" y="596"/>
                </a:lnTo>
                <a:lnTo>
                  <a:pt x="1651" y="594"/>
                </a:lnTo>
                <a:lnTo>
                  <a:pt x="1646" y="594"/>
                </a:lnTo>
                <a:lnTo>
                  <a:pt x="1641" y="593"/>
                </a:lnTo>
                <a:lnTo>
                  <a:pt x="1631" y="589"/>
                </a:lnTo>
                <a:lnTo>
                  <a:pt x="1634" y="596"/>
                </a:lnTo>
                <a:lnTo>
                  <a:pt x="1634" y="604"/>
                </a:lnTo>
                <a:lnTo>
                  <a:pt x="1634" y="611"/>
                </a:lnTo>
                <a:lnTo>
                  <a:pt x="1633" y="618"/>
                </a:lnTo>
                <a:lnTo>
                  <a:pt x="1631" y="626"/>
                </a:lnTo>
                <a:lnTo>
                  <a:pt x="1628" y="633"/>
                </a:lnTo>
                <a:lnTo>
                  <a:pt x="1622" y="640"/>
                </a:lnTo>
                <a:lnTo>
                  <a:pt x="1617" y="646"/>
                </a:lnTo>
                <a:lnTo>
                  <a:pt x="1611" y="653"/>
                </a:lnTo>
                <a:lnTo>
                  <a:pt x="1604" y="659"/>
                </a:lnTo>
                <a:lnTo>
                  <a:pt x="1596" y="664"/>
                </a:lnTo>
                <a:lnTo>
                  <a:pt x="1587" y="668"/>
                </a:lnTo>
                <a:lnTo>
                  <a:pt x="1577" y="672"/>
                </a:lnTo>
                <a:lnTo>
                  <a:pt x="1567" y="675"/>
                </a:lnTo>
                <a:lnTo>
                  <a:pt x="1557" y="679"/>
                </a:lnTo>
                <a:lnTo>
                  <a:pt x="1545" y="681"/>
                </a:lnTo>
                <a:lnTo>
                  <a:pt x="1535" y="683"/>
                </a:lnTo>
                <a:lnTo>
                  <a:pt x="1525" y="683"/>
                </a:lnTo>
                <a:lnTo>
                  <a:pt x="1515" y="683"/>
                </a:lnTo>
                <a:lnTo>
                  <a:pt x="1505" y="683"/>
                </a:lnTo>
                <a:lnTo>
                  <a:pt x="1495" y="683"/>
                </a:lnTo>
                <a:lnTo>
                  <a:pt x="1485" y="681"/>
                </a:lnTo>
                <a:lnTo>
                  <a:pt x="1475" y="679"/>
                </a:lnTo>
                <a:lnTo>
                  <a:pt x="1467" y="675"/>
                </a:lnTo>
                <a:lnTo>
                  <a:pt x="1468" y="679"/>
                </a:lnTo>
                <a:lnTo>
                  <a:pt x="1472" y="683"/>
                </a:lnTo>
                <a:lnTo>
                  <a:pt x="1472" y="686"/>
                </a:lnTo>
                <a:lnTo>
                  <a:pt x="1472" y="692"/>
                </a:lnTo>
                <a:lnTo>
                  <a:pt x="1472" y="695"/>
                </a:lnTo>
                <a:lnTo>
                  <a:pt x="1470" y="699"/>
                </a:lnTo>
                <a:lnTo>
                  <a:pt x="1468" y="703"/>
                </a:lnTo>
                <a:lnTo>
                  <a:pt x="1465" y="706"/>
                </a:lnTo>
                <a:lnTo>
                  <a:pt x="1460" y="710"/>
                </a:lnTo>
                <a:lnTo>
                  <a:pt x="1457" y="712"/>
                </a:lnTo>
                <a:lnTo>
                  <a:pt x="1451" y="716"/>
                </a:lnTo>
                <a:lnTo>
                  <a:pt x="1445" y="717"/>
                </a:lnTo>
                <a:lnTo>
                  <a:pt x="1438" y="721"/>
                </a:lnTo>
                <a:lnTo>
                  <a:pt x="1431" y="723"/>
                </a:lnTo>
                <a:lnTo>
                  <a:pt x="1423" y="725"/>
                </a:lnTo>
                <a:lnTo>
                  <a:pt x="1415" y="727"/>
                </a:lnTo>
                <a:lnTo>
                  <a:pt x="1403" y="728"/>
                </a:lnTo>
                <a:lnTo>
                  <a:pt x="1389" y="728"/>
                </a:lnTo>
                <a:lnTo>
                  <a:pt x="1378" y="730"/>
                </a:lnTo>
                <a:lnTo>
                  <a:pt x="1366" y="728"/>
                </a:lnTo>
                <a:lnTo>
                  <a:pt x="1354" y="728"/>
                </a:lnTo>
                <a:lnTo>
                  <a:pt x="1343" y="727"/>
                </a:lnTo>
                <a:lnTo>
                  <a:pt x="1332" y="723"/>
                </a:lnTo>
                <a:lnTo>
                  <a:pt x="1322" y="721"/>
                </a:lnTo>
                <a:lnTo>
                  <a:pt x="1322" y="725"/>
                </a:lnTo>
                <a:lnTo>
                  <a:pt x="1322" y="730"/>
                </a:lnTo>
                <a:lnTo>
                  <a:pt x="1322" y="734"/>
                </a:lnTo>
                <a:lnTo>
                  <a:pt x="1321" y="739"/>
                </a:lnTo>
                <a:lnTo>
                  <a:pt x="1319" y="743"/>
                </a:lnTo>
                <a:lnTo>
                  <a:pt x="1317" y="749"/>
                </a:lnTo>
                <a:lnTo>
                  <a:pt x="1314" y="752"/>
                </a:lnTo>
                <a:lnTo>
                  <a:pt x="1311" y="756"/>
                </a:lnTo>
                <a:lnTo>
                  <a:pt x="1306" y="760"/>
                </a:lnTo>
                <a:lnTo>
                  <a:pt x="1301" y="763"/>
                </a:lnTo>
                <a:lnTo>
                  <a:pt x="1296" y="765"/>
                </a:lnTo>
                <a:lnTo>
                  <a:pt x="1291" y="769"/>
                </a:lnTo>
                <a:lnTo>
                  <a:pt x="1284" y="771"/>
                </a:lnTo>
                <a:lnTo>
                  <a:pt x="1277" y="772"/>
                </a:lnTo>
                <a:lnTo>
                  <a:pt x="1270" y="774"/>
                </a:lnTo>
                <a:lnTo>
                  <a:pt x="1264" y="776"/>
                </a:lnTo>
                <a:lnTo>
                  <a:pt x="1250" y="776"/>
                </a:lnTo>
                <a:lnTo>
                  <a:pt x="1239" y="776"/>
                </a:lnTo>
                <a:lnTo>
                  <a:pt x="1225" y="774"/>
                </a:lnTo>
                <a:lnTo>
                  <a:pt x="1215" y="771"/>
                </a:lnTo>
                <a:lnTo>
                  <a:pt x="1205" y="765"/>
                </a:lnTo>
                <a:lnTo>
                  <a:pt x="1195" y="760"/>
                </a:lnTo>
                <a:lnTo>
                  <a:pt x="1192" y="758"/>
                </a:lnTo>
                <a:lnTo>
                  <a:pt x="1188" y="754"/>
                </a:lnTo>
                <a:lnTo>
                  <a:pt x="1185" y="750"/>
                </a:lnTo>
                <a:lnTo>
                  <a:pt x="1182" y="747"/>
                </a:lnTo>
                <a:lnTo>
                  <a:pt x="1183" y="750"/>
                </a:lnTo>
                <a:lnTo>
                  <a:pt x="1185" y="754"/>
                </a:lnTo>
                <a:lnTo>
                  <a:pt x="1185" y="758"/>
                </a:lnTo>
                <a:lnTo>
                  <a:pt x="1185" y="761"/>
                </a:lnTo>
                <a:lnTo>
                  <a:pt x="1183" y="765"/>
                </a:lnTo>
                <a:lnTo>
                  <a:pt x="1182" y="769"/>
                </a:lnTo>
                <a:lnTo>
                  <a:pt x="1178" y="771"/>
                </a:lnTo>
                <a:lnTo>
                  <a:pt x="1175" y="774"/>
                </a:lnTo>
                <a:lnTo>
                  <a:pt x="1172" y="778"/>
                </a:lnTo>
                <a:lnTo>
                  <a:pt x="1166" y="780"/>
                </a:lnTo>
                <a:lnTo>
                  <a:pt x="1163" y="784"/>
                </a:lnTo>
                <a:lnTo>
                  <a:pt x="1156" y="785"/>
                </a:lnTo>
                <a:lnTo>
                  <a:pt x="1151" y="787"/>
                </a:lnTo>
                <a:lnTo>
                  <a:pt x="1145" y="789"/>
                </a:lnTo>
                <a:lnTo>
                  <a:pt x="1138" y="791"/>
                </a:lnTo>
                <a:lnTo>
                  <a:pt x="1130" y="791"/>
                </a:lnTo>
                <a:lnTo>
                  <a:pt x="1116" y="793"/>
                </a:lnTo>
                <a:lnTo>
                  <a:pt x="1101" y="793"/>
                </a:lnTo>
                <a:lnTo>
                  <a:pt x="1088" y="791"/>
                </a:lnTo>
                <a:lnTo>
                  <a:pt x="1074" y="787"/>
                </a:lnTo>
                <a:lnTo>
                  <a:pt x="1063" y="784"/>
                </a:lnTo>
                <a:lnTo>
                  <a:pt x="1056" y="780"/>
                </a:lnTo>
                <a:lnTo>
                  <a:pt x="1052" y="778"/>
                </a:lnTo>
                <a:lnTo>
                  <a:pt x="1047" y="774"/>
                </a:lnTo>
                <a:lnTo>
                  <a:pt x="1044" y="771"/>
                </a:lnTo>
                <a:lnTo>
                  <a:pt x="1041" y="767"/>
                </a:lnTo>
                <a:lnTo>
                  <a:pt x="1037" y="765"/>
                </a:lnTo>
                <a:lnTo>
                  <a:pt x="1036" y="767"/>
                </a:lnTo>
                <a:lnTo>
                  <a:pt x="1034" y="771"/>
                </a:lnTo>
                <a:lnTo>
                  <a:pt x="1032" y="772"/>
                </a:lnTo>
                <a:lnTo>
                  <a:pt x="1029" y="776"/>
                </a:lnTo>
                <a:lnTo>
                  <a:pt x="1026" y="778"/>
                </a:lnTo>
                <a:lnTo>
                  <a:pt x="1022" y="782"/>
                </a:lnTo>
                <a:lnTo>
                  <a:pt x="1017" y="784"/>
                </a:lnTo>
                <a:lnTo>
                  <a:pt x="1012" y="785"/>
                </a:lnTo>
                <a:lnTo>
                  <a:pt x="1006" y="787"/>
                </a:lnTo>
                <a:lnTo>
                  <a:pt x="1001" y="789"/>
                </a:lnTo>
                <a:lnTo>
                  <a:pt x="987" y="791"/>
                </a:lnTo>
                <a:lnTo>
                  <a:pt x="974" y="793"/>
                </a:lnTo>
                <a:lnTo>
                  <a:pt x="959" y="793"/>
                </a:lnTo>
                <a:lnTo>
                  <a:pt x="949" y="791"/>
                </a:lnTo>
                <a:lnTo>
                  <a:pt x="938" y="789"/>
                </a:lnTo>
                <a:lnTo>
                  <a:pt x="928" y="787"/>
                </a:lnTo>
                <a:lnTo>
                  <a:pt x="920" y="785"/>
                </a:lnTo>
                <a:lnTo>
                  <a:pt x="912" y="782"/>
                </a:lnTo>
                <a:lnTo>
                  <a:pt x="905" y="778"/>
                </a:lnTo>
                <a:lnTo>
                  <a:pt x="900" y="774"/>
                </a:lnTo>
                <a:lnTo>
                  <a:pt x="897" y="769"/>
                </a:lnTo>
                <a:lnTo>
                  <a:pt x="892" y="772"/>
                </a:lnTo>
                <a:lnTo>
                  <a:pt x="888" y="776"/>
                </a:lnTo>
                <a:lnTo>
                  <a:pt x="881" y="780"/>
                </a:lnTo>
                <a:lnTo>
                  <a:pt x="876" y="782"/>
                </a:lnTo>
                <a:lnTo>
                  <a:pt x="870" y="785"/>
                </a:lnTo>
                <a:lnTo>
                  <a:pt x="861" y="787"/>
                </a:lnTo>
                <a:lnTo>
                  <a:pt x="855" y="789"/>
                </a:lnTo>
                <a:lnTo>
                  <a:pt x="846" y="791"/>
                </a:lnTo>
                <a:lnTo>
                  <a:pt x="830" y="793"/>
                </a:lnTo>
                <a:lnTo>
                  <a:pt x="813" y="795"/>
                </a:lnTo>
                <a:lnTo>
                  <a:pt x="794" y="793"/>
                </a:lnTo>
                <a:lnTo>
                  <a:pt x="776" y="791"/>
                </a:lnTo>
                <a:lnTo>
                  <a:pt x="766" y="789"/>
                </a:lnTo>
                <a:lnTo>
                  <a:pt x="756" y="785"/>
                </a:lnTo>
                <a:lnTo>
                  <a:pt x="747" y="782"/>
                </a:lnTo>
                <a:lnTo>
                  <a:pt x="741" y="778"/>
                </a:lnTo>
                <a:lnTo>
                  <a:pt x="734" y="774"/>
                </a:lnTo>
                <a:lnTo>
                  <a:pt x="729" y="771"/>
                </a:lnTo>
                <a:lnTo>
                  <a:pt x="724" y="767"/>
                </a:lnTo>
                <a:lnTo>
                  <a:pt x="722" y="761"/>
                </a:lnTo>
                <a:lnTo>
                  <a:pt x="716" y="763"/>
                </a:lnTo>
                <a:lnTo>
                  <a:pt x="711" y="765"/>
                </a:lnTo>
                <a:lnTo>
                  <a:pt x="704" y="767"/>
                </a:lnTo>
                <a:lnTo>
                  <a:pt x="697" y="769"/>
                </a:lnTo>
                <a:lnTo>
                  <a:pt x="682" y="771"/>
                </a:lnTo>
                <a:lnTo>
                  <a:pt x="667" y="771"/>
                </a:lnTo>
                <a:lnTo>
                  <a:pt x="650" y="771"/>
                </a:lnTo>
                <a:lnTo>
                  <a:pt x="635" y="767"/>
                </a:lnTo>
                <a:lnTo>
                  <a:pt x="620" y="763"/>
                </a:lnTo>
                <a:lnTo>
                  <a:pt x="605" y="758"/>
                </a:lnTo>
                <a:lnTo>
                  <a:pt x="598" y="754"/>
                </a:lnTo>
                <a:lnTo>
                  <a:pt x="591" y="750"/>
                </a:lnTo>
                <a:lnTo>
                  <a:pt x="585" y="747"/>
                </a:lnTo>
                <a:lnTo>
                  <a:pt x="580" y="741"/>
                </a:lnTo>
                <a:lnTo>
                  <a:pt x="576" y="738"/>
                </a:lnTo>
                <a:lnTo>
                  <a:pt x="575" y="732"/>
                </a:lnTo>
                <a:lnTo>
                  <a:pt x="575" y="728"/>
                </a:lnTo>
                <a:lnTo>
                  <a:pt x="575" y="723"/>
                </a:lnTo>
                <a:lnTo>
                  <a:pt x="573" y="725"/>
                </a:lnTo>
                <a:lnTo>
                  <a:pt x="573" y="728"/>
                </a:lnTo>
                <a:lnTo>
                  <a:pt x="570" y="730"/>
                </a:lnTo>
                <a:lnTo>
                  <a:pt x="566" y="732"/>
                </a:lnTo>
                <a:lnTo>
                  <a:pt x="563" y="734"/>
                </a:lnTo>
                <a:lnTo>
                  <a:pt x="560" y="736"/>
                </a:lnTo>
                <a:lnTo>
                  <a:pt x="555" y="738"/>
                </a:lnTo>
                <a:lnTo>
                  <a:pt x="550" y="739"/>
                </a:lnTo>
                <a:lnTo>
                  <a:pt x="545" y="741"/>
                </a:lnTo>
                <a:lnTo>
                  <a:pt x="540" y="741"/>
                </a:lnTo>
                <a:lnTo>
                  <a:pt x="526" y="743"/>
                </a:lnTo>
                <a:lnTo>
                  <a:pt x="513" y="743"/>
                </a:lnTo>
                <a:lnTo>
                  <a:pt x="498" y="743"/>
                </a:lnTo>
                <a:lnTo>
                  <a:pt x="484" y="739"/>
                </a:lnTo>
                <a:lnTo>
                  <a:pt x="471" y="738"/>
                </a:lnTo>
                <a:lnTo>
                  <a:pt x="464" y="736"/>
                </a:lnTo>
                <a:lnTo>
                  <a:pt x="459" y="734"/>
                </a:lnTo>
                <a:lnTo>
                  <a:pt x="454" y="732"/>
                </a:lnTo>
                <a:lnTo>
                  <a:pt x="449" y="728"/>
                </a:lnTo>
                <a:lnTo>
                  <a:pt x="444" y="727"/>
                </a:lnTo>
                <a:lnTo>
                  <a:pt x="441" y="725"/>
                </a:lnTo>
                <a:lnTo>
                  <a:pt x="437" y="721"/>
                </a:lnTo>
                <a:lnTo>
                  <a:pt x="436" y="719"/>
                </a:lnTo>
                <a:lnTo>
                  <a:pt x="434" y="716"/>
                </a:lnTo>
                <a:lnTo>
                  <a:pt x="432" y="714"/>
                </a:lnTo>
                <a:lnTo>
                  <a:pt x="432" y="710"/>
                </a:lnTo>
                <a:lnTo>
                  <a:pt x="432" y="708"/>
                </a:lnTo>
                <a:lnTo>
                  <a:pt x="434" y="705"/>
                </a:lnTo>
                <a:lnTo>
                  <a:pt x="436" y="701"/>
                </a:lnTo>
                <a:lnTo>
                  <a:pt x="441" y="697"/>
                </a:lnTo>
                <a:lnTo>
                  <a:pt x="446" y="695"/>
                </a:lnTo>
                <a:lnTo>
                  <a:pt x="437" y="697"/>
                </a:lnTo>
                <a:lnTo>
                  <a:pt x="429" y="699"/>
                </a:lnTo>
                <a:lnTo>
                  <a:pt x="420" y="699"/>
                </a:lnTo>
                <a:lnTo>
                  <a:pt x="412" y="701"/>
                </a:lnTo>
                <a:lnTo>
                  <a:pt x="404" y="701"/>
                </a:lnTo>
                <a:lnTo>
                  <a:pt x="397" y="699"/>
                </a:lnTo>
                <a:lnTo>
                  <a:pt x="389" y="699"/>
                </a:lnTo>
                <a:lnTo>
                  <a:pt x="380" y="697"/>
                </a:lnTo>
                <a:lnTo>
                  <a:pt x="372" y="695"/>
                </a:lnTo>
                <a:lnTo>
                  <a:pt x="365" y="694"/>
                </a:lnTo>
                <a:lnTo>
                  <a:pt x="358" y="690"/>
                </a:lnTo>
                <a:lnTo>
                  <a:pt x="352" y="686"/>
                </a:lnTo>
                <a:lnTo>
                  <a:pt x="345" y="683"/>
                </a:lnTo>
                <a:lnTo>
                  <a:pt x="340" y="679"/>
                </a:lnTo>
                <a:lnTo>
                  <a:pt x="335" y="673"/>
                </a:lnTo>
                <a:lnTo>
                  <a:pt x="332" y="670"/>
                </a:lnTo>
                <a:lnTo>
                  <a:pt x="328" y="664"/>
                </a:lnTo>
                <a:lnTo>
                  <a:pt x="325" y="660"/>
                </a:lnTo>
                <a:lnTo>
                  <a:pt x="323" y="655"/>
                </a:lnTo>
                <a:lnTo>
                  <a:pt x="322" y="649"/>
                </a:lnTo>
                <a:lnTo>
                  <a:pt x="322" y="644"/>
                </a:lnTo>
                <a:lnTo>
                  <a:pt x="322" y="640"/>
                </a:lnTo>
                <a:lnTo>
                  <a:pt x="323" y="635"/>
                </a:lnTo>
                <a:lnTo>
                  <a:pt x="325" y="629"/>
                </a:lnTo>
                <a:lnTo>
                  <a:pt x="317" y="633"/>
                </a:lnTo>
                <a:lnTo>
                  <a:pt x="308" y="637"/>
                </a:lnTo>
                <a:lnTo>
                  <a:pt x="300" y="640"/>
                </a:lnTo>
                <a:lnTo>
                  <a:pt x="291" y="642"/>
                </a:lnTo>
                <a:lnTo>
                  <a:pt x="281" y="644"/>
                </a:lnTo>
                <a:lnTo>
                  <a:pt x="273" y="644"/>
                </a:lnTo>
                <a:lnTo>
                  <a:pt x="263" y="646"/>
                </a:lnTo>
                <a:lnTo>
                  <a:pt x="253" y="646"/>
                </a:lnTo>
                <a:lnTo>
                  <a:pt x="244" y="646"/>
                </a:lnTo>
                <a:lnTo>
                  <a:pt x="234" y="644"/>
                </a:lnTo>
                <a:lnTo>
                  <a:pt x="226" y="644"/>
                </a:lnTo>
                <a:lnTo>
                  <a:pt x="216" y="642"/>
                </a:lnTo>
                <a:lnTo>
                  <a:pt x="208" y="640"/>
                </a:lnTo>
                <a:lnTo>
                  <a:pt x="199" y="637"/>
                </a:lnTo>
                <a:lnTo>
                  <a:pt x="191" y="633"/>
                </a:lnTo>
                <a:lnTo>
                  <a:pt x="182" y="629"/>
                </a:lnTo>
                <a:lnTo>
                  <a:pt x="171" y="626"/>
                </a:lnTo>
                <a:lnTo>
                  <a:pt x="161" y="620"/>
                </a:lnTo>
                <a:lnTo>
                  <a:pt x="151" y="616"/>
                </a:lnTo>
                <a:lnTo>
                  <a:pt x="142" y="611"/>
                </a:lnTo>
                <a:lnTo>
                  <a:pt x="134" y="605"/>
                </a:lnTo>
                <a:lnTo>
                  <a:pt x="125" y="600"/>
                </a:lnTo>
                <a:lnTo>
                  <a:pt x="120" y="594"/>
                </a:lnTo>
                <a:lnTo>
                  <a:pt x="114" y="587"/>
                </a:lnTo>
                <a:lnTo>
                  <a:pt x="109" y="582"/>
                </a:lnTo>
                <a:lnTo>
                  <a:pt x="105" y="576"/>
                </a:lnTo>
                <a:lnTo>
                  <a:pt x="102" y="569"/>
                </a:lnTo>
                <a:lnTo>
                  <a:pt x="100" y="563"/>
                </a:lnTo>
                <a:lnTo>
                  <a:pt x="100" y="558"/>
                </a:lnTo>
                <a:lnTo>
                  <a:pt x="100" y="550"/>
                </a:lnTo>
                <a:lnTo>
                  <a:pt x="100" y="545"/>
                </a:lnTo>
                <a:lnTo>
                  <a:pt x="104" y="539"/>
                </a:lnTo>
                <a:lnTo>
                  <a:pt x="95" y="539"/>
                </a:lnTo>
                <a:lnTo>
                  <a:pt x="87" y="541"/>
                </a:lnTo>
                <a:lnTo>
                  <a:pt x="78" y="541"/>
                </a:lnTo>
                <a:lnTo>
                  <a:pt x="70" y="539"/>
                </a:lnTo>
                <a:lnTo>
                  <a:pt x="63" y="539"/>
                </a:lnTo>
                <a:lnTo>
                  <a:pt x="55" y="537"/>
                </a:lnTo>
                <a:lnTo>
                  <a:pt x="42" y="534"/>
                </a:lnTo>
                <a:lnTo>
                  <a:pt x="35" y="530"/>
                </a:lnTo>
                <a:lnTo>
                  <a:pt x="28" y="528"/>
                </a:lnTo>
                <a:lnTo>
                  <a:pt x="23" y="525"/>
                </a:lnTo>
                <a:lnTo>
                  <a:pt x="18" y="521"/>
                </a:lnTo>
                <a:lnTo>
                  <a:pt x="13" y="515"/>
                </a:lnTo>
                <a:lnTo>
                  <a:pt x="10" y="512"/>
                </a:lnTo>
                <a:lnTo>
                  <a:pt x="6" y="506"/>
                </a:lnTo>
                <a:lnTo>
                  <a:pt x="3" y="503"/>
                </a:lnTo>
                <a:lnTo>
                  <a:pt x="1" y="497"/>
                </a:lnTo>
                <a:lnTo>
                  <a:pt x="1" y="493"/>
                </a:lnTo>
                <a:lnTo>
                  <a:pt x="0" y="490"/>
                </a:lnTo>
                <a:lnTo>
                  <a:pt x="0" y="486"/>
                </a:lnTo>
                <a:lnTo>
                  <a:pt x="1" y="479"/>
                </a:lnTo>
                <a:lnTo>
                  <a:pt x="3" y="471"/>
                </a:lnTo>
                <a:lnTo>
                  <a:pt x="8" y="466"/>
                </a:lnTo>
                <a:lnTo>
                  <a:pt x="13" y="459"/>
                </a:lnTo>
                <a:lnTo>
                  <a:pt x="20" y="453"/>
                </a:lnTo>
                <a:lnTo>
                  <a:pt x="28" y="448"/>
                </a:lnTo>
                <a:lnTo>
                  <a:pt x="23" y="444"/>
                </a:lnTo>
                <a:lnTo>
                  <a:pt x="20" y="440"/>
                </a:lnTo>
                <a:lnTo>
                  <a:pt x="16" y="437"/>
                </a:lnTo>
                <a:lnTo>
                  <a:pt x="13" y="435"/>
                </a:lnTo>
                <a:lnTo>
                  <a:pt x="11" y="431"/>
                </a:lnTo>
                <a:lnTo>
                  <a:pt x="10" y="427"/>
                </a:lnTo>
                <a:lnTo>
                  <a:pt x="10" y="424"/>
                </a:lnTo>
                <a:lnTo>
                  <a:pt x="10" y="420"/>
                </a:lnTo>
                <a:lnTo>
                  <a:pt x="11" y="416"/>
                </a:lnTo>
                <a:lnTo>
                  <a:pt x="13" y="414"/>
                </a:lnTo>
                <a:lnTo>
                  <a:pt x="15" y="411"/>
                </a:lnTo>
                <a:lnTo>
                  <a:pt x="18" y="407"/>
                </a:lnTo>
                <a:lnTo>
                  <a:pt x="21" y="405"/>
                </a:lnTo>
                <a:lnTo>
                  <a:pt x="27" y="403"/>
                </a:lnTo>
                <a:lnTo>
                  <a:pt x="32" y="400"/>
                </a:lnTo>
                <a:lnTo>
                  <a:pt x="38" y="398"/>
                </a:lnTo>
                <a:lnTo>
                  <a:pt x="38" y="398"/>
                </a:lnTo>
                <a:lnTo>
                  <a:pt x="40" y="398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1" name="Freeform 23"/>
          <p:cNvSpPr>
            <a:spLocks/>
          </p:cNvSpPr>
          <p:nvPr/>
        </p:nvSpPr>
        <p:spPr bwMode="auto">
          <a:xfrm>
            <a:off x="6519863" y="5519738"/>
            <a:ext cx="1438275" cy="630237"/>
          </a:xfrm>
          <a:custGeom>
            <a:avLst/>
            <a:gdLst/>
            <a:ahLst/>
            <a:cxnLst>
              <a:cxn ang="0">
                <a:pos x="3" y="358"/>
              </a:cxn>
              <a:cxn ang="0">
                <a:pos x="42" y="313"/>
              </a:cxn>
              <a:cxn ang="0">
                <a:pos x="53" y="257"/>
              </a:cxn>
              <a:cxn ang="0">
                <a:pos x="146" y="207"/>
              </a:cxn>
              <a:cxn ang="0">
                <a:pos x="189" y="137"/>
              </a:cxn>
              <a:cxn ang="0">
                <a:pos x="298" y="113"/>
              </a:cxn>
              <a:cxn ang="0">
                <a:pos x="325" y="80"/>
              </a:cxn>
              <a:cxn ang="0">
                <a:pos x="390" y="47"/>
              </a:cxn>
              <a:cxn ang="0">
                <a:pos x="471" y="75"/>
              </a:cxn>
              <a:cxn ang="0">
                <a:pos x="526" y="29"/>
              </a:cxn>
              <a:cxn ang="0">
                <a:pos x="620" y="42"/>
              </a:cxn>
              <a:cxn ang="0">
                <a:pos x="773" y="3"/>
              </a:cxn>
              <a:cxn ang="0">
                <a:pos x="881" y="11"/>
              </a:cxn>
              <a:cxn ang="0">
                <a:pos x="962" y="18"/>
              </a:cxn>
              <a:cxn ang="0">
                <a:pos x="1004" y="1"/>
              </a:cxn>
              <a:cxn ang="0">
                <a:pos x="1083" y="23"/>
              </a:cxn>
              <a:cxn ang="0">
                <a:pos x="1161" y="36"/>
              </a:cxn>
              <a:cxn ang="0">
                <a:pos x="1208" y="25"/>
              </a:cxn>
              <a:cxn ang="0">
                <a:pos x="1339" y="49"/>
              </a:cxn>
              <a:cxn ang="0">
                <a:pos x="1386" y="66"/>
              </a:cxn>
              <a:cxn ang="0">
                <a:pos x="1433" y="95"/>
              </a:cxn>
              <a:cxn ang="0">
                <a:pos x="1505" y="89"/>
              </a:cxn>
              <a:cxn ang="0">
                <a:pos x="1586" y="141"/>
              </a:cxn>
              <a:cxn ang="0">
                <a:pos x="1607" y="183"/>
              </a:cxn>
              <a:cxn ang="0">
                <a:pos x="1649" y="227"/>
              </a:cxn>
              <a:cxn ang="0">
                <a:pos x="1752" y="258"/>
              </a:cxn>
              <a:cxn ang="0">
                <a:pos x="1767" y="319"/>
              </a:cxn>
              <a:cxn ang="0">
                <a:pos x="1782" y="352"/>
              </a:cxn>
              <a:cxn ang="0">
                <a:pos x="1772" y="391"/>
              </a:cxn>
              <a:cxn ang="0">
                <a:pos x="1809" y="414"/>
              </a:cxn>
              <a:cxn ang="0">
                <a:pos x="1772" y="449"/>
              </a:cxn>
              <a:cxn ang="0">
                <a:pos x="1768" y="486"/>
              </a:cxn>
              <a:cxn ang="0">
                <a:pos x="1703" y="537"/>
              </a:cxn>
              <a:cxn ang="0">
                <a:pos x="1728" y="565"/>
              </a:cxn>
              <a:cxn ang="0">
                <a:pos x="1685" y="596"/>
              </a:cxn>
              <a:cxn ang="0">
                <a:pos x="1631" y="626"/>
              </a:cxn>
              <a:cxn ang="0">
                <a:pos x="1545" y="681"/>
              </a:cxn>
              <a:cxn ang="0">
                <a:pos x="1472" y="686"/>
              </a:cxn>
              <a:cxn ang="0">
                <a:pos x="1431" y="723"/>
              </a:cxn>
              <a:cxn ang="0">
                <a:pos x="1322" y="725"/>
              </a:cxn>
              <a:cxn ang="0">
                <a:pos x="1291" y="769"/>
              </a:cxn>
              <a:cxn ang="0">
                <a:pos x="1192" y="758"/>
              </a:cxn>
              <a:cxn ang="0">
                <a:pos x="1175" y="774"/>
              </a:cxn>
              <a:cxn ang="0">
                <a:pos x="1088" y="791"/>
              </a:cxn>
              <a:cxn ang="0">
                <a:pos x="1032" y="772"/>
              </a:cxn>
              <a:cxn ang="0">
                <a:pos x="949" y="791"/>
              </a:cxn>
              <a:cxn ang="0">
                <a:pos x="876" y="782"/>
              </a:cxn>
              <a:cxn ang="0">
                <a:pos x="747" y="782"/>
              </a:cxn>
              <a:cxn ang="0">
                <a:pos x="667" y="771"/>
              </a:cxn>
              <a:cxn ang="0">
                <a:pos x="575" y="728"/>
              </a:cxn>
              <a:cxn ang="0">
                <a:pos x="540" y="741"/>
              </a:cxn>
              <a:cxn ang="0">
                <a:pos x="441" y="725"/>
              </a:cxn>
              <a:cxn ang="0">
                <a:pos x="437" y="697"/>
              </a:cxn>
              <a:cxn ang="0">
                <a:pos x="352" y="686"/>
              </a:cxn>
              <a:cxn ang="0">
                <a:pos x="323" y="635"/>
              </a:cxn>
              <a:cxn ang="0">
                <a:pos x="234" y="644"/>
              </a:cxn>
              <a:cxn ang="0">
                <a:pos x="134" y="605"/>
              </a:cxn>
              <a:cxn ang="0">
                <a:pos x="104" y="539"/>
              </a:cxn>
              <a:cxn ang="0">
                <a:pos x="18" y="521"/>
              </a:cxn>
              <a:cxn ang="0">
                <a:pos x="8" y="466"/>
              </a:cxn>
              <a:cxn ang="0">
                <a:pos x="10" y="420"/>
              </a:cxn>
            </a:cxnLst>
            <a:rect l="0" t="0" r="r" b="b"/>
            <a:pathLst>
              <a:path w="1810" h="795">
                <a:moveTo>
                  <a:pt x="40" y="398"/>
                </a:moveTo>
                <a:lnTo>
                  <a:pt x="33" y="394"/>
                </a:lnTo>
                <a:lnTo>
                  <a:pt x="27" y="392"/>
                </a:lnTo>
                <a:lnTo>
                  <a:pt x="21" y="389"/>
                </a:lnTo>
                <a:lnTo>
                  <a:pt x="18" y="385"/>
                </a:lnTo>
                <a:lnTo>
                  <a:pt x="13" y="381"/>
                </a:lnTo>
                <a:lnTo>
                  <a:pt x="10" y="376"/>
                </a:lnTo>
                <a:lnTo>
                  <a:pt x="8" y="372"/>
                </a:lnTo>
                <a:lnTo>
                  <a:pt x="5" y="369"/>
                </a:lnTo>
                <a:lnTo>
                  <a:pt x="5" y="363"/>
                </a:lnTo>
                <a:lnTo>
                  <a:pt x="3" y="358"/>
                </a:lnTo>
                <a:lnTo>
                  <a:pt x="3" y="354"/>
                </a:lnTo>
                <a:lnTo>
                  <a:pt x="5" y="348"/>
                </a:lnTo>
                <a:lnTo>
                  <a:pt x="5" y="345"/>
                </a:lnTo>
                <a:lnTo>
                  <a:pt x="8" y="339"/>
                </a:lnTo>
                <a:lnTo>
                  <a:pt x="10" y="336"/>
                </a:lnTo>
                <a:lnTo>
                  <a:pt x="15" y="330"/>
                </a:lnTo>
                <a:lnTo>
                  <a:pt x="18" y="326"/>
                </a:lnTo>
                <a:lnTo>
                  <a:pt x="23" y="323"/>
                </a:lnTo>
                <a:lnTo>
                  <a:pt x="30" y="319"/>
                </a:lnTo>
                <a:lnTo>
                  <a:pt x="35" y="315"/>
                </a:lnTo>
                <a:lnTo>
                  <a:pt x="42" y="313"/>
                </a:lnTo>
                <a:lnTo>
                  <a:pt x="50" y="312"/>
                </a:lnTo>
                <a:lnTo>
                  <a:pt x="57" y="310"/>
                </a:lnTo>
                <a:lnTo>
                  <a:pt x="65" y="308"/>
                </a:lnTo>
                <a:lnTo>
                  <a:pt x="60" y="302"/>
                </a:lnTo>
                <a:lnTo>
                  <a:pt x="55" y="295"/>
                </a:lnTo>
                <a:lnTo>
                  <a:pt x="53" y="290"/>
                </a:lnTo>
                <a:lnTo>
                  <a:pt x="52" y="282"/>
                </a:lnTo>
                <a:lnTo>
                  <a:pt x="50" y="277"/>
                </a:lnTo>
                <a:lnTo>
                  <a:pt x="50" y="269"/>
                </a:lnTo>
                <a:lnTo>
                  <a:pt x="50" y="264"/>
                </a:lnTo>
                <a:lnTo>
                  <a:pt x="53" y="257"/>
                </a:lnTo>
                <a:lnTo>
                  <a:pt x="55" y="251"/>
                </a:lnTo>
                <a:lnTo>
                  <a:pt x="58" y="246"/>
                </a:lnTo>
                <a:lnTo>
                  <a:pt x="63" y="240"/>
                </a:lnTo>
                <a:lnTo>
                  <a:pt x="68" y="235"/>
                </a:lnTo>
                <a:lnTo>
                  <a:pt x="75" y="229"/>
                </a:lnTo>
                <a:lnTo>
                  <a:pt x="82" y="224"/>
                </a:lnTo>
                <a:lnTo>
                  <a:pt x="90" y="220"/>
                </a:lnTo>
                <a:lnTo>
                  <a:pt x="99" y="216"/>
                </a:lnTo>
                <a:lnTo>
                  <a:pt x="114" y="211"/>
                </a:lnTo>
                <a:lnTo>
                  <a:pt x="129" y="209"/>
                </a:lnTo>
                <a:lnTo>
                  <a:pt x="146" y="207"/>
                </a:lnTo>
                <a:lnTo>
                  <a:pt x="162" y="207"/>
                </a:lnTo>
                <a:lnTo>
                  <a:pt x="159" y="200"/>
                </a:lnTo>
                <a:lnTo>
                  <a:pt x="159" y="192"/>
                </a:lnTo>
                <a:lnTo>
                  <a:pt x="159" y="183"/>
                </a:lnTo>
                <a:lnTo>
                  <a:pt x="159" y="176"/>
                </a:lnTo>
                <a:lnTo>
                  <a:pt x="162" y="168"/>
                </a:lnTo>
                <a:lnTo>
                  <a:pt x="166" y="163"/>
                </a:lnTo>
                <a:lnTo>
                  <a:pt x="171" y="156"/>
                </a:lnTo>
                <a:lnTo>
                  <a:pt x="176" y="148"/>
                </a:lnTo>
                <a:lnTo>
                  <a:pt x="182" y="143"/>
                </a:lnTo>
                <a:lnTo>
                  <a:pt x="189" y="137"/>
                </a:lnTo>
                <a:lnTo>
                  <a:pt x="198" y="132"/>
                </a:lnTo>
                <a:lnTo>
                  <a:pt x="206" y="128"/>
                </a:lnTo>
                <a:lnTo>
                  <a:pt x="216" y="123"/>
                </a:lnTo>
                <a:lnTo>
                  <a:pt x="226" y="121"/>
                </a:lnTo>
                <a:lnTo>
                  <a:pt x="236" y="117"/>
                </a:lnTo>
                <a:lnTo>
                  <a:pt x="248" y="115"/>
                </a:lnTo>
                <a:lnTo>
                  <a:pt x="258" y="113"/>
                </a:lnTo>
                <a:lnTo>
                  <a:pt x="268" y="113"/>
                </a:lnTo>
                <a:lnTo>
                  <a:pt x="278" y="113"/>
                </a:lnTo>
                <a:lnTo>
                  <a:pt x="288" y="113"/>
                </a:lnTo>
                <a:lnTo>
                  <a:pt x="298" y="113"/>
                </a:lnTo>
                <a:lnTo>
                  <a:pt x="308" y="115"/>
                </a:lnTo>
                <a:lnTo>
                  <a:pt x="318" y="117"/>
                </a:lnTo>
                <a:lnTo>
                  <a:pt x="327" y="121"/>
                </a:lnTo>
                <a:lnTo>
                  <a:pt x="325" y="115"/>
                </a:lnTo>
                <a:lnTo>
                  <a:pt x="322" y="110"/>
                </a:lnTo>
                <a:lnTo>
                  <a:pt x="320" y="106"/>
                </a:lnTo>
                <a:lnTo>
                  <a:pt x="320" y="101"/>
                </a:lnTo>
                <a:lnTo>
                  <a:pt x="320" y="95"/>
                </a:lnTo>
                <a:lnTo>
                  <a:pt x="322" y="89"/>
                </a:lnTo>
                <a:lnTo>
                  <a:pt x="323" y="86"/>
                </a:lnTo>
                <a:lnTo>
                  <a:pt x="325" y="80"/>
                </a:lnTo>
                <a:lnTo>
                  <a:pt x="328" y="77"/>
                </a:lnTo>
                <a:lnTo>
                  <a:pt x="332" y="71"/>
                </a:lnTo>
                <a:lnTo>
                  <a:pt x="337" y="67"/>
                </a:lnTo>
                <a:lnTo>
                  <a:pt x="342" y="64"/>
                </a:lnTo>
                <a:lnTo>
                  <a:pt x="347" y="60"/>
                </a:lnTo>
                <a:lnTo>
                  <a:pt x="353" y="56"/>
                </a:lnTo>
                <a:lnTo>
                  <a:pt x="360" y="55"/>
                </a:lnTo>
                <a:lnTo>
                  <a:pt x="369" y="51"/>
                </a:lnTo>
                <a:lnTo>
                  <a:pt x="375" y="49"/>
                </a:lnTo>
                <a:lnTo>
                  <a:pt x="382" y="49"/>
                </a:lnTo>
                <a:lnTo>
                  <a:pt x="390" y="47"/>
                </a:lnTo>
                <a:lnTo>
                  <a:pt x="397" y="47"/>
                </a:lnTo>
                <a:lnTo>
                  <a:pt x="405" y="47"/>
                </a:lnTo>
                <a:lnTo>
                  <a:pt x="412" y="47"/>
                </a:lnTo>
                <a:lnTo>
                  <a:pt x="427" y="51"/>
                </a:lnTo>
                <a:lnTo>
                  <a:pt x="441" y="55"/>
                </a:lnTo>
                <a:lnTo>
                  <a:pt x="447" y="56"/>
                </a:lnTo>
                <a:lnTo>
                  <a:pt x="452" y="60"/>
                </a:lnTo>
                <a:lnTo>
                  <a:pt x="457" y="64"/>
                </a:lnTo>
                <a:lnTo>
                  <a:pt x="462" y="67"/>
                </a:lnTo>
                <a:lnTo>
                  <a:pt x="467" y="71"/>
                </a:lnTo>
                <a:lnTo>
                  <a:pt x="471" y="75"/>
                </a:lnTo>
                <a:lnTo>
                  <a:pt x="472" y="69"/>
                </a:lnTo>
                <a:lnTo>
                  <a:pt x="476" y="64"/>
                </a:lnTo>
                <a:lnTo>
                  <a:pt x="477" y="58"/>
                </a:lnTo>
                <a:lnTo>
                  <a:pt x="483" y="55"/>
                </a:lnTo>
                <a:lnTo>
                  <a:pt x="488" y="49"/>
                </a:lnTo>
                <a:lnTo>
                  <a:pt x="493" y="45"/>
                </a:lnTo>
                <a:lnTo>
                  <a:pt x="498" y="42"/>
                </a:lnTo>
                <a:lnTo>
                  <a:pt x="504" y="38"/>
                </a:lnTo>
                <a:lnTo>
                  <a:pt x="511" y="34"/>
                </a:lnTo>
                <a:lnTo>
                  <a:pt x="518" y="31"/>
                </a:lnTo>
                <a:lnTo>
                  <a:pt x="526" y="29"/>
                </a:lnTo>
                <a:lnTo>
                  <a:pt x="534" y="27"/>
                </a:lnTo>
                <a:lnTo>
                  <a:pt x="543" y="25"/>
                </a:lnTo>
                <a:lnTo>
                  <a:pt x="551" y="25"/>
                </a:lnTo>
                <a:lnTo>
                  <a:pt x="560" y="25"/>
                </a:lnTo>
                <a:lnTo>
                  <a:pt x="570" y="25"/>
                </a:lnTo>
                <a:lnTo>
                  <a:pt x="576" y="27"/>
                </a:lnTo>
                <a:lnTo>
                  <a:pt x="585" y="29"/>
                </a:lnTo>
                <a:lnTo>
                  <a:pt x="600" y="33"/>
                </a:lnTo>
                <a:lnTo>
                  <a:pt x="607" y="34"/>
                </a:lnTo>
                <a:lnTo>
                  <a:pt x="613" y="38"/>
                </a:lnTo>
                <a:lnTo>
                  <a:pt x="620" y="42"/>
                </a:lnTo>
                <a:lnTo>
                  <a:pt x="625" y="45"/>
                </a:lnTo>
                <a:lnTo>
                  <a:pt x="637" y="36"/>
                </a:lnTo>
                <a:lnTo>
                  <a:pt x="650" y="29"/>
                </a:lnTo>
                <a:lnTo>
                  <a:pt x="664" y="23"/>
                </a:lnTo>
                <a:lnTo>
                  <a:pt x="677" y="18"/>
                </a:lnTo>
                <a:lnTo>
                  <a:pt x="692" y="12"/>
                </a:lnTo>
                <a:lnTo>
                  <a:pt x="707" y="9"/>
                </a:lnTo>
                <a:lnTo>
                  <a:pt x="724" y="5"/>
                </a:lnTo>
                <a:lnTo>
                  <a:pt x="741" y="3"/>
                </a:lnTo>
                <a:lnTo>
                  <a:pt x="756" y="3"/>
                </a:lnTo>
                <a:lnTo>
                  <a:pt x="773" y="3"/>
                </a:lnTo>
                <a:lnTo>
                  <a:pt x="789" y="5"/>
                </a:lnTo>
                <a:lnTo>
                  <a:pt x="806" y="7"/>
                </a:lnTo>
                <a:lnTo>
                  <a:pt x="821" y="11"/>
                </a:lnTo>
                <a:lnTo>
                  <a:pt x="836" y="14"/>
                </a:lnTo>
                <a:lnTo>
                  <a:pt x="851" y="20"/>
                </a:lnTo>
                <a:lnTo>
                  <a:pt x="866" y="27"/>
                </a:lnTo>
                <a:lnTo>
                  <a:pt x="868" y="23"/>
                </a:lnTo>
                <a:lnTo>
                  <a:pt x="870" y="20"/>
                </a:lnTo>
                <a:lnTo>
                  <a:pt x="871" y="18"/>
                </a:lnTo>
                <a:lnTo>
                  <a:pt x="875" y="14"/>
                </a:lnTo>
                <a:lnTo>
                  <a:pt x="881" y="11"/>
                </a:lnTo>
                <a:lnTo>
                  <a:pt x="890" y="5"/>
                </a:lnTo>
                <a:lnTo>
                  <a:pt x="898" y="3"/>
                </a:lnTo>
                <a:lnTo>
                  <a:pt x="908" y="1"/>
                </a:lnTo>
                <a:lnTo>
                  <a:pt x="918" y="1"/>
                </a:lnTo>
                <a:lnTo>
                  <a:pt x="928" y="1"/>
                </a:lnTo>
                <a:lnTo>
                  <a:pt x="935" y="3"/>
                </a:lnTo>
                <a:lnTo>
                  <a:pt x="942" y="5"/>
                </a:lnTo>
                <a:lnTo>
                  <a:pt x="949" y="7"/>
                </a:lnTo>
                <a:lnTo>
                  <a:pt x="954" y="11"/>
                </a:lnTo>
                <a:lnTo>
                  <a:pt x="959" y="14"/>
                </a:lnTo>
                <a:lnTo>
                  <a:pt x="962" y="18"/>
                </a:lnTo>
                <a:lnTo>
                  <a:pt x="965" y="23"/>
                </a:lnTo>
                <a:lnTo>
                  <a:pt x="967" y="29"/>
                </a:lnTo>
                <a:lnTo>
                  <a:pt x="969" y="25"/>
                </a:lnTo>
                <a:lnTo>
                  <a:pt x="969" y="22"/>
                </a:lnTo>
                <a:lnTo>
                  <a:pt x="970" y="18"/>
                </a:lnTo>
                <a:lnTo>
                  <a:pt x="974" y="16"/>
                </a:lnTo>
                <a:lnTo>
                  <a:pt x="975" y="12"/>
                </a:lnTo>
                <a:lnTo>
                  <a:pt x="979" y="11"/>
                </a:lnTo>
                <a:lnTo>
                  <a:pt x="985" y="7"/>
                </a:lnTo>
                <a:lnTo>
                  <a:pt x="994" y="3"/>
                </a:lnTo>
                <a:lnTo>
                  <a:pt x="1004" y="1"/>
                </a:lnTo>
                <a:lnTo>
                  <a:pt x="1014" y="0"/>
                </a:lnTo>
                <a:lnTo>
                  <a:pt x="1026" y="1"/>
                </a:lnTo>
                <a:lnTo>
                  <a:pt x="1034" y="1"/>
                </a:lnTo>
                <a:lnTo>
                  <a:pt x="1042" y="3"/>
                </a:lnTo>
                <a:lnTo>
                  <a:pt x="1049" y="7"/>
                </a:lnTo>
                <a:lnTo>
                  <a:pt x="1056" y="11"/>
                </a:lnTo>
                <a:lnTo>
                  <a:pt x="1063" y="12"/>
                </a:lnTo>
                <a:lnTo>
                  <a:pt x="1068" y="18"/>
                </a:lnTo>
                <a:lnTo>
                  <a:pt x="1071" y="22"/>
                </a:lnTo>
                <a:lnTo>
                  <a:pt x="1074" y="27"/>
                </a:lnTo>
                <a:lnTo>
                  <a:pt x="1083" y="23"/>
                </a:lnTo>
                <a:lnTo>
                  <a:pt x="1091" y="22"/>
                </a:lnTo>
                <a:lnTo>
                  <a:pt x="1101" y="22"/>
                </a:lnTo>
                <a:lnTo>
                  <a:pt x="1109" y="20"/>
                </a:lnTo>
                <a:lnTo>
                  <a:pt x="1120" y="22"/>
                </a:lnTo>
                <a:lnTo>
                  <a:pt x="1130" y="22"/>
                </a:lnTo>
                <a:lnTo>
                  <a:pt x="1140" y="25"/>
                </a:lnTo>
                <a:lnTo>
                  <a:pt x="1148" y="27"/>
                </a:lnTo>
                <a:lnTo>
                  <a:pt x="1153" y="29"/>
                </a:lnTo>
                <a:lnTo>
                  <a:pt x="1156" y="31"/>
                </a:lnTo>
                <a:lnTo>
                  <a:pt x="1160" y="34"/>
                </a:lnTo>
                <a:lnTo>
                  <a:pt x="1161" y="36"/>
                </a:lnTo>
                <a:lnTo>
                  <a:pt x="1165" y="38"/>
                </a:lnTo>
                <a:lnTo>
                  <a:pt x="1166" y="40"/>
                </a:lnTo>
                <a:lnTo>
                  <a:pt x="1166" y="44"/>
                </a:lnTo>
                <a:lnTo>
                  <a:pt x="1168" y="45"/>
                </a:lnTo>
                <a:lnTo>
                  <a:pt x="1172" y="42"/>
                </a:lnTo>
                <a:lnTo>
                  <a:pt x="1175" y="38"/>
                </a:lnTo>
                <a:lnTo>
                  <a:pt x="1182" y="34"/>
                </a:lnTo>
                <a:lnTo>
                  <a:pt x="1187" y="33"/>
                </a:lnTo>
                <a:lnTo>
                  <a:pt x="1193" y="31"/>
                </a:lnTo>
                <a:lnTo>
                  <a:pt x="1200" y="27"/>
                </a:lnTo>
                <a:lnTo>
                  <a:pt x="1208" y="25"/>
                </a:lnTo>
                <a:lnTo>
                  <a:pt x="1217" y="25"/>
                </a:lnTo>
                <a:lnTo>
                  <a:pt x="1234" y="23"/>
                </a:lnTo>
                <a:lnTo>
                  <a:pt x="1252" y="23"/>
                </a:lnTo>
                <a:lnTo>
                  <a:pt x="1272" y="25"/>
                </a:lnTo>
                <a:lnTo>
                  <a:pt x="1291" y="29"/>
                </a:lnTo>
                <a:lnTo>
                  <a:pt x="1306" y="33"/>
                </a:lnTo>
                <a:lnTo>
                  <a:pt x="1319" y="36"/>
                </a:lnTo>
                <a:lnTo>
                  <a:pt x="1324" y="40"/>
                </a:lnTo>
                <a:lnTo>
                  <a:pt x="1329" y="42"/>
                </a:lnTo>
                <a:lnTo>
                  <a:pt x="1334" y="45"/>
                </a:lnTo>
                <a:lnTo>
                  <a:pt x="1339" y="49"/>
                </a:lnTo>
                <a:lnTo>
                  <a:pt x="1343" y="51"/>
                </a:lnTo>
                <a:lnTo>
                  <a:pt x="1346" y="55"/>
                </a:lnTo>
                <a:lnTo>
                  <a:pt x="1349" y="58"/>
                </a:lnTo>
                <a:lnTo>
                  <a:pt x="1353" y="62"/>
                </a:lnTo>
                <a:lnTo>
                  <a:pt x="1354" y="66"/>
                </a:lnTo>
                <a:lnTo>
                  <a:pt x="1354" y="69"/>
                </a:lnTo>
                <a:lnTo>
                  <a:pt x="1356" y="73"/>
                </a:lnTo>
                <a:lnTo>
                  <a:pt x="1356" y="77"/>
                </a:lnTo>
                <a:lnTo>
                  <a:pt x="1364" y="71"/>
                </a:lnTo>
                <a:lnTo>
                  <a:pt x="1374" y="67"/>
                </a:lnTo>
                <a:lnTo>
                  <a:pt x="1386" y="66"/>
                </a:lnTo>
                <a:lnTo>
                  <a:pt x="1396" y="64"/>
                </a:lnTo>
                <a:lnTo>
                  <a:pt x="1405" y="64"/>
                </a:lnTo>
                <a:lnTo>
                  <a:pt x="1415" y="64"/>
                </a:lnTo>
                <a:lnTo>
                  <a:pt x="1421" y="66"/>
                </a:lnTo>
                <a:lnTo>
                  <a:pt x="1428" y="69"/>
                </a:lnTo>
                <a:lnTo>
                  <a:pt x="1433" y="71"/>
                </a:lnTo>
                <a:lnTo>
                  <a:pt x="1435" y="77"/>
                </a:lnTo>
                <a:lnTo>
                  <a:pt x="1436" y="80"/>
                </a:lnTo>
                <a:lnTo>
                  <a:pt x="1436" y="84"/>
                </a:lnTo>
                <a:lnTo>
                  <a:pt x="1435" y="89"/>
                </a:lnTo>
                <a:lnTo>
                  <a:pt x="1433" y="95"/>
                </a:lnTo>
                <a:lnTo>
                  <a:pt x="1428" y="101"/>
                </a:lnTo>
                <a:lnTo>
                  <a:pt x="1423" y="104"/>
                </a:lnTo>
                <a:lnTo>
                  <a:pt x="1431" y="101"/>
                </a:lnTo>
                <a:lnTo>
                  <a:pt x="1440" y="97"/>
                </a:lnTo>
                <a:lnTo>
                  <a:pt x="1448" y="95"/>
                </a:lnTo>
                <a:lnTo>
                  <a:pt x="1457" y="91"/>
                </a:lnTo>
                <a:lnTo>
                  <a:pt x="1467" y="89"/>
                </a:lnTo>
                <a:lnTo>
                  <a:pt x="1475" y="89"/>
                </a:lnTo>
                <a:lnTo>
                  <a:pt x="1485" y="89"/>
                </a:lnTo>
                <a:lnTo>
                  <a:pt x="1495" y="89"/>
                </a:lnTo>
                <a:lnTo>
                  <a:pt x="1505" y="89"/>
                </a:lnTo>
                <a:lnTo>
                  <a:pt x="1514" y="91"/>
                </a:lnTo>
                <a:lnTo>
                  <a:pt x="1524" y="93"/>
                </a:lnTo>
                <a:lnTo>
                  <a:pt x="1532" y="95"/>
                </a:lnTo>
                <a:lnTo>
                  <a:pt x="1540" y="99"/>
                </a:lnTo>
                <a:lnTo>
                  <a:pt x="1549" y="102"/>
                </a:lnTo>
                <a:lnTo>
                  <a:pt x="1555" y="106"/>
                </a:lnTo>
                <a:lnTo>
                  <a:pt x="1564" y="112"/>
                </a:lnTo>
                <a:lnTo>
                  <a:pt x="1571" y="117"/>
                </a:lnTo>
                <a:lnTo>
                  <a:pt x="1577" y="126"/>
                </a:lnTo>
                <a:lnTo>
                  <a:pt x="1582" y="134"/>
                </a:lnTo>
                <a:lnTo>
                  <a:pt x="1586" y="141"/>
                </a:lnTo>
                <a:lnTo>
                  <a:pt x="1587" y="145"/>
                </a:lnTo>
                <a:lnTo>
                  <a:pt x="1587" y="150"/>
                </a:lnTo>
                <a:lnTo>
                  <a:pt x="1587" y="154"/>
                </a:lnTo>
                <a:lnTo>
                  <a:pt x="1587" y="157"/>
                </a:lnTo>
                <a:lnTo>
                  <a:pt x="1587" y="163"/>
                </a:lnTo>
                <a:lnTo>
                  <a:pt x="1586" y="167"/>
                </a:lnTo>
                <a:lnTo>
                  <a:pt x="1584" y="170"/>
                </a:lnTo>
                <a:lnTo>
                  <a:pt x="1582" y="176"/>
                </a:lnTo>
                <a:lnTo>
                  <a:pt x="1591" y="178"/>
                </a:lnTo>
                <a:lnTo>
                  <a:pt x="1599" y="179"/>
                </a:lnTo>
                <a:lnTo>
                  <a:pt x="1607" y="183"/>
                </a:lnTo>
                <a:lnTo>
                  <a:pt x="1616" y="187"/>
                </a:lnTo>
                <a:lnTo>
                  <a:pt x="1622" y="190"/>
                </a:lnTo>
                <a:lnTo>
                  <a:pt x="1628" y="194"/>
                </a:lnTo>
                <a:lnTo>
                  <a:pt x="1633" y="198"/>
                </a:lnTo>
                <a:lnTo>
                  <a:pt x="1638" y="201"/>
                </a:lnTo>
                <a:lnTo>
                  <a:pt x="1643" y="205"/>
                </a:lnTo>
                <a:lnTo>
                  <a:pt x="1644" y="209"/>
                </a:lnTo>
                <a:lnTo>
                  <a:pt x="1648" y="214"/>
                </a:lnTo>
                <a:lnTo>
                  <a:pt x="1649" y="218"/>
                </a:lnTo>
                <a:lnTo>
                  <a:pt x="1649" y="224"/>
                </a:lnTo>
                <a:lnTo>
                  <a:pt x="1649" y="227"/>
                </a:lnTo>
                <a:lnTo>
                  <a:pt x="1648" y="231"/>
                </a:lnTo>
                <a:lnTo>
                  <a:pt x="1646" y="236"/>
                </a:lnTo>
                <a:lnTo>
                  <a:pt x="1661" y="236"/>
                </a:lnTo>
                <a:lnTo>
                  <a:pt x="1674" y="236"/>
                </a:lnTo>
                <a:lnTo>
                  <a:pt x="1688" y="238"/>
                </a:lnTo>
                <a:lnTo>
                  <a:pt x="1700" y="240"/>
                </a:lnTo>
                <a:lnTo>
                  <a:pt x="1713" y="244"/>
                </a:lnTo>
                <a:lnTo>
                  <a:pt x="1723" y="247"/>
                </a:lnTo>
                <a:lnTo>
                  <a:pt x="1733" y="249"/>
                </a:lnTo>
                <a:lnTo>
                  <a:pt x="1743" y="255"/>
                </a:lnTo>
                <a:lnTo>
                  <a:pt x="1752" y="258"/>
                </a:lnTo>
                <a:lnTo>
                  <a:pt x="1760" y="264"/>
                </a:lnTo>
                <a:lnTo>
                  <a:pt x="1765" y="268"/>
                </a:lnTo>
                <a:lnTo>
                  <a:pt x="1770" y="273"/>
                </a:lnTo>
                <a:lnTo>
                  <a:pt x="1775" y="280"/>
                </a:lnTo>
                <a:lnTo>
                  <a:pt x="1777" y="286"/>
                </a:lnTo>
                <a:lnTo>
                  <a:pt x="1778" y="291"/>
                </a:lnTo>
                <a:lnTo>
                  <a:pt x="1778" y="299"/>
                </a:lnTo>
                <a:lnTo>
                  <a:pt x="1777" y="302"/>
                </a:lnTo>
                <a:lnTo>
                  <a:pt x="1775" y="308"/>
                </a:lnTo>
                <a:lnTo>
                  <a:pt x="1772" y="313"/>
                </a:lnTo>
                <a:lnTo>
                  <a:pt x="1767" y="319"/>
                </a:lnTo>
                <a:lnTo>
                  <a:pt x="1762" y="323"/>
                </a:lnTo>
                <a:lnTo>
                  <a:pt x="1757" y="328"/>
                </a:lnTo>
                <a:lnTo>
                  <a:pt x="1750" y="332"/>
                </a:lnTo>
                <a:lnTo>
                  <a:pt x="1741" y="336"/>
                </a:lnTo>
                <a:lnTo>
                  <a:pt x="1748" y="337"/>
                </a:lnTo>
                <a:lnTo>
                  <a:pt x="1757" y="339"/>
                </a:lnTo>
                <a:lnTo>
                  <a:pt x="1762" y="341"/>
                </a:lnTo>
                <a:lnTo>
                  <a:pt x="1768" y="345"/>
                </a:lnTo>
                <a:lnTo>
                  <a:pt x="1773" y="347"/>
                </a:lnTo>
                <a:lnTo>
                  <a:pt x="1778" y="350"/>
                </a:lnTo>
                <a:lnTo>
                  <a:pt x="1782" y="352"/>
                </a:lnTo>
                <a:lnTo>
                  <a:pt x="1785" y="356"/>
                </a:lnTo>
                <a:lnTo>
                  <a:pt x="1787" y="359"/>
                </a:lnTo>
                <a:lnTo>
                  <a:pt x="1788" y="361"/>
                </a:lnTo>
                <a:lnTo>
                  <a:pt x="1790" y="365"/>
                </a:lnTo>
                <a:lnTo>
                  <a:pt x="1790" y="369"/>
                </a:lnTo>
                <a:lnTo>
                  <a:pt x="1790" y="372"/>
                </a:lnTo>
                <a:lnTo>
                  <a:pt x="1788" y="376"/>
                </a:lnTo>
                <a:lnTo>
                  <a:pt x="1787" y="380"/>
                </a:lnTo>
                <a:lnTo>
                  <a:pt x="1783" y="383"/>
                </a:lnTo>
                <a:lnTo>
                  <a:pt x="1778" y="387"/>
                </a:lnTo>
                <a:lnTo>
                  <a:pt x="1772" y="391"/>
                </a:lnTo>
                <a:lnTo>
                  <a:pt x="1763" y="394"/>
                </a:lnTo>
                <a:lnTo>
                  <a:pt x="1753" y="398"/>
                </a:lnTo>
                <a:lnTo>
                  <a:pt x="1762" y="396"/>
                </a:lnTo>
                <a:lnTo>
                  <a:pt x="1770" y="396"/>
                </a:lnTo>
                <a:lnTo>
                  <a:pt x="1777" y="396"/>
                </a:lnTo>
                <a:lnTo>
                  <a:pt x="1785" y="398"/>
                </a:lnTo>
                <a:lnTo>
                  <a:pt x="1792" y="400"/>
                </a:lnTo>
                <a:lnTo>
                  <a:pt x="1798" y="403"/>
                </a:lnTo>
                <a:lnTo>
                  <a:pt x="1804" y="407"/>
                </a:lnTo>
                <a:lnTo>
                  <a:pt x="1807" y="411"/>
                </a:lnTo>
                <a:lnTo>
                  <a:pt x="1809" y="414"/>
                </a:lnTo>
                <a:lnTo>
                  <a:pt x="1810" y="416"/>
                </a:lnTo>
                <a:lnTo>
                  <a:pt x="1810" y="422"/>
                </a:lnTo>
                <a:lnTo>
                  <a:pt x="1810" y="427"/>
                </a:lnTo>
                <a:lnTo>
                  <a:pt x="1809" y="431"/>
                </a:lnTo>
                <a:lnTo>
                  <a:pt x="1804" y="437"/>
                </a:lnTo>
                <a:lnTo>
                  <a:pt x="1800" y="440"/>
                </a:lnTo>
                <a:lnTo>
                  <a:pt x="1793" y="444"/>
                </a:lnTo>
                <a:lnTo>
                  <a:pt x="1787" y="446"/>
                </a:lnTo>
                <a:lnTo>
                  <a:pt x="1782" y="448"/>
                </a:lnTo>
                <a:lnTo>
                  <a:pt x="1777" y="448"/>
                </a:lnTo>
                <a:lnTo>
                  <a:pt x="1772" y="449"/>
                </a:lnTo>
                <a:lnTo>
                  <a:pt x="1767" y="449"/>
                </a:lnTo>
                <a:lnTo>
                  <a:pt x="1757" y="448"/>
                </a:lnTo>
                <a:lnTo>
                  <a:pt x="1747" y="444"/>
                </a:lnTo>
                <a:lnTo>
                  <a:pt x="1753" y="449"/>
                </a:lnTo>
                <a:lnTo>
                  <a:pt x="1757" y="453"/>
                </a:lnTo>
                <a:lnTo>
                  <a:pt x="1762" y="459"/>
                </a:lnTo>
                <a:lnTo>
                  <a:pt x="1765" y="464"/>
                </a:lnTo>
                <a:lnTo>
                  <a:pt x="1767" y="470"/>
                </a:lnTo>
                <a:lnTo>
                  <a:pt x="1768" y="475"/>
                </a:lnTo>
                <a:lnTo>
                  <a:pt x="1768" y="481"/>
                </a:lnTo>
                <a:lnTo>
                  <a:pt x="1768" y="486"/>
                </a:lnTo>
                <a:lnTo>
                  <a:pt x="1768" y="492"/>
                </a:lnTo>
                <a:lnTo>
                  <a:pt x="1767" y="495"/>
                </a:lnTo>
                <a:lnTo>
                  <a:pt x="1763" y="501"/>
                </a:lnTo>
                <a:lnTo>
                  <a:pt x="1760" y="506"/>
                </a:lnTo>
                <a:lnTo>
                  <a:pt x="1757" y="512"/>
                </a:lnTo>
                <a:lnTo>
                  <a:pt x="1752" y="515"/>
                </a:lnTo>
                <a:lnTo>
                  <a:pt x="1747" y="521"/>
                </a:lnTo>
                <a:lnTo>
                  <a:pt x="1740" y="525"/>
                </a:lnTo>
                <a:lnTo>
                  <a:pt x="1728" y="530"/>
                </a:lnTo>
                <a:lnTo>
                  <a:pt x="1716" y="534"/>
                </a:lnTo>
                <a:lnTo>
                  <a:pt x="1703" y="537"/>
                </a:lnTo>
                <a:lnTo>
                  <a:pt x="1690" y="539"/>
                </a:lnTo>
                <a:lnTo>
                  <a:pt x="1700" y="541"/>
                </a:lnTo>
                <a:lnTo>
                  <a:pt x="1710" y="545"/>
                </a:lnTo>
                <a:lnTo>
                  <a:pt x="1713" y="547"/>
                </a:lnTo>
                <a:lnTo>
                  <a:pt x="1716" y="548"/>
                </a:lnTo>
                <a:lnTo>
                  <a:pt x="1720" y="550"/>
                </a:lnTo>
                <a:lnTo>
                  <a:pt x="1723" y="554"/>
                </a:lnTo>
                <a:lnTo>
                  <a:pt x="1725" y="556"/>
                </a:lnTo>
                <a:lnTo>
                  <a:pt x="1726" y="560"/>
                </a:lnTo>
                <a:lnTo>
                  <a:pt x="1728" y="561"/>
                </a:lnTo>
                <a:lnTo>
                  <a:pt x="1728" y="565"/>
                </a:lnTo>
                <a:lnTo>
                  <a:pt x="1728" y="567"/>
                </a:lnTo>
                <a:lnTo>
                  <a:pt x="1728" y="571"/>
                </a:lnTo>
                <a:lnTo>
                  <a:pt x="1726" y="572"/>
                </a:lnTo>
                <a:lnTo>
                  <a:pt x="1725" y="576"/>
                </a:lnTo>
                <a:lnTo>
                  <a:pt x="1723" y="580"/>
                </a:lnTo>
                <a:lnTo>
                  <a:pt x="1720" y="582"/>
                </a:lnTo>
                <a:lnTo>
                  <a:pt x="1716" y="583"/>
                </a:lnTo>
                <a:lnTo>
                  <a:pt x="1713" y="587"/>
                </a:lnTo>
                <a:lnTo>
                  <a:pt x="1705" y="591"/>
                </a:lnTo>
                <a:lnTo>
                  <a:pt x="1696" y="593"/>
                </a:lnTo>
                <a:lnTo>
                  <a:pt x="1685" y="596"/>
                </a:lnTo>
                <a:lnTo>
                  <a:pt x="1674" y="596"/>
                </a:lnTo>
                <a:lnTo>
                  <a:pt x="1663" y="596"/>
                </a:lnTo>
                <a:lnTo>
                  <a:pt x="1651" y="594"/>
                </a:lnTo>
                <a:lnTo>
                  <a:pt x="1646" y="594"/>
                </a:lnTo>
                <a:lnTo>
                  <a:pt x="1641" y="593"/>
                </a:lnTo>
                <a:lnTo>
                  <a:pt x="1631" y="589"/>
                </a:lnTo>
                <a:lnTo>
                  <a:pt x="1634" y="596"/>
                </a:lnTo>
                <a:lnTo>
                  <a:pt x="1634" y="604"/>
                </a:lnTo>
                <a:lnTo>
                  <a:pt x="1634" y="611"/>
                </a:lnTo>
                <a:lnTo>
                  <a:pt x="1633" y="618"/>
                </a:lnTo>
                <a:lnTo>
                  <a:pt x="1631" y="626"/>
                </a:lnTo>
                <a:lnTo>
                  <a:pt x="1628" y="633"/>
                </a:lnTo>
                <a:lnTo>
                  <a:pt x="1622" y="640"/>
                </a:lnTo>
                <a:lnTo>
                  <a:pt x="1617" y="646"/>
                </a:lnTo>
                <a:lnTo>
                  <a:pt x="1611" y="653"/>
                </a:lnTo>
                <a:lnTo>
                  <a:pt x="1604" y="659"/>
                </a:lnTo>
                <a:lnTo>
                  <a:pt x="1596" y="664"/>
                </a:lnTo>
                <a:lnTo>
                  <a:pt x="1587" y="668"/>
                </a:lnTo>
                <a:lnTo>
                  <a:pt x="1577" y="672"/>
                </a:lnTo>
                <a:lnTo>
                  <a:pt x="1567" y="675"/>
                </a:lnTo>
                <a:lnTo>
                  <a:pt x="1557" y="679"/>
                </a:lnTo>
                <a:lnTo>
                  <a:pt x="1545" y="681"/>
                </a:lnTo>
                <a:lnTo>
                  <a:pt x="1535" y="683"/>
                </a:lnTo>
                <a:lnTo>
                  <a:pt x="1525" y="683"/>
                </a:lnTo>
                <a:lnTo>
                  <a:pt x="1515" y="683"/>
                </a:lnTo>
                <a:lnTo>
                  <a:pt x="1505" y="683"/>
                </a:lnTo>
                <a:lnTo>
                  <a:pt x="1495" y="683"/>
                </a:lnTo>
                <a:lnTo>
                  <a:pt x="1485" y="681"/>
                </a:lnTo>
                <a:lnTo>
                  <a:pt x="1475" y="679"/>
                </a:lnTo>
                <a:lnTo>
                  <a:pt x="1467" y="675"/>
                </a:lnTo>
                <a:lnTo>
                  <a:pt x="1468" y="679"/>
                </a:lnTo>
                <a:lnTo>
                  <a:pt x="1472" y="683"/>
                </a:lnTo>
                <a:lnTo>
                  <a:pt x="1472" y="686"/>
                </a:lnTo>
                <a:lnTo>
                  <a:pt x="1472" y="692"/>
                </a:lnTo>
                <a:lnTo>
                  <a:pt x="1472" y="695"/>
                </a:lnTo>
                <a:lnTo>
                  <a:pt x="1470" y="699"/>
                </a:lnTo>
                <a:lnTo>
                  <a:pt x="1468" y="703"/>
                </a:lnTo>
                <a:lnTo>
                  <a:pt x="1465" y="706"/>
                </a:lnTo>
                <a:lnTo>
                  <a:pt x="1460" y="710"/>
                </a:lnTo>
                <a:lnTo>
                  <a:pt x="1457" y="712"/>
                </a:lnTo>
                <a:lnTo>
                  <a:pt x="1451" y="716"/>
                </a:lnTo>
                <a:lnTo>
                  <a:pt x="1445" y="717"/>
                </a:lnTo>
                <a:lnTo>
                  <a:pt x="1438" y="721"/>
                </a:lnTo>
                <a:lnTo>
                  <a:pt x="1431" y="723"/>
                </a:lnTo>
                <a:lnTo>
                  <a:pt x="1423" y="725"/>
                </a:lnTo>
                <a:lnTo>
                  <a:pt x="1415" y="727"/>
                </a:lnTo>
                <a:lnTo>
                  <a:pt x="1403" y="728"/>
                </a:lnTo>
                <a:lnTo>
                  <a:pt x="1389" y="728"/>
                </a:lnTo>
                <a:lnTo>
                  <a:pt x="1378" y="730"/>
                </a:lnTo>
                <a:lnTo>
                  <a:pt x="1366" y="728"/>
                </a:lnTo>
                <a:lnTo>
                  <a:pt x="1354" y="728"/>
                </a:lnTo>
                <a:lnTo>
                  <a:pt x="1343" y="727"/>
                </a:lnTo>
                <a:lnTo>
                  <a:pt x="1332" y="723"/>
                </a:lnTo>
                <a:lnTo>
                  <a:pt x="1322" y="721"/>
                </a:lnTo>
                <a:lnTo>
                  <a:pt x="1322" y="725"/>
                </a:lnTo>
                <a:lnTo>
                  <a:pt x="1322" y="730"/>
                </a:lnTo>
                <a:lnTo>
                  <a:pt x="1322" y="734"/>
                </a:lnTo>
                <a:lnTo>
                  <a:pt x="1321" y="739"/>
                </a:lnTo>
                <a:lnTo>
                  <a:pt x="1319" y="743"/>
                </a:lnTo>
                <a:lnTo>
                  <a:pt x="1317" y="749"/>
                </a:lnTo>
                <a:lnTo>
                  <a:pt x="1314" y="752"/>
                </a:lnTo>
                <a:lnTo>
                  <a:pt x="1311" y="756"/>
                </a:lnTo>
                <a:lnTo>
                  <a:pt x="1306" y="760"/>
                </a:lnTo>
                <a:lnTo>
                  <a:pt x="1301" y="763"/>
                </a:lnTo>
                <a:lnTo>
                  <a:pt x="1296" y="765"/>
                </a:lnTo>
                <a:lnTo>
                  <a:pt x="1291" y="769"/>
                </a:lnTo>
                <a:lnTo>
                  <a:pt x="1284" y="771"/>
                </a:lnTo>
                <a:lnTo>
                  <a:pt x="1277" y="772"/>
                </a:lnTo>
                <a:lnTo>
                  <a:pt x="1270" y="774"/>
                </a:lnTo>
                <a:lnTo>
                  <a:pt x="1264" y="776"/>
                </a:lnTo>
                <a:lnTo>
                  <a:pt x="1250" y="776"/>
                </a:lnTo>
                <a:lnTo>
                  <a:pt x="1239" y="776"/>
                </a:lnTo>
                <a:lnTo>
                  <a:pt x="1225" y="774"/>
                </a:lnTo>
                <a:lnTo>
                  <a:pt x="1215" y="771"/>
                </a:lnTo>
                <a:lnTo>
                  <a:pt x="1205" y="765"/>
                </a:lnTo>
                <a:lnTo>
                  <a:pt x="1195" y="760"/>
                </a:lnTo>
                <a:lnTo>
                  <a:pt x="1192" y="758"/>
                </a:lnTo>
                <a:lnTo>
                  <a:pt x="1188" y="754"/>
                </a:lnTo>
                <a:lnTo>
                  <a:pt x="1185" y="750"/>
                </a:lnTo>
                <a:lnTo>
                  <a:pt x="1182" y="747"/>
                </a:lnTo>
                <a:lnTo>
                  <a:pt x="1183" y="750"/>
                </a:lnTo>
                <a:lnTo>
                  <a:pt x="1185" y="754"/>
                </a:lnTo>
                <a:lnTo>
                  <a:pt x="1185" y="758"/>
                </a:lnTo>
                <a:lnTo>
                  <a:pt x="1185" y="761"/>
                </a:lnTo>
                <a:lnTo>
                  <a:pt x="1183" y="765"/>
                </a:lnTo>
                <a:lnTo>
                  <a:pt x="1182" y="769"/>
                </a:lnTo>
                <a:lnTo>
                  <a:pt x="1178" y="771"/>
                </a:lnTo>
                <a:lnTo>
                  <a:pt x="1175" y="774"/>
                </a:lnTo>
                <a:lnTo>
                  <a:pt x="1172" y="778"/>
                </a:lnTo>
                <a:lnTo>
                  <a:pt x="1166" y="780"/>
                </a:lnTo>
                <a:lnTo>
                  <a:pt x="1163" y="784"/>
                </a:lnTo>
                <a:lnTo>
                  <a:pt x="1156" y="785"/>
                </a:lnTo>
                <a:lnTo>
                  <a:pt x="1151" y="787"/>
                </a:lnTo>
                <a:lnTo>
                  <a:pt x="1145" y="789"/>
                </a:lnTo>
                <a:lnTo>
                  <a:pt x="1138" y="791"/>
                </a:lnTo>
                <a:lnTo>
                  <a:pt x="1130" y="791"/>
                </a:lnTo>
                <a:lnTo>
                  <a:pt x="1116" y="793"/>
                </a:lnTo>
                <a:lnTo>
                  <a:pt x="1101" y="793"/>
                </a:lnTo>
                <a:lnTo>
                  <a:pt x="1088" y="791"/>
                </a:lnTo>
                <a:lnTo>
                  <a:pt x="1074" y="787"/>
                </a:lnTo>
                <a:lnTo>
                  <a:pt x="1063" y="784"/>
                </a:lnTo>
                <a:lnTo>
                  <a:pt x="1056" y="780"/>
                </a:lnTo>
                <a:lnTo>
                  <a:pt x="1052" y="778"/>
                </a:lnTo>
                <a:lnTo>
                  <a:pt x="1047" y="774"/>
                </a:lnTo>
                <a:lnTo>
                  <a:pt x="1044" y="771"/>
                </a:lnTo>
                <a:lnTo>
                  <a:pt x="1041" y="767"/>
                </a:lnTo>
                <a:lnTo>
                  <a:pt x="1037" y="765"/>
                </a:lnTo>
                <a:lnTo>
                  <a:pt x="1036" y="767"/>
                </a:lnTo>
                <a:lnTo>
                  <a:pt x="1034" y="771"/>
                </a:lnTo>
                <a:lnTo>
                  <a:pt x="1032" y="772"/>
                </a:lnTo>
                <a:lnTo>
                  <a:pt x="1029" y="776"/>
                </a:lnTo>
                <a:lnTo>
                  <a:pt x="1026" y="778"/>
                </a:lnTo>
                <a:lnTo>
                  <a:pt x="1022" y="782"/>
                </a:lnTo>
                <a:lnTo>
                  <a:pt x="1017" y="784"/>
                </a:lnTo>
                <a:lnTo>
                  <a:pt x="1012" y="785"/>
                </a:lnTo>
                <a:lnTo>
                  <a:pt x="1006" y="787"/>
                </a:lnTo>
                <a:lnTo>
                  <a:pt x="1001" y="789"/>
                </a:lnTo>
                <a:lnTo>
                  <a:pt x="987" y="791"/>
                </a:lnTo>
                <a:lnTo>
                  <a:pt x="974" y="793"/>
                </a:lnTo>
                <a:lnTo>
                  <a:pt x="959" y="793"/>
                </a:lnTo>
                <a:lnTo>
                  <a:pt x="949" y="791"/>
                </a:lnTo>
                <a:lnTo>
                  <a:pt x="938" y="789"/>
                </a:lnTo>
                <a:lnTo>
                  <a:pt x="928" y="787"/>
                </a:lnTo>
                <a:lnTo>
                  <a:pt x="920" y="785"/>
                </a:lnTo>
                <a:lnTo>
                  <a:pt x="912" y="782"/>
                </a:lnTo>
                <a:lnTo>
                  <a:pt x="905" y="778"/>
                </a:lnTo>
                <a:lnTo>
                  <a:pt x="900" y="774"/>
                </a:lnTo>
                <a:lnTo>
                  <a:pt x="897" y="769"/>
                </a:lnTo>
                <a:lnTo>
                  <a:pt x="892" y="772"/>
                </a:lnTo>
                <a:lnTo>
                  <a:pt x="888" y="776"/>
                </a:lnTo>
                <a:lnTo>
                  <a:pt x="881" y="780"/>
                </a:lnTo>
                <a:lnTo>
                  <a:pt x="876" y="782"/>
                </a:lnTo>
                <a:lnTo>
                  <a:pt x="870" y="785"/>
                </a:lnTo>
                <a:lnTo>
                  <a:pt x="861" y="787"/>
                </a:lnTo>
                <a:lnTo>
                  <a:pt x="855" y="789"/>
                </a:lnTo>
                <a:lnTo>
                  <a:pt x="846" y="791"/>
                </a:lnTo>
                <a:lnTo>
                  <a:pt x="830" y="793"/>
                </a:lnTo>
                <a:lnTo>
                  <a:pt x="813" y="795"/>
                </a:lnTo>
                <a:lnTo>
                  <a:pt x="794" y="793"/>
                </a:lnTo>
                <a:lnTo>
                  <a:pt x="776" y="791"/>
                </a:lnTo>
                <a:lnTo>
                  <a:pt x="766" y="789"/>
                </a:lnTo>
                <a:lnTo>
                  <a:pt x="756" y="785"/>
                </a:lnTo>
                <a:lnTo>
                  <a:pt x="747" y="782"/>
                </a:lnTo>
                <a:lnTo>
                  <a:pt x="741" y="778"/>
                </a:lnTo>
                <a:lnTo>
                  <a:pt x="734" y="774"/>
                </a:lnTo>
                <a:lnTo>
                  <a:pt x="729" y="771"/>
                </a:lnTo>
                <a:lnTo>
                  <a:pt x="724" y="767"/>
                </a:lnTo>
                <a:lnTo>
                  <a:pt x="722" y="761"/>
                </a:lnTo>
                <a:lnTo>
                  <a:pt x="716" y="763"/>
                </a:lnTo>
                <a:lnTo>
                  <a:pt x="711" y="765"/>
                </a:lnTo>
                <a:lnTo>
                  <a:pt x="704" y="767"/>
                </a:lnTo>
                <a:lnTo>
                  <a:pt x="697" y="769"/>
                </a:lnTo>
                <a:lnTo>
                  <a:pt x="682" y="771"/>
                </a:lnTo>
                <a:lnTo>
                  <a:pt x="667" y="771"/>
                </a:lnTo>
                <a:lnTo>
                  <a:pt x="650" y="771"/>
                </a:lnTo>
                <a:lnTo>
                  <a:pt x="635" y="767"/>
                </a:lnTo>
                <a:lnTo>
                  <a:pt x="620" y="763"/>
                </a:lnTo>
                <a:lnTo>
                  <a:pt x="605" y="758"/>
                </a:lnTo>
                <a:lnTo>
                  <a:pt x="598" y="754"/>
                </a:lnTo>
                <a:lnTo>
                  <a:pt x="591" y="750"/>
                </a:lnTo>
                <a:lnTo>
                  <a:pt x="585" y="747"/>
                </a:lnTo>
                <a:lnTo>
                  <a:pt x="580" y="741"/>
                </a:lnTo>
                <a:lnTo>
                  <a:pt x="576" y="738"/>
                </a:lnTo>
                <a:lnTo>
                  <a:pt x="575" y="732"/>
                </a:lnTo>
                <a:lnTo>
                  <a:pt x="575" y="728"/>
                </a:lnTo>
                <a:lnTo>
                  <a:pt x="575" y="723"/>
                </a:lnTo>
                <a:lnTo>
                  <a:pt x="573" y="725"/>
                </a:lnTo>
                <a:lnTo>
                  <a:pt x="573" y="728"/>
                </a:lnTo>
                <a:lnTo>
                  <a:pt x="570" y="730"/>
                </a:lnTo>
                <a:lnTo>
                  <a:pt x="566" y="732"/>
                </a:lnTo>
                <a:lnTo>
                  <a:pt x="563" y="734"/>
                </a:lnTo>
                <a:lnTo>
                  <a:pt x="560" y="736"/>
                </a:lnTo>
                <a:lnTo>
                  <a:pt x="555" y="738"/>
                </a:lnTo>
                <a:lnTo>
                  <a:pt x="550" y="739"/>
                </a:lnTo>
                <a:lnTo>
                  <a:pt x="545" y="741"/>
                </a:lnTo>
                <a:lnTo>
                  <a:pt x="540" y="741"/>
                </a:lnTo>
                <a:lnTo>
                  <a:pt x="526" y="743"/>
                </a:lnTo>
                <a:lnTo>
                  <a:pt x="513" y="743"/>
                </a:lnTo>
                <a:lnTo>
                  <a:pt x="498" y="743"/>
                </a:lnTo>
                <a:lnTo>
                  <a:pt x="484" y="739"/>
                </a:lnTo>
                <a:lnTo>
                  <a:pt x="471" y="738"/>
                </a:lnTo>
                <a:lnTo>
                  <a:pt x="464" y="736"/>
                </a:lnTo>
                <a:lnTo>
                  <a:pt x="459" y="734"/>
                </a:lnTo>
                <a:lnTo>
                  <a:pt x="454" y="732"/>
                </a:lnTo>
                <a:lnTo>
                  <a:pt x="449" y="728"/>
                </a:lnTo>
                <a:lnTo>
                  <a:pt x="444" y="727"/>
                </a:lnTo>
                <a:lnTo>
                  <a:pt x="441" y="725"/>
                </a:lnTo>
                <a:lnTo>
                  <a:pt x="437" y="721"/>
                </a:lnTo>
                <a:lnTo>
                  <a:pt x="436" y="719"/>
                </a:lnTo>
                <a:lnTo>
                  <a:pt x="434" y="716"/>
                </a:lnTo>
                <a:lnTo>
                  <a:pt x="432" y="714"/>
                </a:lnTo>
                <a:lnTo>
                  <a:pt x="432" y="710"/>
                </a:lnTo>
                <a:lnTo>
                  <a:pt x="432" y="708"/>
                </a:lnTo>
                <a:lnTo>
                  <a:pt x="434" y="705"/>
                </a:lnTo>
                <a:lnTo>
                  <a:pt x="436" y="701"/>
                </a:lnTo>
                <a:lnTo>
                  <a:pt x="441" y="697"/>
                </a:lnTo>
                <a:lnTo>
                  <a:pt x="446" y="695"/>
                </a:lnTo>
                <a:lnTo>
                  <a:pt x="437" y="697"/>
                </a:lnTo>
                <a:lnTo>
                  <a:pt x="429" y="699"/>
                </a:lnTo>
                <a:lnTo>
                  <a:pt x="420" y="699"/>
                </a:lnTo>
                <a:lnTo>
                  <a:pt x="412" y="701"/>
                </a:lnTo>
                <a:lnTo>
                  <a:pt x="404" y="701"/>
                </a:lnTo>
                <a:lnTo>
                  <a:pt x="397" y="699"/>
                </a:lnTo>
                <a:lnTo>
                  <a:pt x="389" y="699"/>
                </a:lnTo>
                <a:lnTo>
                  <a:pt x="380" y="697"/>
                </a:lnTo>
                <a:lnTo>
                  <a:pt x="372" y="695"/>
                </a:lnTo>
                <a:lnTo>
                  <a:pt x="365" y="694"/>
                </a:lnTo>
                <a:lnTo>
                  <a:pt x="358" y="690"/>
                </a:lnTo>
                <a:lnTo>
                  <a:pt x="352" y="686"/>
                </a:lnTo>
                <a:lnTo>
                  <a:pt x="345" y="683"/>
                </a:lnTo>
                <a:lnTo>
                  <a:pt x="340" y="679"/>
                </a:lnTo>
                <a:lnTo>
                  <a:pt x="335" y="673"/>
                </a:lnTo>
                <a:lnTo>
                  <a:pt x="332" y="670"/>
                </a:lnTo>
                <a:lnTo>
                  <a:pt x="328" y="664"/>
                </a:lnTo>
                <a:lnTo>
                  <a:pt x="325" y="660"/>
                </a:lnTo>
                <a:lnTo>
                  <a:pt x="323" y="655"/>
                </a:lnTo>
                <a:lnTo>
                  <a:pt x="322" y="649"/>
                </a:lnTo>
                <a:lnTo>
                  <a:pt x="322" y="644"/>
                </a:lnTo>
                <a:lnTo>
                  <a:pt x="322" y="640"/>
                </a:lnTo>
                <a:lnTo>
                  <a:pt x="323" y="635"/>
                </a:lnTo>
                <a:lnTo>
                  <a:pt x="325" y="629"/>
                </a:lnTo>
                <a:lnTo>
                  <a:pt x="317" y="633"/>
                </a:lnTo>
                <a:lnTo>
                  <a:pt x="308" y="637"/>
                </a:lnTo>
                <a:lnTo>
                  <a:pt x="300" y="640"/>
                </a:lnTo>
                <a:lnTo>
                  <a:pt x="291" y="642"/>
                </a:lnTo>
                <a:lnTo>
                  <a:pt x="281" y="644"/>
                </a:lnTo>
                <a:lnTo>
                  <a:pt x="273" y="644"/>
                </a:lnTo>
                <a:lnTo>
                  <a:pt x="263" y="646"/>
                </a:lnTo>
                <a:lnTo>
                  <a:pt x="253" y="646"/>
                </a:lnTo>
                <a:lnTo>
                  <a:pt x="244" y="646"/>
                </a:lnTo>
                <a:lnTo>
                  <a:pt x="234" y="644"/>
                </a:lnTo>
                <a:lnTo>
                  <a:pt x="226" y="644"/>
                </a:lnTo>
                <a:lnTo>
                  <a:pt x="216" y="642"/>
                </a:lnTo>
                <a:lnTo>
                  <a:pt x="208" y="640"/>
                </a:lnTo>
                <a:lnTo>
                  <a:pt x="199" y="637"/>
                </a:lnTo>
                <a:lnTo>
                  <a:pt x="191" y="633"/>
                </a:lnTo>
                <a:lnTo>
                  <a:pt x="182" y="629"/>
                </a:lnTo>
                <a:lnTo>
                  <a:pt x="171" y="626"/>
                </a:lnTo>
                <a:lnTo>
                  <a:pt x="161" y="620"/>
                </a:lnTo>
                <a:lnTo>
                  <a:pt x="151" y="616"/>
                </a:lnTo>
                <a:lnTo>
                  <a:pt x="142" y="611"/>
                </a:lnTo>
                <a:lnTo>
                  <a:pt x="134" y="605"/>
                </a:lnTo>
                <a:lnTo>
                  <a:pt x="125" y="600"/>
                </a:lnTo>
                <a:lnTo>
                  <a:pt x="120" y="594"/>
                </a:lnTo>
                <a:lnTo>
                  <a:pt x="114" y="587"/>
                </a:lnTo>
                <a:lnTo>
                  <a:pt x="109" y="582"/>
                </a:lnTo>
                <a:lnTo>
                  <a:pt x="105" y="576"/>
                </a:lnTo>
                <a:lnTo>
                  <a:pt x="102" y="569"/>
                </a:lnTo>
                <a:lnTo>
                  <a:pt x="100" y="563"/>
                </a:lnTo>
                <a:lnTo>
                  <a:pt x="100" y="558"/>
                </a:lnTo>
                <a:lnTo>
                  <a:pt x="100" y="550"/>
                </a:lnTo>
                <a:lnTo>
                  <a:pt x="100" y="545"/>
                </a:lnTo>
                <a:lnTo>
                  <a:pt x="104" y="539"/>
                </a:lnTo>
                <a:lnTo>
                  <a:pt x="95" y="539"/>
                </a:lnTo>
                <a:lnTo>
                  <a:pt x="87" y="541"/>
                </a:lnTo>
                <a:lnTo>
                  <a:pt x="78" y="541"/>
                </a:lnTo>
                <a:lnTo>
                  <a:pt x="70" y="539"/>
                </a:lnTo>
                <a:lnTo>
                  <a:pt x="63" y="539"/>
                </a:lnTo>
                <a:lnTo>
                  <a:pt x="55" y="537"/>
                </a:lnTo>
                <a:lnTo>
                  <a:pt x="42" y="534"/>
                </a:lnTo>
                <a:lnTo>
                  <a:pt x="35" y="530"/>
                </a:lnTo>
                <a:lnTo>
                  <a:pt x="28" y="528"/>
                </a:lnTo>
                <a:lnTo>
                  <a:pt x="23" y="525"/>
                </a:lnTo>
                <a:lnTo>
                  <a:pt x="18" y="521"/>
                </a:lnTo>
                <a:lnTo>
                  <a:pt x="13" y="515"/>
                </a:lnTo>
                <a:lnTo>
                  <a:pt x="10" y="512"/>
                </a:lnTo>
                <a:lnTo>
                  <a:pt x="6" y="506"/>
                </a:lnTo>
                <a:lnTo>
                  <a:pt x="3" y="503"/>
                </a:lnTo>
                <a:lnTo>
                  <a:pt x="1" y="497"/>
                </a:lnTo>
                <a:lnTo>
                  <a:pt x="1" y="493"/>
                </a:lnTo>
                <a:lnTo>
                  <a:pt x="0" y="490"/>
                </a:lnTo>
                <a:lnTo>
                  <a:pt x="0" y="486"/>
                </a:lnTo>
                <a:lnTo>
                  <a:pt x="1" y="479"/>
                </a:lnTo>
                <a:lnTo>
                  <a:pt x="3" y="471"/>
                </a:lnTo>
                <a:lnTo>
                  <a:pt x="8" y="466"/>
                </a:lnTo>
                <a:lnTo>
                  <a:pt x="13" y="459"/>
                </a:lnTo>
                <a:lnTo>
                  <a:pt x="20" y="453"/>
                </a:lnTo>
                <a:lnTo>
                  <a:pt x="28" y="448"/>
                </a:lnTo>
                <a:lnTo>
                  <a:pt x="23" y="444"/>
                </a:lnTo>
                <a:lnTo>
                  <a:pt x="20" y="440"/>
                </a:lnTo>
                <a:lnTo>
                  <a:pt x="16" y="437"/>
                </a:lnTo>
                <a:lnTo>
                  <a:pt x="13" y="435"/>
                </a:lnTo>
                <a:lnTo>
                  <a:pt x="11" y="431"/>
                </a:lnTo>
                <a:lnTo>
                  <a:pt x="10" y="427"/>
                </a:lnTo>
                <a:lnTo>
                  <a:pt x="10" y="424"/>
                </a:lnTo>
                <a:lnTo>
                  <a:pt x="10" y="420"/>
                </a:lnTo>
                <a:lnTo>
                  <a:pt x="11" y="416"/>
                </a:lnTo>
                <a:lnTo>
                  <a:pt x="13" y="414"/>
                </a:lnTo>
                <a:lnTo>
                  <a:pt x="15" y="411"/>
                </a:lnTo>
                <a:lnTo>
                  <a:pt x="18" y="407"/>
                </a:lnTo>
                <a:lnTo>
                  <a:pt x="21" y="405"/>
                </a:lnTo>
                <a:lnTo>
                  <a:pt x="27" y="403"/>
                </a:lnTo>
                <a:lnTo>
                  <a:pt x="32" y="400"/>
                </a:lnTo>
                <a:lnTo>
                  <a:pt x="38" y="398"/>
                </a:lnTo>
                <a:lnTo>
                  <a:pt x="38" y="398"/>
                </a:lnTo>
                <a:lnTo>
                  <a:pt x="40" y="398"/>
                </a:lnTo>
              </a:path>
            </a:pathLst>
          </a:custGeom>
          <a:solidFill>
            <a:schemeClr val="accent1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2" name="Rectangle 24"/>
          <p:cNvSpPr>
            <a:spLocks noChangeArrowheads="1"/>
          </p:cNvSpPr>
          <p:nvPr/>
        </p:nvSpPr>
        <p:spPr bwMode="auto">
          <a:xfrm>
            <a:off x="6673850" y="5621338"/>
            <a:ext cx="12096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TASK_ZOMBIE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3" name="Rectangle 25"/>
          <p:cNvSpPr>
            <a:spLocks noChangeArrowheads="1"/>
          </p:cNvSpPr>
          <p:nvPr/>
        </p:nvSpPr>
        <p:spPr bwMode="auto">
          <a:xfrm>
            <a:off x="7112000" y="5842000"/>
            <a:ext cx="330200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僵死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4" name="Freeform 26"/>
          <p:cNvSpPr>
            <a:spLocks/>
          </p:cNvSpPr>
          <p:nvPr/>
        </p:nvSpPr>
        <p:spPr bwMode="auto">
          <a:xfrm>
            <a:off x="3938588" y="3584575"/>
            <a:ext cx="1490662" cy="917575"/>
          </a:xfrm>
          <a:custGeom>
            <a:avLst/>
            <a:gdLst/>
            <a:ahLst/>
            <a:cxnLst>
              <a:cxn ang="0">
                <a:pos x="4" y="516"/>
              </a:cxn>
              <a:cxn ang="0">
                <a:pos x="59" y="452"/>
              </a:cxn>
              <a:cxn ang="0">
                <a:pos x="66" y="349"/>
              </a:cxn>
              <a:cxn ang="0">
                <a:pos x="160" y="301"/>
              </a:cxn>
              <a:cxn ang="0">
                <a:pos x="205" y="193"/>
              </a:cxn>
              <a:cxn ang="0">
                <a:pos x="329" y="173"/>
              </a:cxn>
              <a:cxn ang="0">
                <a:pos x="349" y="99"/>
              </a:cxn>
              <a:cxn ang="0">
                <a:pos x="436" y="72"/>
              </a:cxn>
              <a:cxn ang="0">
                <a:pos x="497" y="87"/>
              </a:cxn>
              <a:cxn ang="0">
                <a:pos x="580" y="37"/>
              </a:cxn>
              <a:cxn ang="0">
                <a:pos x="688" y="33"/>
              </a:cxn>
              <a:cxn ang="0">
                <a:pos x="884" y="30"/>
              </a:cxn>
              <a:cxn ang="0">
                <a:pos x="958" y="2"/>
              </a:cxn>
              <a:cxn ang="0">
                <a:pos x="1008" y="28"/>
              </a:cxn>
              <a:cxn ang="0">
                <a:pos x="1082" y="6"/>
              </a:cxn>
              <a:cxn ang="0">
                <a:pos x="1172" y="33"/>
              </a:cxn>
              <a:cxn ang="0">
                <a:pos x="1219" y="57"/>
              </a:cxn>
              <a:cxn ang="0">
                <a:pos x="1320" y="37"/>
              </a:cxn>
              <a:cxn ang="0">
                <a:pos x="1400" y="85"/>
              </a:cxn>
              <a:cxn ang="0">
                <a:pos x="1476" y="96"/>
              </a:cxn>
              <a:cxn ang="0">
                <a:pos x="1503" y="138"/>
              </a:cxn>
              <a:cxn ang="0">
                <a:pos x="1615" y="155"/>
              </a:cxn>
              <a:cxn ang="0">
                <a:pos x="1645" y="244"/>
              </a:cxn>
              <a:cxn ang="0">
                <a:pos x="1707" y="307"/>
              </a:cxn>
              <a:cxn ang="0">
                <a:pos x="1788" y="360"/>
              </a:cxn>
              <a:cxn ang="0">
                <a:pos x="1841" y="450"/>
              </a:cxn>
              <a:cxn ang="0">
                <a:pos x="1845" y="511"/>
              </a:cxn>
              <a:cxn ang="0">
                <a:pos x="1838" y="571"/>
              </a:cxn>
              <a:cxn ang="0">
                <a:pos x="1876" y="608"/>
              </a:cxn>
              <a:cxn ang="0">
                <a:pos x="1833" y="654"/>
              </a:cxn>
              <a:cxn ang="0">
                <a:pos x="1834" y="707"/>
              </a:cxn>
              <a:cxn ang="0">
                <a:pos x="1774" y="782"/>
              </a:cxn>
              <a:cxn ang="0">
                <a:pos x="1793" y="819"/>
              </a:cxn>
              <a:cxn ang="0">
                <a:pos x="1749" y="869"/>
              </a:cxn>
              <a:cxn ang="0">
                <a:pos x="1692" y="915"/>
              </a:cxn>
              <a:cxn ang="0">
                <a:pos x="1593" y="995"/>
              </a:cxn>
              <a:cxn ang="0">
                <a:pos x="1526" y="1014"/>
              </a:cxn>
              <a:cxn ang="0">
                <a:pos x="1456" y="1063"/>
              </a:cxn>
              <a:cxn ang="0">
                <a:pos x="1368" y="1085"/>
              </a:cxn>
              <a:cxn ang="0">
                <a:pos x="1305" y="1133"/>
              </a:cxn>
              <a:cxn ang="0">
                <a:pos x="1229" y="1095"/>
              </a:cxn>
              <a:cxn ang="0">
                <a:pos x="1206" y="1142"/>
              </a:cxn>
              <a:cxn ang="0">
                <a:pos x="1114" y="1148"/>
              </a:cxn>
              <a:cxn ang="0">
                <a:pos x="1063" y="1135"/>
              </a:cxn>
              <a:cxn ang="0">
                <a:pos x="963" y="1150"/>
              </a:cxn>
              <a:cxn ang="0">
                <a:pos x="894" y="1148"/>
              </a:cxn>
              <a:cxn ang="0">
                <a:pos x="785" y="1146"/>
              </a:cxn>
              <a:cxn ang="0">
                <a:pos x="708" y="1124"/>
              </a:cxn>
              <a:cxn ang="0">
                <a:pos x="614" y="1095"/>
              </a:cxn>
              <a:cxn ang="0">
                <a:pos x="580" y="1074"/>
              </a:cxn>
              <a:cxn ang="0">
                <a:pos x="472" y="1067"/>
              </a:cxn>
              <a:cxn ang="0">
                <a:pos x="458" y="1017"/>
              </a:cxn>
              <a:cxn ang="0">
                <a:pos x="373" y="1006"/>
              </a:cxn>
              <a:cxn ang="0">
                <a:pos x="336" y="926"/>
              </a:cxn>
              <a:cxn ang="0">
                <a:pos x="235" y="938"/>
              </a:cxn>
              <a:cxn ang="0">
                <a:pos x="125" y="867"/>
              </a:cxn>
              <a:cxn ang="0">
                <a:pos x="83" y="788"/>
              </a:cxn>
              <a:cxn ang="0">
                <a:pos x="7" y="740"/>
              </a:cxn>
              <a:cxn ang="0">
                <a:pos x="31" y="652"/>
              </a:cxn>
              <a:cxn ang="0">
                <a:pos x="19" y="595"/>
              </a:cxn>
            </a:cxnLst>
            <a:rect l="0" t="0" r="r" b="b"/>
            <a:pathLst>
              <a:path w="1878" h="1157">
                <a:moveTo>
                  <a:pt x="41" y="580"/>
                </a:moveTo>
                <a:lnTo>
                  <a:pt x="34" y="577"/>
                </a:lnTo>
                <a:lnTo>
                  <a:pt x="29" y="571"/>
                </a:lnTo>
                <a:lnTo>
                  <a:pt x="24" y="568"/>
                </a:lnTo>
                <a:lnTo>
                  <a:pt x="19" y="562"/>
                </a:lnTo>
                <a:lnTo>
                  <a:pt x="14" y="555"/>
                </a:lnTo>
                <a:lnTo>
                  <a:pt x="11" y="549"/>
                </a:lnTo>
                <a:lnTo>
                  <a:pt x="9" y="544"/>
                </a:lnTo>
                <a:lnTo>
                  <a:pt x="5" y="536"/>
                </a:lnTo>
                <a:lnTo>
                  <a:pt x="5" y="529"/>
                </a:lnTo>
                <a:lnTo>
                  <a:pt x="4" y="524"/>
                </a:lnTo>
                <a:lnTo>
                  <a:pt x="4" y="516"/>
                </a:lnTo>
                <a:lnTo>
                  <a:pt x="5" y="509"/>
                </a:lnTo>
                <a:lnTo>
                  <a:pt x="5" y="502"/>
                </a:lnTo>
                <a:lnTo>
                  <a:pt x="9" y="496"/>
                </a:lnTo>
                <a:lnTo>
                  <a:pt x="12" y="489"/>
                </a:lnTo>
                <a:lnTo>
                  <a:pt x="16" y="483"/>
                </a:lnTo>
                <a:lnTo>
                  <a:pt x="21" y="476"/>
                </a:lnTo>
                <a:lnTo>
                  <a:pt x="26" y="470"/>
                </a:lnTo>
                <a:lnTo>
                  <a:pt x="31" y="465"/>
                </a:lnTo>
                <a:lnTo>
                  <a:pt x="37" y="461"/>
                </a:lnTo>
                <a:lnTo>
                  <a:pt x="44" y="457"/>
                </a:lnTo>
                <a:lnTo>
                  <a:pt x="52" y="454"/>
                </a:lnTo>
                <a:lnTo>
                  <a:pt x="59" y="452"/>
                </a:lnTo>
                <a:lnTo>
                  <a:pt x="68" y="450"/>
                </a:lnTo>
                <a:lnTo>
                  <a:pt x="62" y="441"/>
                </a:lnTo>
                <a:lnTo>
                  <a:pt x="59" y="432"/>
                </a:lnTo>
                <a:lnTo>
                  <a:pt x="56" y="423"/>
                </a:lnTo>
                <a:lnTo>
                  <a:pt x="54" y="413"/>
                </a:lnTo>
                <a:lnTo>
                  <a:pt x="52" y="404"/>
                </a:lnTo>
                <a:lnTo>
                  <a:pt x="52" y="395"/>
                </a:lnTo>
                <a:lnTo>
                  <a:pt x="54" y="386"/>
                </a:lnTo>
                <a:lnTo>
                  <a:pt x="56" y="377"/>
                </a:lnTo>
                <a:lnTo>
                  <a:pt x="57" y="367"/>
                </a:lnTo>
                <a:lnTo>
                  <a:pt x="62" y="358"/>
                </a:lnTo>
                <a:lnTo>
                  <a:pt x="66" y="349"/>
                </a:lnTo>
                <a:lnTo>
                  <a:pt x="73" y="342"/>
                </a:lnTo>
                <a:lnTo>
                  <a:pt x="79" y="334"/>
                </a:lnTo>
                <a:lnTo>
                  <a:pt x="86" y="327"/>
                </a:lnTo>
                <a:lnTo>
                  <a:pt x="94" y="322"/>
                </a:lnTo>
                <a:lnTo>
                  <a:pt x="103" y="316"/>
                </a:lnTo>
                <a:lnTo>
                  <a:pt x="111" y="312"/>
                </a:lnTo>
                <a:lnTo>
                  <a:pt x="118" y="309"/>
                </a:lnTo>
                <a:lnTo>
                  <a:pt x="126" y="307"/>
                </a:lnTo>
                <a:lnTo>
                  <a:pt x="135" y="303"/>
                </a:lnTo>
                <a:lnTo>
                  <a:pt x="143" y="303"/>
                </a:lnTo>
                <a:lnTo>
                  <a:pt x="151" y="301"/>
                </a:lnTo>
                <a:lnTo>
                  <a:pt x="160" y="301"/>
                </a:lnTo>
                <a:lnTo>
                  <a:pt x="168" y="301"/>
                </a:lnTo>
                <a:lnTo>
                  <a:pt x="166" y="290"/>
                </a:lnTo>
                <a:lnTo>
                  <a:pt x="165" y="279"/>
                </a:lnTo>
                <a:lnTo>
                  <a:pt x="165" y="268"/>
                </a:lnTo>
                <a:lnTo>
                  <a:pt x="166" y="257"/>
                </a:lnTo>
                <a:lnTo>
                  <a:pt x="168" y="248"/>
                </a:lnTo>
                <a:lnTo>
                  <a:pt x="171" y="237"/>
                </a:lnTo>
                <a:lnTo>
                  <a:pt x="176" y="228"/>
                </a:lnTo>
                <a:lnTo>
                  <a:pt x="183" y="217"/>
                </a:lnTo>
                <a:lnTo>
                  <a:pt x="188" y="210"/>
                </a:lnTo>
                <a:lnTo>
                  <a:pt x="197" y="200"/>
                </a:lnTo>
                <a:lnTo>
                  <a:pt x="205" y="193"/>
                </a:lnTo>
                <a:lnTo>
                  <a:pt x="213" y="186"/>
                </a:lnTo>
                <a:lnTo>
                  <a:pt x="223" y="180"/>
                </a:lnTo>
                <a:lnTo>
                  <a:pt x="235" y="175"/>
                </a:lnTo>
                <a:lnTo>
                  <a:pt x="245" y="171"/>
                </a:lnTo>
                <a:lnTo>
                  <a:pt x="257" y="167"/>
                </a:lnTo>
                <a:lnTo>
                  <a:pt x="269" y="166"/>
                </a:lnTo>
                <a:lnTo>
                  <a:pt x="279" y="166"/>
                </a:lnTo>
                <a:lnTo>
                  <a:pt x="289" y="164"/>
                </a:lnTo>
                <a:lnTo>
                  <a:pt x="299" y="166"/>
                </a:lnTo>
                <a:lnTo>
                  <a:pt x="309" y="167"/>
                </a:lnTo>
                <a:lnTo>
                  <a:pt x="321" y="169"/>
                </a:lnTo>
                <a:lnTo>
                  <a:pt x="329" y="173"/>
                </a:lnTo>
                <a:lnTo>
                  <a:pt x="339" y="177"/>
                </a:lnTo>
                <a:lnTo>
                  <a:pt x="336" y="169"/>
                </a:lnTo>
                <a:lnTo>
                  <a:pt x="334" y="162"/>
                </a:lnTo>
                <a:lnTo>
                  <a:pt x="332" y="155"/>
                </a:lnTo>
                <a:lnTo>
                  <a:pt x="332" y="147"/>
                </a:lnTo>
                <a:lnTo>
                  <a:pt x="332" y="140"/>
                </a:lnTo>
                <a:lnTo>
                  <a:pt x="334" y="132"/>
                </a:lnTo>
                <a:lnTo>
                  <a:pt x="336" y="125"/>
                </a:lnTo>
                <a:lnTo>
                  <a:pt x="337" y="118"/>
                </a:lnTo>
                <a:lnTo>
                  <a:pt x="341" y="110"/>
                </a:lnTo>
                <a:lnTo>
                  <a:pt x="346" y="105"/>
                </a:lnTo>
                <a:lnTo>
                  <a:pt x="349" y="99"/>
                </a:lnTo>
                <a:lnTo>
                  <a:pt x="356" y="94"/>
                </a:lnTo>
                <a:lnTo>
                  <a:pt x="361" y="88"/>
                </a:lnTo>
                <a:lnTo>
                  <a:pt x="368" y="83"/>
                </a:lnTo>
                <a:lnTo>
                  <a:pt x="374" y="79"/>
                </a:lnTo>
                <a:lnTo>
                  <a:pt x="383" y="76"/>
                </a:lnTo>
                <a:lnTo>
                  <a:pt x="389" y="74"/>
                </a:lnTo>
                <a:lnTo>
                  <a:pt x="398" y="72"/>
                </a:lnTo>
                <a:lnTo>
                  <a:pt x="404" y="70"/>
                </a:lnTo>
                <a:lnTo>
                  <a:pt x="413" y="70"/>
                </a:lnTo>
                <a:lnTo>
                  <a:pt x="421" y="70"/>
                </a:lnTo>
                <a:lnTo>
                  <a:pt x="428" y="70"/>
                </a:lnTo>
                <a:lnTo>
                  <a:pt x="436" y="72"/>
                </a:lnTo>
                <a:lnTo>
                  <a:pt x="443" y="74"/>
                </a:lnTo>
                <a:lnTo>
                  <a:pt x="450" y="76"/>
                </a:lnTo>
                <a:lnTo>
                  <a:pt x="456" y="79"/>
                </a:lnTo>
                <a:lnTo>
                  <a:pt x="463" y="83"/>
                </a:lnTo>
                <a:lnTo>
                  <a:pt x="470" y="88"/>
                </a:lnTo>
                <a:lnTo>
                  <a:pt x="475" y="92"/>
                </a:lnTo>
                <a:lnTo>
                  <a:pt x="480" y="98"/>
                </a:lnTo>
                <a:lnTo>
                  <a:pt x="485" y="103"/>
                </a:lnTo>
                <a:lnTo>
                  <a:pt x="490" y="110"/>
                </a:lnTo>
                <a:lnTo>
                  <a:pt x="490" y="101"/>
                </a:lnTo>
                <a:lnTo>
                  <a:pt x="493" y="94"/>
                </a:lnTo>
                <a:lnTo>
                  <a:pt x="497" y="87"/>
                </a:lnTo>
                <a:lnTo>
                  <a:pt x="500" y="79"/>
                </a:lnTo>
                <a:lnTo>
                  <a:pt x="505" y="72"/>
                </a:lnTo>
                <a:lnTo>
                  <a:pt x="510" y="66"/>
                </a:lnTo>
                <a:lnTo>
                  <a:pt x="517" y="61"/>
                </a:lnTo>
                <a:lnTo>
                  <a:pt x="524" y="55"/>
                </a:lnTo>
                <a:lnTo>
                  <a:pt x="530" y="50"/>
                </a:lnTo>
                <a:lnTo>
                  <a:pt x="539" y="46"/>
                </a:lnTo>
                <a:lnTo>
                  <a:pt x="547" y="43"/>
                </a:lnTo>
                <a:lnTo>
                  <a:pt x="555" y="41"/>
                </a:lnTo>
                <a:lnTo>
                  <a:pt x="564" y="39"/>
                </a:lnTo>
                <a:lnTo>
                  <a:pt x="572" y="37"/>
                </a:lnTo>
                <a:lnTo>
                  <a:pt x="580" y="37"/>
                </a:lnTo>
                <a:lnTo>
                  <a:pt x="591" y="37"/>
                </a:lnTo>
                <a:lnTo>
                  <a:pt x="599" y="39"/>
                </a:lnTo>
                <a:lnTo>
                  <a:pt x="607" y="41"/>
                </a:lnTo>
                <a:lnTo>
                  <a:pt x="616" y="44"/>
                </a:lnTo>
                <a:lnTo>
                  <a:pt x="622" y="48"/>
                </a:lnTo>
                <a:lnTo>
                  <a:pt x="631" y="52"/>
                </a:lnTo>
                <a:lnTo>
                  <a:pt x="637" y="55"/>
                </a:lnTo>
                <a:lnTo>
                  <a:pt x="643" y="61"/>
                </a:lnTo>
                <a:lnTo>
                  <a:pt x="649" y="66"/>
                </a:lnTo>
                <a:lnTo>
                  <a:pt x="661" y="54"/>
                </a:lnTo>
                <a:lnTo>
                  <a:pt x="674" y="43"/>
                </a:lnTo>
                <a:lnTo>
                  <a:pt x="688" y="33"/>
                </a:lnTo>
                <a:lnTo>
                  <a:pt x="703" y="26"/>
                </a:lnTo>
                <a:lnTo>
                  <a:pt x="718" y="19"/>
                </a:lnTo>
                <a:lnTo>
                  <a:pt x="735" y="13"/>
                </a:lnTo>
                <a:lnTo>
                  <a:pt x="751" y="9"/>
                </a:lnTo>
                <a:lnTo>
                  <a:pt x="768" y="6"/>
                </a:lnTo>
                <a:lnTo>
                  <a:pt x="785" y="6"/>
                </a:lnTo>
                <a:lnTo>
                  <a:pt x="802" y="6"/>
                </a:lnTo>
                <a:lnTo>
                  <a:pt x="819" y="8"/>
                </a:lnTo>
                <a:lnTo>
                  <a:pt x="835" y="11"/>
                </a:lnTo>
                <a:lnTo>
                  <a:pt x="852" y="15"/>
                </a:lnTo>
                <a:lnTo>
                  <a:pt x="869" y="22"/>
                </a:lnTo>
                <a:lnTo>
                  <a:pt x="884" y="30"/>
                </a:lnTo>
                <a:lnTo>
                  <a:pt x="899" y="39"/>
                </a:lnTo>
                <a:lnTo>
                  <a:pt x="901" y="35"/>
                </a:lnTo>
                <a:lnTo>
                  <a:pt x="902" y="30"/>
                </a:lnTo>
                <a:lnTo>
                  <a:pt x="906" y="26"/>
                </a:lnTo>
                <a:lnTo>
                  <a:pt x="907" y="22"/>
                </a:lnTo>
                <a:lnTo>
                  <a:pt x="914" y="15"/>
                </a:lnTo>
                <a:lnTo>
                  <a:pt x="922" y="9"/>
                </a:lnTo>
                <a:lnTo>
                  <a:pt x="933" y="4"/>
                </a:lnTo>
                <a:lnTo>
                  <a:pt x="943" y="2"/>
                </a:lnTo>
                <a:lnTo>
                  <a:pt x="948" y="2"/>
                </a:lnTo>
                <a:lnTo>
                  <a:pt x="953" y="2"/>
                </a:lnTo>
                <a:lnTo>
                  <a:pt x="958" y="2"/>
                </a:lnTo>
                <a:lnTo>
                  <a:pt x="964" y="2"/>
                </a:lnTo>
                <a:lnTo>
                  <a:pt x="971" y="4"/>
                </a:lnTo>
                <a:lnTo>
                  <a:pt x="978" y="8"/>
                </a:lnTo>
                <a:lnTo>
                  <a:pt x="985" y="11"/>
                </a:lnTo>
                <a:lnTo>
                  <a:pt x="990" y="17"/>
                </a:lnTo>
                <a:lnTo>
                  <a:pt x="995" y="22"/>
                </a:lnTo>
                <a:lnTo>
                  <a:pt x="1000" y="28"/>
                </a:lnTo>
                <a:lnTo>
                  <a:pt x="1001" y="33"/>
                </a:lnTo>
                <a:lnTo>
                  <a:pt x="1005" y="41"/>
                </a:lnTo>
                <a:lnTo>
                  <a:pt x="1005" y="37"/>
                </a:lnTo>
                <a:lnTo>
                  <a:pt x="1006" y="31"/>
                </a:lnTo>
                <a:lnTo>
                  <a:pt x="1008" y="28"/>
                </a:lnTo>
                <a:lnTo>
                  <a:pt x="1010" y="22"/>
                </a:lnTo>
                <a:lnTo>
                  <a:pt x="1013" y="19"/>
                </a:lnTo>
                <a:lnTo>
                  <a:pt x="1015" y="15"/>
                </a:lnTo>
                <a:lnTo>
                  <a:pt x="1023" y="9"/>
                </a:lnTo>
                <a:lnTo>
                  <a:pt x="1031" y="6"/>
                </a:lnTo>
                <a:lnTo>
                  <a:pt x="1042" y="2"/>
                </a:lnTo>
                <a:lnTo>
                  <a:pt x="1047" y="2"/>
                </a:lnTo>
                <a:lnTo>
                  <a:pt x="1053" y="0"/>
                </a:lnTo>
                <a:lnTo>
                  <a:pt x="1058" y="0"/>
                </a:lnTo>
                <a:lnTo>
                  <a:pt x="1065" y="2"/>
                </a:lnTo>
                <a:lnTo>
                  <a:pt x="1073" y="4"/>
                </a:lnTo>
                <a:lnTo>
                  <a:pt x="1082" y="6"/>
                </a:lnTo>
                <a:lnTo>
                  <a:pt x="1088" y="9"/>
                </a:lnTo>
                <a:lnTo>
                  <a:pt x="1095" y="15"/>
                </a:lnTo>
                <a:lnTo>
                  <a:pt x="1102" y="20"/>
                </a:lnTo>
                <a:lnTo>
                  <a:pt x="1107" y="26"/>
                </a:lnTo>
                <a:lnTo>
                  <a:pt x="1112" y="31"/>
                </a:lnTo>
                <a:lnTo>
                  <a:pt x="1115" y="39"/>
                </a:lnTo>
                <a:lnTo>
                  <a:pt x="1124" y="35"/>
                </a:lnTo>
                <a:lnTo>
                  <a:pt x="1132" y="31"/>
                </a:lnTo>
                <a:lnTo>
                  <a:pt x="1142" y="30"/>
                </a:lnTo>
                <a:lnTo>
                  <a:pt x="1152" y="30"/>
                </a:lnTo>
                <a:lnTo>
                  <a:pt x="1162" y="31"/>
                </a:lnTo>
                <a:lnTo>
                  <a:pt x="1172" y="33"/>
                </a:lnTo>
                <a:lnTo>
                  <a:pt x="1182" y="35"/>
                </a:lnTo>
                <a:lnTo>
                  <a:pt x="1192" y="41"/>
                </a:lnTo>
                <a:lnTo>
                  <a:pt x="1196" y="43"/>
                </a:lnTo>
                <a:lnTo>
                  <a:pt x="1199" y="46"/>
                </a:lnTo>
                <a:lnTo>
                  <a:pt x="1202" y="50"/>
                </a:lnTo>
                <a:lnTo>
                  <a:pt x="1206" y="54"/>
                </a:lnTo>
                <a:lnTo>
                  <a:pt x="1207" y="55"/>
                </a:lnTo>
                <a:lnTo>
                  <a:pt x="1209" y="59"/>
                </a:lnTo>
                <a:lnTo>
                  <a:pt x="1211" y="63"/>
                </a:lnTo>
                <a:lnTo>
                  <a:pt x="1211" y="66"/>
                </a:lnTo>
                <a:lnTo>
                  <a:pt x="1216" y="61"/>
                </a:lnTo>
                <a:lnTo>
                  <a:pt x="1219" y="57"/>
                </a:lnTo>
                <a:lnTo>
                  <a:pt x="1226" y="52"/>
                </a:lnTo>
                <a:lnTo>
                  <a:pt x="1231" y="48"/>
                </a:lnTo>
                <a:lnTo>
                  <a:pt x="1239" y="44"/>
                </a:lnTo>
                <a:lnTo>
                  <a:pt x="1246" y="41"/>
                </a:lnTo>
                <a:lnTo>
                  <a:pt x="1254" y="39"/>
                </a:lnTo>
                <a:lnTo>
                  <a:pt x="1263" y="37"/>
                </a:lnTo>
                <a:lnTo>
                  <a:pt x="1271" y="35"/>
                </a:lnTo>
                <a:lnTo>
                  <a:pt x="1281" y="35"/>
                </a:lnTo>
                <a:lnTo>
                  <a:pt x="1290" y="33"/>
                </a:lnTo>
                <a:lnTo>
                  <a:pt x="1300" y="35"/>
                </a:lnTo>
                <a:lnTo>
                  <a:pt x="1310" y="35"/>
                </a:lnTo>
                <a:lnTo>
                  <a:pt x="1320" y="37"/>
                </a:lnTo>
                <a:lnTo>
                  <a:pt x="1330" y="39"/>
                </a:lnTo>
                <a:lnTo>
                  <a:pt x="1340" y="43"/>
                </a:lnTo>
                <a:lnTo>
                  <a:pt x="1355" y="48"/>
                </a:lnTo>
                <a:lnTo>
                  <a:pt x="1362" y="52"/>
                </a:lnTo>
                <a:lnTo>
                  <a:pt x="1368" y="55"/>
                </a:lnTo>
                <a:lnTo>
                  <a:pt x="1373" y="59"/>
                </a:lnTo>
                <a:lnTo>
                  <a:pt x="1380" y="63"/>
                </a:lnTo>
                <a:lnTo>
                  <a:pt x="1385" y="66"/>
                </a:lnTo>
                <a:lnTo>
                  <a:pt x="1389" y="72"/>
                </a:lnTo>
                <a:lnTo>
                  <a:pt x="1394" y="76"/>
                </a:lnTo>
                <a:lnTo>
                  <a:pt x="1397" y="81"/>
                </a:lnTo>
                <a:lnTo>
                  <a:pt x="1400" y="85"/>
                </a:lnTo>
                <a:lnTo>
                  <a:pt x="1402" y="90"/>
                </a:lnTo>
                <a:lnTo>
                  <a:pt x="1405" y="96"/>
                </a:lnTo>
                <a:lnTo>
                  <a:pt x="1405" y="101"/>
                </a:lnTo>
                <a:lnTo>
                  <a:pt x="1407" y="105"/>
                </a:lnTo>
                <a:lnTo>
                  <a:pt x="1407" y="110"/>
                </a:lnTo>
                <a:lnTo>
                  <a:pt x="1417" y="105"/>
                </a:lnTo>
                <a:lnTo>
                  <a:pt x="1427" y="99"/>
                </a:lnTo>
                <a:lnTo>
                  <a:pt x="1437" y="96"/>
                </a:lnTo>
                <a:lnTo>
                  <a:pt x="1447" y="92"/>
                </a:lnTo>
                <a:lnTo>
                  <a:pt x="1457" y="92"/>
                </a:lnTo>
                <a:lnTo>
                  <a:pt x="1467" y="94"/>
                </a:lnTo>
                <a:lnTo>
                  <a:pt x="1476" y="96"/>
                </a:lnTo>
                <a:lnTo>
                  <a:pt x="1482" y="101"/>
                </a:lnTo>
                <a:lnTo>
                  <a:pt x="1486" y="105"/>
                </a:lnTo>
                <a:lnTo>
                  <a:pt x="1489" y="110"/>
                </a:lnTo>
                <a:lnTo>
                  <a:pt x="1491" y="118"/>
                </a:lnTo>
                <a:lnTo>
                  <a:pt x="1491" y="123"/>
                </a:lnTo>
                <a:lnTo>
                  <a:pt x="1489" y="131"/>
                </a:lnTo>
                <a:lnTo>
                  <a:pt x="1486" y="138"/>
                </a:lnTo>
                <a:lnTo>
                  <a:pt x="1482" y="145"/>
                </a:lnTo>
                <a:lnTo>
                  <a:pt x="1476" y="153"/>
                </a:lnTo>
                <a:lnTo>
                  <a:pt x="1484" y="147"/>
                </a:lnTo>
                <a:lnTo>
                  <a:pt x="1492" y="142"/>
                </a:lnTo>
                <a:lnTo>
                  <a:pt x="1503" y="138"/>
                </a:lnTo>
                <a:lnTo>
                  <a:pt x="1511" y="134"/>
                </a:lnTo>
                <a:lnTo>
                  <a:pt x="1521" y="132"/>
                </a:lnTo>
                <a:lnTo>
                  <a:pt x="1531" y="131"/>
                </a:lnTo>
                <a:lnTo>
                  <a:pt x="1541" y="131"/>
                </a:lnTo>
                <a:lnTo>
                  <a:pt x="1551" y="131"/>
                </a:lnTo>
                <a:lnTo>
                  <a:pt x="1561" y="131"/>
                </a:lnTo>
                <a:lnTo>
                  <a:pt x="1570" y="132"/>
                </a:lnTo>
                <a:lnTo>
                  <a:pt x="1580" y="136"/>
                </a:lnTo>
                <a:lnTo>
                  <a:pt x="1590" y="140"/>
                </a:lnTo>
                <a:lnTo>
                  <a:pt x="1598" y="143"/>
                </a:lnTo>
                <a:lnTo>
                  <a:pt x="1606" y="149"/>
                </a:lnTo>
                <a:lnTo>
                  <a:pt x="1615" y="155"/>
                </a:lnTo>
                <a:lnTo>
                  <a:pt x="1622" y="162"/>
                </a:lnTo>
                <a:lnTo>
                  <a:pt x="1630" y="173"/>
                </a:lnTo>
                <a:lnTo>
                  <a:pt x="1637" y="184"/>
                </a:lnTo>
                <a:lnTo>
                  <a:pt x="1642" y="195"/>
                </a:lnTo>
                <a:lnTo>
                  <a:pt x="1643" y="200"/>
                </a:lnTo>
                <a:lnTo>
                  <a:pt x="1645" y="206"/>
                </a:lnTo>
                <a:lnTo>
                  <a:pt x="1647" y="213"/>
                </a:lnTo>
                <a:lnTo>
                  <a:pt x="1647" y="219"/>
                </a:lnTo>
                <a:lnTo>
                  <a:pt x="1647" y="224"/>
                </a:lnTo>
                <a:lnTo>
                  <a:pt x="1647" y="232"/>
                </a:lnTo>
                <a:lnTo>
                  <a:pt x="1647" y="237"/>
                </a:lnTo>
                <a:lnTo>
                  <a:pt x="1645" y="244"/>
                </a:lnTo>
                <a:lnTo>
                  <a:pt x="1643" y="250"/>
                </a:lnTo>
                <a:lnTo>
                  <a:pt x="1642" y="255"/>
                </a:lnTo>
                <a:lnTo>
                  <a:pt x="1650" y="259"/>
                </a:lnTo>
                <a:lnTo>
                  <a:pt x="1660" y="263"/>
                </a:lnTo>
                <a:lnTo>
                  <a:pt x="1668" y="268"/>
                </a:lnTo>
                <a:lnTo>
                  <a:pt x="1675" y="272"/>
                </a:lnTo>
                <a:lnTo>
                  <a:pt x="1682" y="278"/>
                </a:lnTo>
                <a:lnTo>
                  <a:pt x="1689" y="283"/>
                </a:lnTo>
                <a:lnTo>
                  <a:pt x="1694" y="289"/>
                </a:lnTo>
                <a:lnTo>
                  <a:pt x="1699" y="294"/>
                </a:lnTo>
                <a:lnTo>
                  <a:pt x="1704" y="300"/>
                </a:lnTo>
                <a:lnTo>
                  <a:pt x="1707" y="307"/>
                </a:lnTo>
                <a:lnTo>
                  <a:pt x="1709" y="312"/>
                </a:lnTo>
                <a:lnTo>
                  <a:pt x="1710" y="320"/>
                </a:lnTo>
                <a:lnTo>
                  <a:pt x="1712" y="325"/>
                </a:lnTo>
                <a:lnTo>
                  <a:pt x="1710" y="331"/>
                </a:lnTo>
                <a:lnTo>
                  <a:pt x="1710" y="338"/>
                </a:lnTo>
                <a:lnTo>
                  <a:pt x="1709" y="344"/>
                </a:lnTo>
                <a:lnTo>
                  <a:pt x="1722" y="344"/>
                </a:lnTo>
                <a:lnTo>
                  <a:pt x="1737" y="345"/>
                </a:lnTo>
                <a:lnTo>
                  <a:pt x="1751" y="349"/>
                </a:lnTo>
                <a:lnTo>
                  <a:pt x="1764" y="351"/>
                </a:lnTo>
                <a:lnTo>
                  <a:pt x="1776" y="355"/>
                </a:lnTo>
                <a:lnTo>
                  <a:pt x="1788" y="360"/>
                </a:lnTo>
                <a:lnTo>
                  <a:pt x="1799" y="366"/>
                </a:lnTo>
                <a:lnTo>
                  <a:pt x="1808" y="371"/>
                </a:lnTo>
                <a:lnTo>
                  <a:pt x="1818" y="378"/>
                </a:lnTo>
                <a:lnTo>
                  <a:pt x="1824" y="384"/>
                </a:lnTo>
                <a:lnTo>
                  <a:pt x="1831" y="391"/>
                </a:lnTo>
                <a:lnTo>
                  <a:pt x="1836" y="401"/>
                </a:lnTo>
                <a:lnTo>
                  <a:pt x="1841" y="408"/>
                </a:lnTo>
                <a:lnTo>
                  <a:pt x="1843" y="417"/>
                </a:lnTo>
                <a:lnTo>
                  <a:pt x="1845" y="426"/>
                </a:lnTo>
                <a:lnTo>
                  <a:pt x="1845" y="435"/>
                </a:lnTo>
                <a:lnTo>
                  <a:pt x="1843" y="443"/>
                </a:lnTo>
                <a:lnTo>
                  <a:pt x="1841" y="450"/>
                </a:lnTo>
                <a:lnTo>
                  <a:pt x="1838" y="457"/>
                </a:lnTo>
                <a:lnTo>
                  <a:pt x="1833" y="465"/>
                </a:lnTo>
                <a:lnTo>
                  <a:pt x="1828" y="472"/>
                </a:lnTo>
                <a:lnTo>
                  <a:pt x="1821" y="478"/>
                </a:lnTo>
                <a:lnTo>
                  <a:pt x="1814" y="485"/>
                </a:lnTo>
                <a:lnTo>
                  <a:pt x="1806" y="490"/>
                </a:lnTo>
                <a:lnTo>
                  <a:pt x="1814" y="492"/>
                </a:lnTo>
                <a:lnTo>
                  <a:pt x="1821" y="496"/>
                </a:lnTo>
                <a:lnTo>
                  <a:pt x="1828" y="498"/>
                </a:lnTo>
                <a:lnTo>
                  <a:pt x="1834" y="502"/>
                </a:lnTo>
                <a:lnTo>
                  <a:pt x="1839" y="505"/>
                </a:lnTo>
                <a:lnTo>
                  <a:pt x="1845" y="511"/>
                </a:lnTo>
                <a:lnTo>
                  <a:pt x="1848" y="514"/>
                </a:lnTo>
                <a:lnTo>
                  <a:pt x="1851" y="518"/>
                </a:lnTo>
                <a:lnTo>
                  <a:pt x="1855" y="524"/>
                </a:lnTo>
                <a:lnTo>
                  <a:pt x="1856" y="527"/>
                </a:lnTo>
                <a:lnTo>
                  <a:pt x="1858" y="533"/>
                </a:lnTo>
                <a:lnTo>
                  <a:pt x="1858" y="538"/>
                </a:lnTo>
                <a:lnTo>
                  <a:pt x="1856" y="544"/>
                </a:lnTo>
                <a:lnTo>
                  <a:pt x="1856" y="547"/>
                </a:lnTo>
                <a:lnTo>
                  <a:pt x="1853" y="553"/>
                </a:lnTo>
                <a:lnTo>
                  <a:pt x="1851" y="558"/>
                </a:lnTo>
                <a:lnTo>
                  <a:pt x="1845" y="564"/>
                </a:lnTo>
                <a:lnTo>
                  <a:pt x="1838" y="571"/>
                </a:lnTo>
                <a:lnTo>
                  <a:pt x="1829" y="577"/>
                </a:lnTo>
                <a:lnTo>
                  <a:pt x="1819" y="580"/>
                </a:lnTo>
                <a:lnTo>
                  <a:pt x="1828" y="579"/>
                </a:lnTo>
                <a:lnTo>
                  <a:pt x="1836" y="577"/>
                </a:lnTo>
                <a:lnTo>
                  <a:pt x="1843" y="579"/>
                </a:lnTo>
                <a:lnTo>
                  <a:pt x="1851" y="580"/>
                </a:lnTo>
                <a:lnTo>
                  <a:pt x="1858" y="584"/>
                </a:lnTo>
                <a:lnTo>
                  <a:pt x="1865" y="588"/>
                </a:lnTo>
                <a:lnTo>
                  <a:pt x="1870" y="593"/>
                </a:lnTo>
                <a:lnTo>
                  <a:pt x="1875" y="601"/>
                </a:lnTo>
                <a:lnTo>
                  <a:pt x="1876" y="604"/>
                </a:lnTo>
                <a:lnTo>
                  <a:pt x="1876" y="608"/>
                </a:lnTo>
                <a:lnTo>
                  <a:pt x="1878" y="612"/>
                </a:lnTo>
                <a:lnTo>
                  <a:pt x="1878" y="615"/>
                </a:lnTo>
                <a:lnTo>
                  <a:pt x="1878" y="623"/>
                </a:lnTo>
                <a:lnTo>
                  <a:pt x="1875" y="630"/>
                </a:lnTo>
                <a:lnTo>
                  <a:pt x="1871" y="637"/>
                </a:lnTo>
                <a:lnTo>
                  <a:pt x="1866" y="643"/>
                </a:lnTo>
                <a:lnTo>
                  <a:pt x="1861" y="648"/>
                </a:lnTo>
                <a:lnTo>
                  <a:pt x="1853" y="652"/>
                </a:lnTo>
                <a:lnTo>
                  <a:pt x="1848" y="654"/>
                </a:lnTo>
                <a:lnTo>
                  <a:pt x="1843" y="654"/>
                </a:lnTo>
                <a:lnTo>
                  <a:pt x="1838" y="654"/>
                </a:lnTo>
                <a:lnTo>
                  <a:pt x="1833" y="654"/>
                </a:lnTo>
                <a:lnTo>
                  <a:pt x="1828" y="654"/>
                </a:lnTo>
                <a:lnTo>
                  <a:pt x="1821" y="652"/>
                </a:lnTo>
                <a:lnTo>
                  <a:pt x="1818" y="650"/>
                </a:lnTo>
                <a:lnTo>
                  <a:pt x="1813" y="648"/>
                </a:lnTo>
                <a:lnTo>
                  <a:pt x="1818" y="654"/>
                </a:lnTo>
                <a:lnTo>
                  <a:pt x="1823" y="661"/>
                </a:lnTo>
                <a:lnTo>
                  <a:pt x="1828" y="669"/>
                </a:lnTo>
                <a:lnTo>
                  <a:pt x="1831" y="676"/>
                </a:lnTo>
                <a:lnTo>
                  <a:pt x="1833" y="683"/>
                </a:lnTo>
                <a:lnTo>
                  <a:pt x="1834" y="692"/>
                </a:lnTo>
                <a:lnTo>
                  <a:pt x="1834" y="700"/>
                </a:lnTo>
                <a:lnTo>
                  <a:pt x="1834" y="707"/>
                </a:lnTo>
                <a:lnTo>
                  <a:pt x="1834" y="716"/>
                </a:lnTo>
                <a:lnTo>
                  <a:pt x="1833" y="724"/>
                </a:lnTo>
                <a:lnTo>
                  <a:pt x="1829" y="731"/>
                </a:lnTo>
                <a:lnTo>
                  <a:pt x="1826" y="738"/>
                </a:lnTo>
                <a:lnTo>
                  <a:pt x="1821" y="746"/>
                </a:lnTo>
                <a:lnTo>
                  <a:pt x="1816" y="753"/>
                </a:lnTo>
                <a:lnTo>
                  <a:pt x="1811" y="759"/>
                </a:lnTo>
                <a:lnTo>
                  <a:pt x="1804" y="766"/>
                </a:lnTo>
                <a:lnTo>
                  <a:pt x="1793" y="773"/>
                </a:lnTo>
                <a:lnTo>
                  <a:pt x="1788" y="777"/>
                </a:lnTo>
                <a:lnTo>
                  <a:pt x="1781" y="779"/>
                </a:lnTo>
                <a:lnTo>
                  <a:pt x="1774" y="782"/>
                </a:lnTo>
                <a:lnTo>
                  <a:pt x="1767" y="784"/>
                </a:lnTo>
                <a:lnTo>
                  <a:pt x="1761" y="784"/>
                </a:lnTo>
                <a:lnTo>
                  <a:pt x="1752" y="786"/>
                </a:lnTo>
                <a:lnTo>
                  <a:pt x="1764" y="790"/>
                </a:lnTo>
                <a:lnTo>
                  <a:pt x="1774" y="793"/>
                </a:lnTo>
                <a:lnTo>
                  <a:pt x="1777" y="797"/>
                </a:lnTo>
                <a:lnTo>
                  <a:pt x="1781" y="801"/>
                </a:lnTo>
                <a:lnTo>
                  <a:pt x="1784" y="804"/>
                </a:lnTo>
                <a:lnTo>
                  <a:pt x="1788" y="808"/>
                </a:lnTo>
                <a:lnTo>
                  <a:pt x="1789" y="812"/>
                </a:lnTo>
                <a:lnTo>
                  <a:pt x="1791" y="815"/>
                </a:lnTo>
                <a:lnTo>
                  <a:pt x="1793" y="819"/>
                </a:lnTo>
                <a:lnTo>
                  <a:pt x="1793" y="823"/>
                </a:lnTo>
                <a:lnTo>
                  <a:pt x="1793" y="828"/>
                </a:lnTo>
                <a:lnTo>
                  <a:pt x="1793" y="832"/>
                </a:lnTo>
                <a:lnTo>
                  <a:pt x="1791" y="836"/>
                </a:lnTo>
                <a:lnTo>
                  <a:pt x="1789" y="841"/>
                </a:lnTo>
                <a:lnTo>
                  <a:pt x="1788" y="845"/>
                </a:lnTo>
                <a:lnTo>
                  <a:pt x="1784" y="849"/>
                </a:lnTo>
                <a:lnTo>
                  <a:pt x="1781" y="852"/>
                </a:lnTo>
                <a:lnTo>
                  <a:pt x="1777" y="856"/>
                </a:lnTo>
                <a:lnTo>
                  <a:pt x="1769" y="861"/>
                </a:lnTo>
                <a:lnTo>
                  <a:pt x="1759" y="867"/>
                </a:lnTo>
                <a:lnTo>
                  <a:pt x="1749" y="869"/>
                </a:lnTo>
                <a:lnTo>
                  <a:pt x="1737" y="871"/>
                </a:lnTo>
                <a:lnTo>
                  <a:pt x="1725" y="871"/>
                </a:lnTo>
                <a:lnTo>
                  <a:pt x="1719" y="869"/>
                </a:lnTo>
                <a:lnTo>
                  <a:pt x="1714" y="869"/>
                </a:lnTo>
                <a:lnTo>
                  <a:pt x="1707" y="867"/>
                </a:lnTo>
                <a:lnTo>
                  <a:pt x="1702" y="865"/>
                </a:lnTo>
                <a:lnTo>
                  <a:pt x="1692" y="860"/>
                </a:lnTo>
                <a:lnTo>
                  <a:pt x="1695" y="871"/>
                </a:lnTo>
                <a:lnTo>
                  <a:pt x="1695" y="882"/>
                </a:lnTo>
                <a:lnTo>
                  <a:pt x="1695" y="893"/>
                </a:lnTo>
                <a:lnTo>
                  <a:pt x="1694" y="904"/>
                </a:lnTo>
                <a:lnTo>
                  <a:pt x="1692" y="915"/>
                </a:lnTo>
                <a:lnTo>
                  <a:pt x="1689" y="924"/>
                </a:lnTo>
                <a:lnTo>
                  <a:pt x="1684" y="935"/>
                </a:lnTo>
                <a:lnTo>
                  <a:pt x="1679" y="944"/>
                </a:lnTo>
                <a:lnTo>
                  <a:pt x="1672" y="953"/>
                </a:lnTo>
                <a:lnTo>
                  <a:pt x="1663" y="961"/>
                </a:lnTo>
                <a:lnTo>
                  <a:pt x="1655" y="968"/>
                </a:lnTo>
                <a:lnTo>
                  <a:pt x="1647" y="975"/>
                </a:lnTo>
                <a:lnTo>
                  <a:pt x="1637" y="981"/>
                </a:lnTo>
                <a:lnTo>
                  <a:pt x="1627" y="986"/>
                </a:lnTo>
                <a:lnTo>
                  <a:pt x="1615" y="990"/>
                </a:lnTo>
                <a:lnTo>
                  <a:pt x="1603" y="994"/>
                </a:lnTo>
                <a:lnTo>
                  <a:pt x="1593" y="995"/>
                </a:lnTo>
                <a:lnTo>
                  <a:pt x="1581" y="997"/>
                </a:lnTo>
                <a:lnTo>
                  <a:pt x="1571" y="997"/>
                </a:lnTo>
                <a:lnTo>
                  <a:pt x="1561" y="995"/>
                </a:lnTo>
                <a:lnTo>
                  <a:pt x="1551" y="995"/>
                </a:lnTo>
                <a:lnTo>
                  <a:pt x="1541" y="992"/>
                </a:lnTo>
                <a:lnTo>
                  <a:pt x="1531" y="990"/>
                </a:lnTo>
                <a:lnTo>
                  <a:pt x="1521" y="986"/>
                </a:lnTo>
                <a:lnTo>
                  <a:pt x="1524" y="992"/>
                </a:lnTo>
                <a:lnTo>
                  <a:pt x="1526" y="997"/>
                </a:lnTo>
                <a:lnTo>
                  <a:pt x="1528" y="1003"/>
                </a:lnTo>
                <a:lnTo>
                  <a:pt x="1528" y="1008"/>
                </a:lnTo>
                <a:lnTo>
                  <a:pt x="1526" y="1014"/>
                </a:lnTo>
                <a:lnTo>
                  <a:pt x="1526" y="1019"/>
                </a:lnTo>
                <a:lnTo>
                  <a:pt x="1523" y="1025"/>
                </a:lnTo>
                <a:lnTo>
                  <a:pt x="1519" y="1030"/>
                </a:lnTo>
                <a:lnTo>
                  <a:pt x="1516" y="1034"/>
                </a:lnTo>
                <a:lnTo>
                  <a:pt x="1511" y="1039"/>
                </a:lnTo>
                <a:lnTo>
                  <a:pt x="1506" y="1043"/>
                </a:lnTo>
                <a:lnTo>
                  <a:pt x="1499" y="1049"/>
                </a:lnTo>
                <a:lnTo>
                  <a:pt x="1492" y="1052"/>
                </a:lnTo>
                <a:lnTo>
                  <a:pt x="1484" y="1054"/>
                </a:lnTo>
                <a:lnTo>
                  <a:pt x="1476" y="1058"/>
                </a:lnTo>
                <a:lnTo>
                  <a:pt x="1467" y="1060"/>
                </a:lnTo>
                <a:lnTo>
                  <a:pt x="1456" y="1063"/>
                </a:lnTo>
                <a:lnTo>
                  <a:pt x="1442" y="1063"/>
                </a:lnTo>
                <a:lnTo>
                  <a:pt x="1430" y="1065"/>
                </a:lnTo>
                <a:lnTo>
                  <a:pt x="1417" y="1063"/>
                </a:lnTo>
                <a:lnTo>
                  <a:pt x="1405" y="1062"/>
                </a:lnTo>
                <a:lnTo>
                  <a:pt x="1394" y="1060"/>
                </a:lnTo>
                <a:lnTo>
                  <a:pt x="1382" y="1056"/>
                </a:lnTo>
                <a:lnTo>
                  <a:pt x="1372" y="1050"/>
                </a:lnTo>
                <a:lnTo>
                  <a:pt x="1372" y="1058"/>
                </a:lnTo>
                <a:lnTo>
                  <a:pt x="1372" y="1065"/>
                </a:lnTo>
                <a:lnTo>
                  <a:pt x="1372" y="1071"/>
                </a:lnTo>
                <a:lnTo>
                  <a:pt x="1370" y="1078"/>
                </a:lnTo>
                <a:lnTo>
                  <a:pt x="1368" y="1085"/>
                </a:lnTo>
                <a:lnTo>
                  <a:pt x="1367" y="1091"/>
                </a:lnTo>
                <a:lnTo>
                  <a:pt x="1363" y="1096"/>
                </a:lnTo>
                <a:lnTo>
                  <a:pt x="1360" y="1102"/>
                </a:lnTo>
                <a:lnTo>
                  <a:pt x="1355" y="1107"/>
                </a:lnTo>
                <a:lnTo>
                  <a:pt x="1350" y="1113"/>
                </a:lnTo>
                <a:lnTo>
                  <a:pt x="1345" y="1117"/>
                </a:lnTo>
                <a:lnTo>
                  <a:pt x="1338" y="1122"/>
                </a:lnTo>
                <a:lnTo>
                  <a:pt x="1333" y="1126"/>
                </a:lnTo>
                <a:lnTo>
                  <a:pt x="1327" y="1128"/>
                </a:lnTo>
                <a:lnTo>
                  <a:pt x="1318" y="1129"/>
                </a:lnTo>
                <a:lnTo>
                  <a:pt x="1311" y="1131"/>
                </a:lnTo>
                <a:lnTo>
                  <a:pt x="1305" y="1133"/>
                </a:lnTo>
                <a:lnTo>
                  <a:pt x="1298" y="1133"/>
                </a:lnTo>
                <a:lnTo>
                  <a:pt x="1291" y="1133"/>
                </a:lnTo>
                <a:lnTo>
                  <a:pt x="1285" y="1131"/>
                </a:lnTo>
                <a:lnTo>
                  <a:pt x="1278" y="1131"/>
                </a:lnTo>
                <a:lnTo>
                  <a:pt x="1271" y="1129"/>
                </a:lnTo>
                <a:lnTo>
                  <a:pt x="1266" y="1128"/>
                </a:lnTo>
                <a:lnTo>
                  <a:pt x="1259" y="1124"/>
                </a:lnTo>
                <a:lnTo>
                  <a:pt x="1249" y="1118"/>
                </a:lnTo>
                <a:lnTo>
                  <a:pt x="1241" y="1109"/>
                </a:lnTo>
                <a:lnTo>
                  <a:pt x="1236" y="1104"/>
                </a:lnTo>
                <a:lnTo>
                  <a:pt x="1233" y="1100"/>
                </a:lnTo>
                <a:lnTo>
                  <a:pt x="1229" y="1095"/>
                </a:lnTo>
                <a:lnTo>
                  <a:pt x="1226" y="1089"/>
                </a:lnTo>
                <a:lnTo>
                  <a:pt x="1228" y="1095"/>
                </a:lnTo>
                <a:lnTo>
                  <a:pt x="1229" y="1100"/>
                </a:lnTo>
                <a:lnTo>
                  <a:pt x="1229" y="1106"/>
                </a:lnTo>
                <a:lnTo>
                  <a:pt x="1229" y="1111"/>
                </a:lnTo>
                <a:lnTo>
                  <a:pt x="1228" y="1115"/>
                </a:lnTo>
                <a:lnTo>
                  <a:pt x="1226" y="1120"/>
                </a:lnTo>
                <a:lnTo>
                  <a:pt x="1223" y="1126"/>
                </a:lnTo>
                <a:lnTo>
                  <a:pt x="1219" y="1129"/>
                </a:lnTo>
                <a:lnTo>
                  <a:pt x="1216" y="1135"/>
                </a:lnTo>
                <a:lnTo>
                  <a:pt x="1211" y="1139"/>
                </a:lnTo>
                <a:lnTo>
                  <a:pt x="1206" y="1142"/>
                </a:lnTo>
                <a:lnTo>
                  <a:pt x="1201" y="1146"/>
                </a:lnTo>
                <a:lnTo>
                  <a:pt x="1194" y="1148"/>
                </a:lnTo>
                <a:lnTo>
                  <a:pt x="1187" y="1151"/>
                </a:lnTo>
                <a:lnTo>
                  <a:pt x="1181" y="1153"/>
                </a:lnTo>
                <a:lnTo>
                  <a:pt x="1172" y="1155"/>
                </a:lnTo>
                <a:lnTo>
                  <a:pt x="1166" y="1155"/>
                </a:lnTo>
                <a:lnTo>
                  <a:pt x="1157" y="1157"/>
                </a:lnTo>
                <a:lnTo>
                  <a:pt x="1150" y="1155"/>
                </a:lnTo>
                <a:lnTo>
                  <a:pt x="1142" y="1155"/>
                </a:lnTo>
                <a:lnTo>
                  <a:pt x="1135" y="1155"/>
                </a:lnTo>
                <a:lnTo>
                  <a:pt x="1127" y="1153"/>
                </a:lnTo>
                <a:lnTo>
                  <a:pt x="1114" y="1148"/>
                </a:lnTo>
                <a:lnTo>
                  <a:pt x="1102" y="1142"/>
                </a:lnTo>
                <a:lnTo>
                  <a:pt x="1097" y="1139"/>
                </a:lnTo>
                <a:lnTo>
                  <a:pt x="1092" y="1135"/>
                </a:lnTo>
                <a:lnTo>
                  <a:pt x="1087" y="1129"/>
                </a:lnTo>
                <a:lnTo>
                  <a:pt x="1083" y="1126"/>
                </a:lnTo>
                <a:lnTo>
                  <a:pt x="1078" y="1120"/>
                </a:lnTo>
                <a:lnTo>
                  <a:pt x="1077" y="1115"/>
                </a:lnTo>
                <a:lnTo>
                  <a:pt x="1075" y="1120"/>
                </a:lnTo>
                <a:lnTo>
                  <a:pt x="1073" y="1124"/>
                </a:lnTo>
                <a:lnTo>
                  <a:pt x="1072" y="1128"/>
                </a:lnTo>
                <a:lnTo>
                  <a:pt x="1068" y="1131"/>
                </a:lnTo>
                <a:lnTo>
                  <a:pt x="1063" y="1135"/>
                </a:lnTo>
                <a:lnTo>
                  <a:pt x="1060" y="1139"/>
                </a:lnTo>
                <a:lnTo>
                  <a:pt x="1055" y="1142"/>
                </a:lnTo>
                <a:lnTo>
                  <a:pt x="1050" y="1146"/>
                </a:lnTo>
                <a:lnTo>
                  <a:pt x="1045" y="1148"/>
                </a:lnTo>
                <a:lnTo>
                  <a:pt x="1038" y="1150"/>
                </a:lnTo>
                <a:lnTo>
                  <a:pt x="1025" y="1153"/>
                </a:lnTo>
                <a:lnTo>
                  <a:pt x="1011" y="1155"/>
                </a:lnTo>
                <a:lnTo>
                  <a:pt x="1003" y="1157"/>
                </a:lnTo>
                <a:lnTo>
                  <a:pt x="996" y="1155"/>
                </a:lnTo>
                <a:lnTo>
                  <a:pt x="985" y="1155"/>
                </a:lnTo>
                <a:lnTo>
                  <a:pt x="973" y="1153"/>
                </a:lnTo>
                <a:lnTo>
                  <a:pt x="963" y="1150"/>
                </a:lnTo>
                <a:lnTo>
                  <a:pt x="954" y="1146"/>
                </a:lnTo>
                <a:lnTo>
                  <a:pt x="946" y="1140"/>
                </a:lnTo>
                <a:lnTo>
                  <a:pt x="939" y="1135"/>
                </a:lnTo>
                <a:lnTo>
                  <a:pt x="934" y="1129"/>
                </a:lnTo>
                <a:lnTo>
                  <a:pt x="933" y="1126"/>
                </a:lnTo>
                <a:lnTo>
                  <a:pt x="931" y="1122"/>
                </a:lnTo>
                <a:lnTo>
                  <a:pt x="926" y="1128"/>
                </a:lnTo>
                <a:lnTo>
                  <a:pt x="921" y="1133"/>
                </a:lnTo>
                <a:lnTo>
                  <a:pt x="916" y="1137"/>
                </a:lnTo>
                <a:lnTo>
                  <a:pt x="909" y="1140"/>
                </a:lnTo>
                <a:lnTo>
                  <a:pt x="902" y="1144"/>
                </a:lnTo>
                <a:lnTo>
                  <a:pt x="894" y="1148"/>
                </a:lnTo>
                <a:lnTo>
                  <a:pt x="887" y="1151"/>
                </a:lnTo>
                <a:lnTo>
                  <a:pt x="879" y="1153"/>
                </a:lnTo>
                <a:lnTo>
                  <a:pt x="871" y="1155"/>
                </a:lnTo>
                <a:lnTo>
                  <a:pt x="860" y="1157"/>
                </a:lnTo>
                <a:lnTo>
                  <a:pt x="852" y="1157"/>
                </a:lnTo>
                <a:lnTo>
                  <a:pt x="842" y="1157"/>
                </a:lnTo>
                <a:lnTo>
                  <a:pt x="834" y="1157"/>
                </a:lnTo>
                <a:lnTo>
                  <a:pt x="824" y="1157"/>
                </a:lnTo>
                <a:lnTo>
                  <a:pt x="815" y="1155"/>
                </a:lnTo>
                <a:lnTo>
                  <a:pt x="805" y="1153"/>
                </a:lnTo>
                <a:lnTo>
                  <a:pt x="795" y="1150"/>
                </a:lnTo>
                <a:lnTo>
                  <a:pt x="785" y="1146"/>
                </a:lnTo>
                <a:lnTo>
                  <a:pt x="777" y="1142"/>
                </a:lnTo>
                <a:lnTo>
                  <a:pt x="768" y="1137"/>
                </a:lnTo>
                <a:lnTo>
                  <a:pt x="762" y="1131"/>
                </a:lnTo>
                <a:lnTo>
                  <a:pt x="757" y="1124"/>
                </a:lnTo>
                <a:lnTo>
                  <a:pt x="751" y="1118"/>
                </a:lnTo>
                <a:lnTo>
                  <a:pt x="748" y="1111"/>
                </a:lnTo>
                <a:lnTo>
                  <a:pt x="743" y="1115"/>
                </a:lnTo>
                <a:lnTo>
                  <a:pt x="736" y="1117"/>
                </a:lnTo>
                <a:lnTo>
                  <a:pt x="730" y="1120"/>
                </a:lnTo>
                <a:lnTo>
                  <a:pt x="723" y="1122"/>
                </a:lnTo>
                <a:lnTo>
                  <a:pt x="715" y="1124"/>
                </a:lnTo>
                <a:lnTo>
                  <a:pt x="708" y="1124"/>
                </a:lnTo>
                <a:lnTo>
                  <a:pt x="700" y="1124"/>
                </a:lnTo>
                <a:lnTo>
                  <a:pt x="691" y="1124"/>
                </a:lnTo>
                <a:lnTo>
                  <a:pt x="683" y="1124"/>
                </a:lnTo>
                <a:lnTo>
                  <a:pt x="674" y="1122"/>
                </a:lnTo>
                <a:lnTo>
                  <a:pt x="668" y="1122"/>
                </a:lnTo>
                <a:lnTo>
                  <a:pt x="659" y="1120"/>
                </a:lnTo>
                <a:lnTo>
                  <a:pt x="651" y="1117"/>
                </a:lnTo>
                <a:lnTo>
                  <a:pt x="643" y="1115"/>
                </a:lnTo>
                <a:lnTo>
                  <a:pt x="636" y="1111"/>
                </a:lnTo>
                <a:lnTo>
                  <a:pt x="629" y="1107"/>
                </a:lnTo>
                <a:lnTo>
                  <a:pt x="621" y="1100"/>
                </a:lnTo>
                <a:lnTo>
                  <a:pt x="614" y="1095"/>
                </a:lnTo>
                <a:lnTo>
                  <a:pt x="607" y="1089"/>
                </a:lnTo>
                <a:lnTo>
                  <a:pt x="602" y="1082"/>
                </a:lnTo>
                <a:lnTo>
                  <a:pt x="599" y="1074"/>
                </a:lnTo>
                <a:lnTo>
                  <a:pt x="597" y="1069"/>
                </a:lnTo>
                <a:lnTo>
                  <a:pt x="596" y="1062"/>
                </a:lnTo>
                <a:lnTo>
                  <a:pt x="597" y="1054"/>
                </a:lnTo>
                <a:lnTo>
                  <a:pt x="596" y="1058"/>
                </a:lnTo>
                <a:lnTo>
                  <a:pt x="594" y="1062"/>
                </a:lnTo>
                <a:lnTo>
                  <a:pt x="592" y="1065"/>
                </a:lnTo>
                <a:lnTo>
                  <a:pt x="589" y="1069"/>
                </a:lnTo>
                <a:lnTo>
                  <a:pt x="586" y="1073"/>
                </a:lnTo>
                <a:lnTo>
                  <a:pt x="580" y="1074"/>
                </a:lnTo>
                <a:lnTo>
                  <a:pt x="575" y="1076"/>
                </a:lnTo>
                <a:lnTo>
                  <a:pt x="570" y="1078"/>
                </a:lnTo>
                <a:lnTo>
                  <a:pt x="565" y="1080"/>
                </a:lnTo>
                <a:lnTo>
                  <a:pt x="559" y="1082"/>
                </a:lnTo>
                <a:lnTo>
                  <a:pt x="547" y="1084"/>
                </a:lnTo>
                <a:lnTo>
                  <a:pt x="532" y="1084"/>
                </a:lnTo>
                <a:lnTo>
                  <a:pt x="517" y="1084"/>
                </a:lnTo>
                <a:lnTo>
                  <a:pt x="502" y="1080"/>
                </a:lnTo>
                <a:lnTo>
                  <a:pt x="488" y="1076"/>
                </a:lnTo>
                <a:lnTo>
                  <a:pt x="482" y="1073"/>
                </a:lnTo>
                <a:lnTo>
                  <a:pt x="477" y="1071"/>
                </a:lnTo>
                <a:lnTo>
                  <a:pt x="472" y="1067"/>
                </a:lnTo>
                <a:lnTo>
                  <a:pt x="467" y="1063"/>
                </a:lnTo>
                <a:lnTo>
                  <a:pt x="461" y="1060"/>
                </a:lnTo>
                <a:lnTo>
                  <a:pt x="458" y="1056"/>
                </a:lnTo>
                <a:lnTo>
                  <a:pt x="455" y="1052"/>
                </a:lnTo>
                <a:lnTo>
                  <a:pt x="451" y="1049"/>
                </a:lnTo>
                <a:lnTo>
                  <a:pt x="450" y="1045"/>
                </a:lnTo>
                <a:lnTo>
                  <a:pt x="448" y="1041"/>
                </a:lnTo>
                <a:lnTo>
                  <a:pt x="448" y="1036"/>
                </a:lnTo>
                <a:lnTo>
                  <a:pt x="448" y="1032"/>
                </a:lnTo>
                <a:lnTo>
                  <a:pt x="450" y="1027"/>
                </a:lnTo>
                <a:lnTo>
                  <a:pt x="453" y="1023"/>
                </a:lnTo>
                <a:lnTo>
                  <a:pt x="458" y="1017"/>
                </a:lnTo>
                <a:lnTo>
                  <a:pt x="463" y="1014"/>
                </a:lnTo>
                <a:lnTo>
                  <a:pt x="455" y="1017"/>
                </a:lnTo>
                <a:lnTo>
                  <a:pt x="446" y="1019"/>
                </a:lnTo>
                <a:lnTo>
                  <a:pt x="438" y="1021"/>
                </a:lnTo>
                <a:lnTo>
                  <a:pt x="428" y="1021"/>
                </a:lnTo>
                <a:lnTo>
                  <a:pt x="420" y="1021"/>
                </a:lnTo>
                <a:lnTo>
                  <a:pt x="411" y="1021"/>
                </a:lnTo>
                <a:lnTo>
                  <a:pt x="403" y="1019"/>
                </a:lnTo>
                <a:lnTo>
                  <a:pt x="394" y="1017"/>
                </a:lnTo>
                <a:lnTo>
                  <a:pt x="388" y="1014"/>
                </a:lnTo>
                <a:lnTo>
                  <a:pt x="379" y="1010"/>
                </a:lnTo>
                <a:lnTo>
                  <a:pt x="373" y="1006"/>
                </a:lnTo>
                <a:lnTo>
                  <a:pt x="366" y="1001"/>
                </a:lnTo>
                <a:lnTo>
                  <a:pt x="359" y="995"/>
                </a:lnTo>
                <a:lnTo>
                  <a:pt x="353" y="990"/>
                </a:lnTo>
                <a:lnTo>
                  <a:pt x="347" y="983"/>
                </a:lnTo>
                <a:lnTo>
                  <a:pt x="344" y="977"/>
                </a:lnTo>
                <a:lnTo>
                  <a:pt x="341" y="970"/>
                </a:lnTo>
                <a:lnTo>
                  <a:pt x="337" y="962"/>
                </a:lnTo>
                <a:lnTo>
                  <a:pt x="336" y="955"/>
                </a:lnTo>
                <a:lnTo>
                  <a:pt x="336" y="948"/>
                </a:lnTo>
                <a:lnTo>
                  <a:pt x="334" y="940"/>
                </a:lnTo>
                <a:lnTo>
                  <a:pt x="334" y="933"/>
                </a:lnTo>
                <a:lnTo>
                  <a:pt x="336" y="926"/>
                </a:lnTo>
                <a:lnTo>
                  <a:pt x="337" y="918"/>
                </a:lnTo>
                <a:lnTo>
                  <a:pt x="329" y="924"/>
                </a:lnTo>
                <a:lnTo>
                  <a:pt x="321" y="929"/>
                </a:lnTo>
                <a:lnTo>
                  <a:pt x="312" y="933"/>
                </a:lnTo>
                <a:lnTo>
                  <a:pt x="302" y="937"/>
                </a:lnTo>
                <a:lnTo>
                  <a:pt x="292" y="938"/>
                </a:lnTo>
                <a:lnTo>
                  <a:pt x="284" y="940"/>
                </a:lnTo>
                <a:lnTo>
                  <a:pt x="274" y="942"/>
                </a:lnTo>
                <a:lnTo>
                  <a:pt x="264" y="942"/>
                </a:lnTo>
                <a:lnTo>
                  <a:pt x="254" y="942"/>
                </a:lnTo>
                <a:lnTo>
                  <a:pt x="244" y="940"/>
                </a:lnTo>
                <a:lnTo>
                  <a:pt x="235" y="938"/>
                </a:lnTo>
                <a:lnTo>
                  <a:pt x="225" y="937"/>
                </a:lnTo>
                <a:lnTo>
                  <a:pt x="215" y="933"/>
                </a:lnTo>
                <a:lnTo>
                  <a:pt x="207" y="929"/>
                </a:lnTo>
                <a:lnTo>
                  <a:pt x="198" y="924"/>
                </a:lnTo>
                <a:lnTo>
                  <a:pt x="190" y="918"/>
                </a:lnTo>
                <a:lnTo>
                  <a:pt x="178" y="913"/>
                </a:lnTo>
                <a:lnTo>
                  <a:pt x="166" y="905"/>
                </a:lnTo>
                <a:lnTo>
                  <a:pt x="156" y="898"/>
                </a:lnTo>
                <a:lnTo>
                  <a:pt x="148" y="891"/>
                </a:lnTo>
                <a:lnTo>
                  <a:pt x="140" y="883"/>
                </a:lnTo>
                <a:lnTo>
                  <a:pt x="131" y="874"/>
                </a:lnTo>
                <a:lnTo>
                  <a:pt x="125" y="867"/>
                </a:lnTo>
                <a:lnTo>
                  <a:pt x="119" y="858"/>
                </a:lnTo>
                <a:lnTo>
                  <a:pt x="114" y="849"/>
                </a:lnTo>
                <a:lnTo>
                  <a:pt x="109" y="839"/>
                </a:lnTo>
                <a:lnTo>
                  <a:pt x="108" y="830"/>
                </a:lnTo>
                <a:lnTo>
                  <a:pt x="104" y="821"/>
                </a:lnTo>
                <a:lnTo>
                  <a:pt x="104" y="814"/>
                </a:lnTo>
                <a:lnTo>
                  <a:pt x="104" y="804"/>
                </a:lnTo>
                <a:lnTo>
                  <a:pt x="106" y="795"/>
                </a:lnTo>
                <a:lnTo>
                  <a:pt x="108" y="786"/>
                </a:lnTo>
                <a:lnTo>
                  <a:pt x="99" y="788"/>
                </a:lnTo>
                <a:lnTo>
                  <a:pt x="91" y="788"/>
                </a:lnTo>
                <a:lnTo>
                  <a:pt x="83" y="788"/>
                </a:lnTo>
                <a:lnTo>
                  <a:pt x="74" y="788"/>
                </a:lnTo>
                <a:lnTo>
                  <a:pt x="66" y="786"/>
                </a:lnTo>
                <a:lnTo>
                  <a:pt x="59" y="784"/>
                </a:lnTo>
                <a:lnTo>
                  <a:pt x="51" y="782"/>
                </a:lnTo>
                <a:lnTo>
                  <a:pt x="44" y="779"/>
                </a:lnTo>
                <a:lnTo>
                  <a:pt x="37" y="775"/>
                </a:lnTo>
                <a:lnTo>
                  <a:pt x="31" y="770"/>
                </a:lnTo>
                <a:lnTo>
                  <a:pt x="24" y="766"/>
                </a:lnTo>
                <a:lnTo>
                  <a:pt x="19" y="760"/>
                </a:lnTo>
                <a:lnTo>
                  <a:pt x="14" y="753"/>
                </a:lnTo>
                <a:lnTo>
                  <a:pt x="11" y="748"/>
                </a:lnTo>
                <a:lnTo>
                  <a:pt x="7" y="740"/>
                </a:lnTo>
                <a:lnTo>
                  <a:pt x="4" y="733"/>
                </a:lnTo>
                <a:lnTo>
                  <a:pt x="2" y="727"/>
                </a:lnTo>
                <a:lnTo>
                  <a:pt x="2" y="722"/>
                </a:lnTo>
                <a:lnTo>
                  <a:pt x="0" y="716"/>
                </a:lnTo>
                <a:lnTo>
                  <a:pt x="0" y="711"/>
                </a:lnTo>
                <a:lnTo>
                  <a:pt x="0" y="705"/>
                </a:lnTo>
                <a:lnTo>
                  <a:pt x="2" y="700"/>
                </a:lnTo>
                <a:lnTo>
                  <a:pt x="4" y="689"/>
                </a:lnTo>
                <a:lnTo>
                  <a:pt x="9" y="678"/>
                </a:lnTo>
                <a:lnTo>
                  <a:pt x="14" y="669"/>
                </a:lnTo>
                <a:lnTo>
                  <a:pt x="22" y="659"/>
                </a:lnTo>
                <a:lnTo>
                  <a:pt x="31" y="652"/>
                </a:lnTo>
                <a:lnTo>
                  <a:pt x="26" y="648"/>
                </a:lnTo>
                <a:lnTo>
                  <a:pt x="21" y="643"/>
                </a:lnTo>
                <a:lnTo>
                  <a:pt x="17" y="637"/>
                </a:lnTo>
                <a:lnTo>
                  <a:pt x="14" y="634"/>
                </a:lnTo>
                <a:lnTo>
                  <a:pt x="12" y="628"/>
                </a:lnTo>
                <a:lnTo>
                  <a:pt x="12" y="623"/>
                </a:lnTo>
                <a:lnTo>
                  <a:pt x="11" y="619"/>
                </a:lnTo>
                <a:lnTo>
                  <a:pt x="11" y="614"/>
                </a:lnTo>
                <a:lnTo>
                  <a:pt x="12" y="608"/>
                </a:lnTo>
                <a:lnTo>
                  <a:pt x="14" y="604"/>
                </a:lnTo>
                <a:lnTo>
                  <a:pt x="16" y="599"/>
                </a:lnTo>
                <a:lnTo>
                  <a:pt x="19" y="595"/>
                </a:lnTo>
                <a:lnTo>
                  <a:pt x="24" y="591"/>
                </a:lnTo>
                <a:lnTo>
                  <a:pt x="27" y="588"/>
                </a:lnTo>
                <a:lnTo>
                  <a:pt x="34" y="584"/>
                </a:lnTo>
                <a:lnTo>
                  <a:pt x="39" y="582"/>
                </a:lnTo>
                <a:lnTo>
                  <a:pt x="41" y="580"/>
                </a:lnTo>
                <a:close/>
              </a:path>
            </a:pathLst>
          </a:custGeom>
          <a:solidFill>
            <a:srgbClr val="FFFFFF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5" name="Freeform 27"/>
          <p:cNvSpPr>
            <a:spLocks/>
          </p:cNvSpPr>
          <p:nvPr/>
        </p:nvSpPr>
        <p:spPr bwMode="auto">
          <a:xfrm>
            <a:off x="3938588" y="3584575"/>
            <a:ext cx="1490662" cy="917575"/>
          </a:xfrm>
          <a:custGeom>
            <a:avLst/>
            <a:gdLst/>
            <a:ahLst/>
            <a:cxnLst>
              <a:cxn ang="0">
                <a:pos x="4" y="516"/>
              </a:cxn>
              <a:cxn ang="0">
                <a:pos x="59" y="452"/>
              </a:cxn>
              <a:cxn ang="0">
                <a:pos x="66" y="349"/>
              </a:cxn>
              <a:cxn ang="0">
                <a:pos x="160" y="301"/>
              </a:cxn>
              <a:cxn ang="0">
                <a:pos x="205" y="193"/>
              </a:cxn>
              <a:cxn ang="0">
                <a:pos x="329" y="173"/>
              </a:cxn>
              <a:cxn ang="0">
                <a:pos x="349" y="99"/>
              </a:cxn>
              <a:cxn ang="0">
                <a:pos x="436" y="72"/>
              </a:cxn>
              <a:cxn ang="0">
                <a:pos x="497" y="87"/>
              </a:cxn>
              <a:cxn ang="0">
                <a:pos x="580" y="37"/>
              </a:cxn>
              <a:cxn ang="0">
                <a:pos x="688" y="33"/>
              </a:cxn>
              <a:cxn ang="0">
                <a:pos x="884" y="30"/>
              </a:cxn>
              <a:cxn ang="0">
                <a:pos x="958" y="2"/>
              </a:cxn>
              <a:cxn ang="0">
                <a:pos x="1008" y="28"/>
              </a:cxn>
              <a:cxn ang="0">
                <a:pos x="1082" y="6"/>
              </a:cxn>
              <a:cxn ang="0">
                <a:pos x="1172" y="33"/>
              </a:cxn>
              <a:cxn ang="0">
                <a:pos x="1219" y="57"/>
              </a:cxn>
              <a:cxn ang="0">
                <a:pos x="1320" y="37"/>
              </a:cxn>
              <a:cxn ang="0">
                <a:pos x="1400" y="85"/>
              </a:cxn>
              <a:cxn ang="0">
                <a:pos x="1476" y="96"/>
              </a:cxn>
              <a:cxn ang="0">
                <a:pos x="1503" y="138"/>
              </a:cxn>
              <a:cxn ang="0">
                <a:pos x="1615" y="155"/>
              </a:cxn>
              <a:cxn ang="0">
                <a:pos x="1645" y="244"/>
              </a:cxn>
              <a:cxn ang="0">
                <a:pos x="1707" y="307"/>
              </a:cxn>
              <a:cxn ang="0">
                <a:pos x="1788" y="360"/>
              </a:cxn>
              <a:cxn ang="0">
                <a:pos x="1841" y="450"/>
              </a:cxn>
              <a:cxn ang="0">
                <a:pos x="1845" y="511"/>
              </a:cxn>
              <a:cxn ang="0">
                <a:pos x="1838" y="571"/>
              </a:cxn>
              <a:cxn ang="0">
                <a:pos x="1876" y="608"/>
              </a:cxn>
              <a:cxn ang="0">
                <a:pos x="1833" y="654"/>
              </a:cxn>
              <a:cxn ang="0">
                <a:pos x="1834" y="707"/>
              </a:cxn>
              <a:cxn ang="0">
                <a:pos x="1774" y="782"/>
              </a:cxn>
              <a:cxn ang="0">
                <a:pos x="1793" y="819"/>
              </a:cxn>
              <a:cxn ang="0">
                <a:pos x="1749" y="869"/>
              </a:cxn>
              <a:cxn ang="0">
                <a:pos x="1692" y="915"/>
              </a:cxn>
              <a:cxn ang="0">
                <a:pos x="1593" y="995"/>
              </a:cxn>
              <a:cxn ang="0">
                <a:pos x="1526" y="1014"/>
              </a:cxn>
              <a:cxn ang="0">
                <a:pos x="1456" y="1063"/>
              </a:cxn>
              <a:cxn ang="0">
                <a:pos x="1368" y="1085"/>
              </a:cxn>
              <a:cxn ang="0">
                <a:pos x="1305" y="1133"/>
              </a:cxn>
              <a:cxn ang="0">
                <a:pos x="1229" y="1095"/>
              </a:cxn>
              <a:cxn ang="0">
                <a:pos x="1206" y="1142"/>
              </a:cxn>
              <a:cxn ang="0">
                <a:pos x="1114" y="1148"/>
              </a:cxn>
              <a:cxn ang="0">
                <a:pos x="1063" y="1135"/>
              </a:cxn>
              <a:cxn ang="0">
                <a:pos x="963" y="1150"/>
              </a:cxn>
              <a:cxn ang="0">
                <a:pos x="894" y="1148"/>
              </a:cxn>
              <a:cxn ang="0">
                <a:pos x="785" y="1146"/>
              </a:cxn>
              <a:cxn ang="0">
                <a:pos x="708" y="1124"/>
              </a:cxn>
              <a:cxn ang="0">
                <a:pos x="614" y="1095"/>
              </a:cxn>
              <a:cxn ang="0">
                <a:pos x="580" y="1074"/>
              </a:cxn>
              <a:cxn ang="0">
                <a:pos x="472" y="1067"/>
              </a:cxn>
              <a:cxn ang="0">
                <a:pos x="458" y="1017"/>
              </a:cxn>
              <a:cxn ang="0">
                <a:pos x="373" y="1006"/>
              </a:cxn>
              <a:cxn ang="0">
                <a:pos x="336" y="926"/>
              </a:cxn>
              <a:cxn ang="0">
                <a:pos x="235" y="938"/>
              </a:cxn>
              <a:cxn ang="0">
                <a:pos x="125" y="867"/>
              </a:cxn>
              <a:cxn ang="0">
                <a:pos x="83" y="788"/>
              </a:cxn>
              <a:cxn ang="0">
                <a:pos x="7" y="740"/>
              </a:cxn>
              <a:cxn ang="0">
                <a:pos x="31" y="652"/>
              </a:cxn>
              <a:cxn ang="0">
                <a:pos x="19" y="595"/>
              </a:cxn>
            </a:cxnLst>
            <a:rect l="0" t="0" r="r" b="b"/>
            <a:pathLst>
              <a:path w="1878" h="1157">
                <a:moveTo>
                  <a:pt x="41" y="580"/>
                </a:moveTo>
                <a:lnTo>
                  <a:pt x="34" y="577"/>
                </a:lnTo>
                <a:lnTo>
                  <a:pt x="29" y="571"/>
                </a:lnTo>
                <a:lnTo>
                  <a:pt x="24" y="568"/>
                </a:lnTo>
                <a:lnTo>
                  <a:pt x="19" y="562"/>
                </a:lnTo>
                <a:lnTo>
                  <a:pt x="14" y="555"/>
                </a:lnTo>
                <a:lnTo>
                  <a:pt x="11" y="549"/>
                </a:lnTo>
                <a:lnTo>
                  <a:pt x="9" y="544"/>
                </a:lnTo>
                <a:lnTo>
                  <a:pt x="5" y="536"/>
                </a:lnTo>
                <a:lnTo>
                  <a:pt x="5" y="529"/>
                </a:lnTo>
                <a:lnTo>
                  <a:pt x="4" y="524"/>
                </a:lnTo>
                <a:lnTo>
                  <a:pt x="4" y="516"/>
                </a:lnTo>
                <a:lnTo>
                  <a:pt x="5" y="509"/>
                </a:lnTo>
                <a:lnTo>
                  <a:pt x="5" y="502"/>
                </a:lnTo>
                <a:lnTo>
                  <a:pt x="9" y="496"/>
                </a:lnTo>
                <a:lnTo>
                  <a:pt x="12" y="489"/>
                </a:lnTo>
                <a:lnTo>
                  <a:pt x="16" y="483"/>
                </a:lnTo>
                <a:lnTo>
                  <a:pt x="21" y="476"/>
                </a:lnTo>
                <a:lnTo>
                  <a:pt x="26" y="470"/>
                </a:lnTo>
                <a:lnTo>
                  <a:pt x="31" y="465"/>
                </a:lnTo>
                <a:lnTo>
                  <a:pt x="37" y="461"/>
                </a:lnTo>
                <a:lnTo>
                  <a:pt x="44" y="457"/>
                </a:lnTo>
                <a:lnTo>
                  <a:pt x="52" y="454"/>
                </a:lnTo>
                <a:lnTo>
                  <a:pt x="59" y="452"/>
                </a:lnTo>
                <a:lnTo>
                  <a:pt x="68" y="450"/>
                </a:lnTo>
                <a:lnTo>
                  <a:pt x="62" y="441"/>
                </a:lnTo>
                <a:lnTo>
                  <a:pt x="59" y="432"/>
                </a:lnTo>
                <a:lnTo>
                  <a:pt x="56" y="423"/>
                </a:lnTo>
                <a:lnTo>
                  <a:pt x="54" y="413"/>
                </a:lnTo>
                <a:lnTo>
                  <a:pt x="52" y="404"/>
                </a:lnTo>
                <a:lnTo>
                  <a:pt x="52" y="395"/>
                </a:lnTo>
                <a:lnTo>
                  <a:pt x="54" y="386"/>
                </a:lnTo>
                <a:lnTo>
                  <a:pt x="56" y="377"/>
                </a:lnTo>
                <a:lnTo>
                  <a:pt x="57" y="367"/>
                </a:lnTo>
                <a:lnTo>
                  <a:pt x="62" y="358"/>
                </a:lnTo>
                <a:lnTo>
                  <a:pt x="66" y="349"/>
                </a:lnTo>
                <a:lnTo>
                  <a:pt x="73" y="342"/>
                </a:lnTo>
                <a:lnTo>
                  <a:pt x="79" y="334"/>
                </a:lnTo>
                <a:lnTo>
                  <a:pt x="86" y="327"/>
                </a:lnTo>
                <a:lnTo>
                  <a:pt x="94" y="322"/>
                </a:lnTo>
                <a:lnTo>
                  <a:pt x="103" y="316"/>
                </a:lnTo>
                <a:lnTo>
                  <a:pt x="111" y="312"/>
                </a:lnTo>
                <a:lnTo>
                  <a:pt x="118" y="309"/>
                </a:lnTo>
                <a:lnTo>
                  <a:pt x="126" y="307"/>
                </a:lnTo>
                <a:lnTo>
                  <a:pt x="135" y="303"/>
                </a:lnTo>
                <a:lnTo>
                  <a:pt x="143" y="303"/>
                </a:lnTo>
                <a:lnTo>
                  <a:pt x="151" y="301"/>
                </a:lnTo>
                <a:lnTo>
                  <a:pt x="160" y="301"/>
                </a:lnTo>
                <a:lnTo>
                  <a:pt x="168" y="301"/>
                </a:lnTo>
                <a:lnTo>
                  <a:pt x="166" y="290"/>
                </a:lnTo>
                <a:lnTo>
                  <a:pt x="165" y="279"/>
                </a:lnTo>
                <a:lnTo>
                  <a:pt x="165" y="268"/>
                </a:lnTo>
                <a:lnTo>
                  <a:pt x="166" y="257"/>
                </a:lnTo>
                <a:lnTo>
                  <a:pt x="168" y="248"/>
                </a:lnTo>
                <a:lnTo>
                  <a:pt x="171" y="237"/>
                </a:lnTo>
                <a:lnTo>
                  <a:pt x="176" y="228"/>
                </a:lnTo>
                <a:lnTo>
                  <a:pt x="183" y="217"/>
                </a:lnTo>
                <a:lnTo>
                  <a:pt x="188" y="210"/>
                </a:lnTo>
                <a:lnTo>
                  <a:pt x="197" y="200"/>
                </a:lnTo>
                <a:lnTo>
                  <a:pt x="205" y="193"/>
                </a:lnTo>
                <a:lnTo>
                  <a:pt x="213" y="186"/>
                </a:lnTo>
                <a:lnTo>
                  <a:pt x="223" y="180"/>
                </a:lnTo>
                <a:lnTo>
                  <a:pt x="235" y="175"/>
                </a:lnTo>
                <a:lnTo>
                  <a:pt x="245" y="171"/>
                </a:lnTo>
                <a:lnTo>
                  <a:pt x="257" y="167"/>
                </a:lnTo>
                <a:lnTo>
                  <a:pt x="269" y="166"/>
                </a:lnTo>
                <a:lnTo>
                  <a:pt x="279" y="166"/>
                </a:lnTo>
                <a:lnTo>
                  <a:pt x="289" y="164"/>
                </a:lnTo>
                <a:lnTo>
                  <a:pt x="299" y="166"/>
                </a:lnTo>
                <a:lnTo>
                  <a:pt x="309" y="167"/>
                </a:lnTo>
                <a:lnTo>
                  <a:pt x="321" y="169"/>
                </a:lnTo>
                <a:lnTo>
                  <a:pt x="329" y="173"/>
                </a:lnTo>
                <a:lnTo>
                  <a:pt x="339" y="177"/>
                </a:lnTo>
                <a:lnTo>
                  <a:pt x="336" y="169"/>
                </a:lnTo>
                <a:lnTo>
                  <a:pt x="334" y="162"/>
                </a:lnTo>
                <a:lnTo>
                  <a:pt x="332" y="155"/>
                </a:lnTo>
                <a:lnTo>
                  <a:pt x="332" y="147"/>
                </a:lnTo>
                <a:lnTo>
                  <a:pt x="332" y="140"/>
                </a:lnTo>
                <a:lnTo>
                  <a:pt x="334" y="132"/>
                </a:lnTo>
                <a:lnTo>
                  <a:pt x="336" y="125"/>
                </a:lnTo>
                <a:lnTo>
                  <a:pt x="337" y="118"/>
                </a:lnTo>
                <a:lnTo>
                  <a:pt x="341" y="110"/>
                </a:lnTo>
                <a:lnTo>
                  <a:pt x="346" y="105"/>
                </a:lnTo>
                <a:lnTo>
                  <a:pt x="349" y="99"/>
                </a:lnTo>
                <a:lnTo>
                  <a:pt x="356" y="94"/>
                </a:lnTo>
                <a:lnTo>
                  <a:pt x="361" y="88"/>
                </a:lnTo>
                <a:lnTo>
                  <a:pt x="368" y="83"/>
                </a:lnTo>
                <a:lnTo>
                  <a:pt x="374" y="79"/>
                </a:lnTo>
                <a:lnTo>
                  <a:pt x="383" y="76"/>
                </a:lnTo>
                <a:lnTo>
                  <a:pt x="389" y="74"/>
                </a:lnTo>
                <a:lnTo>
                  <a:pt x="398" y="72"/>
                </a:lnTo>
                <a:lnTo>
                  <a:pt x="404" y="70"/>
                </a:lnTo>
                <a:lnTo>
                  <a:pt x="413" y="70"/>
                </a:lnTo>
                <a:lnTo>
                  <a:pt x="421" y="70"/>
                </a:lnTo>
                <a:lnTo>
                  <a:pt x="428" y="70"/>
                </a:lnTo>
                <a:lnTo>
                  <a:pt x="436" y="72"/>
                </a:lnTo>
                <a:lnTo>
                  <a:pt x="443" y="74"/>
                </a:lnTo>
                <a:lnTo>
                  <a:pt x="450" y="76"/>
                </a:lnTo>
                <a:lnTo>
                  <a:pt x="456" y="79"/>
                </a:lnTo>
                <a:lnTo>
                  <a:pt x="463" y="83"/>
                </a:lnTo>
                <a:lnTo>
                  <a:pt x="470" y="88"/>
                </a:lnTo>
                <a:lnTo>
                  <a:pt x="475" y="92"/>
                </a:lnTo>
                <a:lnTo>
                  <a:pt x="480" y="98"/>
                </a:lnTo>
                <a:lnTo>
                  <a:pt x="485" y="103"/>
                </a:lnTo>
                <a:lnTo>
                  <a:pt x="490" y="110"/>
                </a:lnTo>
                <a:lnTo>
                  <a:pt x="490" y="101"/>
                </a:lnTo>
                <a:lnTo>
                  <a:pt x="493" y="94"/>
                </a:lnTo>
                <a:lnTo>
                  <a:pt x="497" y="87"/>
                </a:lnTo>
                <a:lnTo>
                  <a:pt x="500" y="79"/>
                </a:lnTo>
                <a:lnTo>
                  <a:pt x="505" y="72"/>
                </a:lnTo>
                <a:lnTo>
                  <a:pt x="510" y="66"/>
                </a:lnTo>
                <a:lnTo>
                  <a:pt x="517" y="61"/>
                </a:lnTo>
                <a:lnTo>
                  <a:pt x="524" y="55"/>
                </a:lnTo>
                <a:lnTo>
                  <a:pt x="530" y="50"/>
                </a:lnTo>
                <a:lnTo>
                  <a:pt x="539" y="46"/>
                </a:lnTo>
                <a:lnTo>
                  <a:pt x="547" y="43"/>
                </a:lnTo>
                <a:lnTo>
                  <a:pt x="555" y="41"/>
                </a:lnTo>
                <a:lnTo>
                  <a:pt x="564" y="39"/>
                </a:lnTo>
                <a:lnTo>
                  <a:pt x="572" y="37"/>
                </a:lnTo>
                <a:lnTo>
                  <a:pt x="580" y="37"/>
                </a:lnTo>
                <a:lnTo>
                  <a:pt x="591" y="37"/>
                </a:lnTo>
                <a:lnTo>
                  <a:pt x="599" y="39"/>
                </a:lnTo>
                <a:lnTo>
                  <a:pt x="607" y="41"/>
                </a:lnTo>
                <a:lnTo>
                  <a:pt x="616" y="44"/>
                </a:lnTo>
                <a:lnTo>
                  <a:pt x="622" y="48"/>
                </a:lnTo>
                <a:lnTo>
                  <a:pt x="631" y="52"/>
                </a:lnTo>
                <a:lnTo>
                  <a:pt x="637" y="55"/>
                </a:lnTo>
                <a:lnTo>
                  <a:pt x="643" y="61"/>
                </a:lnTo>
                <a:lnTo>
                  <a:pt x="649" y="66"/>
                </a:lnTo>
                <a:lnTo>
                  <a:pt x="661" y="54"/>
                </a:lnTo>
                <a:lnTo>
                  <a:pt x="674" y="43"/>
                </a:lnTo>
                <a:lnTo>
                  <a:pt x="688" y="33"/>
                </a:lnTo>
                <a:lnTo>
                  <a:pt x="703" y="26"/>
                </a:lnTo>
                <a:lnTo>
                  <a:pt x="718" y="19"/>
                </a:lnTo>
                <a:lnTo>
                  <a:pt x="735" y="13"/>
                </a:lnTo>
                <a:lnTo>
                  <a:pt x="751" y="9"/>
                </a:lnTo>
                <a:lnTo>
                  <a:pt x="768" y="6"/>
                </a:lnTo>
                <a:lnTo>
                  <a:pt x="785" y="6"/>
                </a:lnTo>
                <a:lnTo>
                  <a:pt x="802" y="6"/>
                </a:lnTo>
                <a:lnTo>
                  <a:pt x="819" y="8"/>
                </a:lnTo>
                <a:lnTo>
                  <a:pt x="835" y="11"/>
                </a:lnTo>
                <a:lnTo>
                  <a:pt x="852" y="15"/>
                </a:lnTo>
                <a:lnTo>
                  <a:pt x="869" y="22"/>
                </a:lnTo>
                <a:lnTo>
                  <a:pt x="884" y="30"/>
                </a:lnTo>
                <a:lnTo>
                  <a:pt x="899" y="39"/>
                </a:lnTo>
                <a:lnTo>
                  <a:pt x="901" y="35"/>
                </a:lnTo>
                <a:lnTo>
                  <a:pt x="902" y="30"/>
                </a:lnTo>
                <a:lnTo>
                  <a:pt x="906" y="26"/>
                </a:lnTo>
                <a:lnTo>
                  <a:pt x="907" y="22"/>
                </a:lnTo>
                <a:lnTo>
                  <a:pt x="914" y="15"/>
                </a:lnTo>
                <a:lnTo>
                  <a:pt x="922" y="9"/>
                </a:lnTo>
                <a:lnTo>
                  <a:pt x="933" y="4"/>
                </a:lnTo>
                <a:lnTo>
                  <a:pt x="943" y="2"/>
                </a:lnTo>
                <a:lnTo>
                  <a:pt x="948" y="2"/>
                </a:lnTo>
                <a:lnTo>
                  <a:pt x="953" y="2"/>
                </a:lnTo>
                <a:lnTo>
                  <a:pt x="958" y="2"/>
                </a:lnTo>
                <a:lnTo>
                  <a:pt x="964" y="2"/>
                </a:lnTo>
                <a:lnTo>
                  <a:pt x="971" y="4"/>
                </a:lnTo>
                <a:lnTo>
                  <a:pt x="978" y="8"/>
                </a:lnTo>
                <a:lnTo>
                  <a:pt x="985" y="11"/>
                </a:lnTo>
                <a:lnTo>
                  <a:pt x="990" y="17"/>
                </a:lnTo>
                <a:lnTo>
                  <a:pt x="995" y="22"/>
                </a:lnTo>
                <a:lnTo>
                  <a:pt x="1000" y="28"/>
                </a:lnTo>
                <a:lnTo>
                  <a:pt x="1001" y="33"/>
                </a:lnTo>
                <a:lnTo>
                  <a:pt x="1005" y="41"/>
                </a:lnTo>
                <a:lnTo>
                  <a:pt x="1005" y="37"/>
                </a:lnTo>
                <a:lnTo>
                  <a:pt x="1006" y="31"/>
                </a:lnTo>
                <a:lnTo>
                  <a:pt x="1008" y="28"/>
                </a:lnTo>
                <a:lnTo>
                  <a:pt x="1010" y="22"/>
                </a:lnTo>
                <a:lnTo>
                  <a:pt x="1013" y="19"/>
                </a:lnTo>
                <a:lnTo>
                  <a:pt x="1015" y="15"/>
                </a:lnTo>
                <a:lnTo>
                  <a:pt x="1023" y="9"/>
                </a:lnTo>
                <a:lnTo>
                  <a:pt x="1031" y="6"/>
                </a:lnTo>
                <a:lnTo>
                  <a:pt x="1042" y="2"/>
                </a:lnTo>
                <a:lnTo>
                  <a:pt x="1047" y="2"/>
                </a:lnTo>
                <a:lnTo>
                  <a:pt x="1053" y="0"/>
                </a:lnTo>
                <a:lnTo>
                  <a:pt x="1058" y="0"/>
                </a:lnTo>
                <a:lnTo>
                  <a:pt x="1065" y="2"/>
                </a:lnTo>
                <a:lnTo>
                  <a:pt x="1073" y="4"/>
                </a:lnTo>
                <a:lnTo>
                  <a:pt x="1082" y="6"/>
                </a:lnTo>
                <a:lnTo>
                  <a:pt x="1088" y="9"/>
                </a:lnTo>
                <a:lnTo>
                  <a:pt x="1095" y="15"/>
                </a:lnTo>
                <a:lnTo>
                  <a:pt x="1102" y="20"/>
                </a:lnTo>
                <a:lnTo>
                  <a:pt x="1107" y="26"/>
                </a:lnTo>
                <a:lnTo>
                  <a:pt x="1112" y="31"/>
                </a:lnTo>
                <a:lnTo>
                  <a:pt x="1115" y="39"/>
                </a:lnTo>
                <a:lnTo>
                  <a:pt x="1124" y="35"/>
                </a:lnTo>
                <a:lnTo>
                  <a:pt x="1132" y="31"/>
                </a:lnTo>
                <a:lnTo>
                  <a:pt x="1142" y="30"/>
                </a:lnTo>
                <a:lnTo>
                  <a:pt x="1152" y="30"/>
                </a:lnTo>
                <a:lnTo>
                  <a:pt x="1162" y="31"/>
                </a:lnTo>
                <a:lnTo>
                  <a:pt x="1172" y="33"/>
                </a:lnTo>
                <a:lnTo>
                  <a:pt x="1182" y="35"/>
                </a:lnTo>
                <a:lnTo>
                  <a:pt x="1192" y="41"/>
                </a:lnTo>
                <a:lnTo>
                  <a:pt x="1196" y="43"/>
                </a:lnTo>
                <a:lnTo>
                  <a:pt x="1199" y="46"/>
                </a:lnTo>
                <a:lnTo>
                  <a:pt x="1202" y="50"/>
                </a:lnTo>
                <a:lnTo>
                  <a:pt x="1206" y="54"/>
                </a:lnTo>
                <a:lnTo>
                  <a:pt x="1207" y="55"/>
                </a:lnTo>
                <a:lnTo>
                  <a:pt x="1209" y="59"/>
                </a:lnTo>
                <a:lnTo>
                  <a:pt x="1211" y="63"/>
                </a:lnTo>
                <a:lnTo>
                  <a:pt x="1211" y="66"/>
                </a:lnTo>
                <a:lnTo>
                  <a:pt x="1216" y="61"/>
                </a:lnTo>
                <a:lnTo>
                  <a:pt x="1219" y="57"/>
                </a:lnTo>
                <a:lnTo>
                  <a:pt x="1226" y="52"/>
                </a:lnTo>
                <a:lnTo>
                  <a:pt x="1231" y="48"/>
                </a:lnTo>
                <a:lnTo>
                  <a:pt x="1239" y="44"/>
                </a:lnTo>
                <a:lnTo>
                  <a:pt x="1246" y="41"/>
                </a:lnTo>
                <a:lnTo>
                  <a:pt x="1254" y="39"/>
                </a:lnTo>
                <a:lnTo>
                  <a:pt x="1263" y="37"/>
                </a:lnTo>
                <a:lnTo>
                  <a:pt x="1271" y="35"/>
                </a:lnTo>
                <a:lnTo>
                  <a:pt x="1281" y="35"/>
                </a:lnTo>
                <a:lnTo>
                  <a:pt x="1290" y="33"/>
                </a:lnTo>
                <a:lnTo>
                  <a:pt x="1300" y="35"/>
                </a:lnTo>
                <a:lnTo>
                  <a:pt x="1310" y="35"/>
                </a:lnTo>
                <a:lnTo>
                  <a:pt x="1320" y="37"/>
                </a:lnTo>
                <a:lnTo>
                  <a:pt x="1330" y="39"/>
                </a:lnTo>
                <a:lnTo>
                  <a:pt x="1340" y="43"/>
                </a:lnTo>
                <a:lnTo>
                  <a:pt x="1355" y="48"/>
                </a:lnTo>
                <a:lnTo>
                  <a:pt x="1362" y="52"/>
                </a:lnTo>
                <a:lnTo>
                  <a:pt x="1368" y="55"/>
                </a:lnTo>
                <a:lnTo>
                  <a:pt x="1373" y="59"/>
                </a:lnTo>
                <a:lnTo>
                  <a:pt x="1380" y="63"/>
                </a:lnTo>
                <a:lnTo>
                  <a:pt x="1385" y="66"/>
                </a:lnTo>
                <a:lnTo>
                  <a:pt x="1389" y="72"/>
                </a:lnTo>
                <a:lnTo>
                  <a:pt x="1394" y="76"/>
                </a:lnTo>
                <a:lnTo>
                  <a:pt x="1397" y="81"/>
                </a:lnTo>
                <a:lnTo>
                  <a:pt x="1400" y="85"/>
                </a:lnTo>
                <a:lnTo>
                  <a:pt x="1402" y="90"/>
                </a:lnTo>
                <a:lnTo>
                  <a:pt x="1405" y="96"/>
                </a:lnTo>
                <a:lnTo>
                  <a:pt x="1405" y="101"/>
                </a:lnTo>
                <a:lnTo>
                  <a:pt x="1407" y="105"/>
                </a:lnTo>
                <a:lnTo>
                  <a:pt x="1407" y="110"/>
                </a:lnTo>
                <a:lnTo>
                  <a:pt x="1417" y="105"/>
                </a:lnTo>
                <a:lnTo>
                  <a:pt x="1427" y="99"/>
                </a:lnTo>
                <a:lnTo>
                  <a:pt x="1437" y="96"/>
                </a:lnTo>
                <a:lnTo>
                  <a:pt x="1447" y="92"/>
                </a:lnTo>
                <a:lnTo>
                  <a:pt x="1457" y="92"/>
                </a:lnTo>
                <a:lnTo>
                  <a:pt x="1467" y="94"/>
                </a:lnTo>
                <a:lnTo>
                  <a:pt x="1476" y="96"/>
                </a:lnTo>
                <a:lnTo>
                  <a:pt x="1482" y="101"/>
                </a:lnTo>
                <a:lnTo>
                  <a:pt x="1486" y="105"/>
                </a:lnTo>
                <a:lnTo>
                  <a:pt x="1489" y="110"/>
                </a:lnTo>
                <a:lnTo>
                  <a:pt x="1491" y="118"/>
                </a:lnTo>
                <a:lnTo>
                  <a:pt x="1491" y="123"/>
                </a:lnTo>
                <a:lnTo>
                  <a:pt x="1489" y="131"/>
                </a:lnTo>
                <a:lnTo>
                  <a:pt x="1486" y="138"/>
                </a:lnTo>
                <a:lnTo>
                  <a:pt x="1482" y="145"/>
                </a:lnTo>
                <a:lnTo>
                  <a:pt x="1476" y="153"/>
                </a:lnTo>
                <a:lnTo>
                  <a:pt x="1484" y="147"/>
                </a:lnTo>
                <a:lnTo>
                  <a:pt x="1492" y="142"/>
                </a:lnTo>
                <a:lnTo>
                  <a:pt x="1503" y="138"/>
                </a:lnTo>
                <a:lnTo>
                  <a:pt x="1511" y="134"/>
                </a:lnTo>
                <a:lnTo>
                  <a:pt x="1521" y="132"/>
                </a:lnTo>
                <a:lnTo>
                  <a:pt x="1531" y="131"/>
                </a:lnTo>
                <a:lnTo>
                  <a:pt x="1541" y="131"/>
                </a:lnTo>
                <a:lnTo>
                  <a:pt x="1551" y="131"/>
                </a:lnTo>
                <a:lnTo>
                  <a:pt x="1561" y="131"/>
                </a:lnTo>
                <a:lnTo>
                  <a:pt x="1570" y="132"/>
                </a:lnTo>
                <a:lnTo>
                  <a:pt x="1580" y="136"/>
                </a:lnTo>
                <a:lnTo>
                  <a:pt x="1590" y="140"/>
                </a:lnTo>
                <a:lnTo>
                  <a:pt x="1598" y="143"/>
                </a:lnTo>
                <a:lnTo>
                  <a:pt x="1606" y="149"/>
                </a:lnTo>
                <a:lnTo>
                  <a:pt x="1615" y="155"/>
                </a:lnTo>
                <a:lnTo>
                  <a:pt x="1622" y="162"/>
                </a:lnTo>
                <a:lnTo>
                  <a:pt x="1630" y="173"/>
                </a:lnTo>
                <a:lnTo>
                  <a:pt x="1637" y="184"/>
                </a:lnTo>
                <a:lnTo>
                  <a:pt x="1642" y="195"/>
                </a:lnTo>
                <a:lnTo>
                  <a:pt x="1643" y="200"/>
                </a:lnTo>
                <a:lnTo>
                  <a:pt x="1645" y="206"/>
                </a:lnTo>
                <a:lnTo>
                  <a:pt x="1647" y="213"/>
                </a:lnTo>
                <a:lnTo>
                  <a:pt x="1647" y="219"/>
                </a:lnTo>
                <a:lnTo>
                  <a:pt x="1647" y="224"/>
                </a:lnTo>
                <a:lnTo>
                  <a:pt x="1647" y="232"/>
                </a:lnTo>
                <a:lnTo>
                  <a:pt x="1647" y="237"/>
                </a:lnTo>
                <a:lnTo>
                  <a:pt x="1645" y="244"/>
                </a:lnTo>
                <a:lnTo>
                  <a:pt x="1643" y="250"/>
                </a:lnTo>
                <a:lnTo>
                  <a:pt x="1642" y="255"/>
                </a:lnTo>
                <a:lnTo>
                  <a:pt x="1650" y="259"/>
                </a:lnTo>
                <a:lnTo>
                  <a:pt x="1660" y="263"/>
                </a:lnTo>
                <a:lnTo>
                  <a:pt x="1668" y="268"/>
                </a:lnTo>
                <a:lnTo>
                  <a:pt x="1675" y="272"/>
                </a:lnTo>
                <a:lnTo>
                  <a:pt x="1682" y="278"/>
                </a:lnTo>
                <a:lnTo>
                  <a:pt x="1689" y="283"/>
                </a:lnTo>
                <a:lnTo>
                  <a:pt x="1694" y="289"/>
                </a:lnTo>
                <a:lnTo>
                  <a:pt x="1699" y="294"/>
                </a:lnTo>
                <a:lnTo>
                  <a:pt x="1704" y="300"/>
                </a:lnTo>
                <a:lnTo>
                  <a:pt x="1707" y="307"/>
                </a:lnTo>
                <a:lnTo>
                  <a:pt x="1709" y="312"/>
                </a:lnTo>
                <a:lnTo>
                  <a:pt x="1710" y="320"/>
                </a:lnTo>
                <a:lnTo>
                  <a:pt x="1712" y="325"/>
                </a:lnTo>
                <a:lnTo>
                  <a:pt x="1710" y="331"/>
                </a:lnTo>
                <a:lnTo>
                  <a:pt x="1710" y="338"/>
                </a:lnTo>
                <a:lnTo>
                  <a:pt x="1709" y="344"/>
                </a:lnTo>
                <a:lnTo>
                  <a:pt x="1722" y="344"/>
                </a:lnTo>
                <a:lnTo>
                  <a:pt x="1737" y="345"/>
                </a:lnTo>
                <a:lnTo>
                  <a:pt x="1751" y="349"/>
                </a:lnTo>
                <a:lnTo>
                  <a:pt x="1764" y="351"/>
                </a:lnTo>
                <a:lnTo>
                  <a:pt x="1776" y="355"/>
                </a:lnTo>
                <a:lnTo>
                  <a:pt x="1788" y="360"/>
                </a:lnTo>
                <a:lnTo>
                  <a:pt x="1799" y="366"/>
                </a:lnTo>
                <a:lnTo>
                  <a:pt x="1808" y="371"/>
                </a:lnTo>
                <a:lnTo>
                  <a:pt x="1818" y="378"/>
                </a:lnTo>
                <a:lnTo>
                  <a:pt x="1824" y="384"/>
                </a:lnTo>
                <a:lnTo>
                  <a:pt x="1831" y="391"/>
                </a:lnTo>
                <a:lnTo>
                  <a:pt x="1836" y="401"/>
                </a:lnTo>
                <a:lnTo>
                  <a:pt x="1841" y="408"/>
                </a:lnTo>
                <a:lnTo>
                  <a:pt x="1843" y="417"/>
                </a:lnTo>
                <a:lnTo>
                  <a:pt x="1845" y="426"/>
                </a:lnTo>
                <a:lnTo>
                  <a:pt x="1845" y="435"/>
                </a:lnTo>
                <a:lnTo>
                  <a:pt x="1843" y="443"/>
                </a:lnTo>
                <a:lnTo>
                  <a:pt x="1841" y="450"/>
                </a:lnTo>
                <a:lnTo>
                  <a:pt x="1838" y="457"/>
                </a:lnTo>
                <a:lnTo>
                  <a:pt x="1833" y="465"/>
                </a:lnTo>
                <a:lnTo>
                  <a:pt x="1828" y="472"/>
                </a:lnTo>
                <a:lnTo>
                  <a:pt x="1821" y="478"/>
                </a:lnTo>
                <a:lnTo>
                  <a:pt x="1814" y="485"/>
                </a:lnTo>
                <a:lnTo>
                  <a:pt x="1806" y="490"/>
                </a:lnTo>
                <a:lnTo>
                  <a:pt x="1814" y="492"/>
                </a:lnTo>
                <a:lnTo>
                  <a:pt x="1821" y="496"/>
                </a:lnTo>
                <a:lnTo>
                  <a:pt x="1828" y="498"/>
                </a:lnTo>
                <a:lnTo>
                  <a:pt x="1834" y="502"/>
                </a:lnTo>
                <a:lnTo>
                  <a:pt x="1839" y="505"/>
                </a:lnTo>
                <a:lnTo>
                  <a:pt x="1845" y="511"/>
                </a:lnTo>
                <a:lnTo>
                  <a:pt x="1848" y="514"/>
                </a:lnTo>
                <a:lnTo>
                  <a:pt x="1851" y="518"/>
                </a:lnTo>
                <a:lnTo>
                  <a:pt x="1855" y="524"/>
                </a:lnTo>
                <a:lnTo>
                  <a:pt x="1856" y="527"/>
                </a:lnTo>
                <a:lnTo>
                  <a:pt x="1858" y="533"/>
                </a:lnTo>
                <a:lnTo>
                  <a:pt x="1858" y="538"/>
                </a:lnTo>
                <a:lnTo>
                  <a:pt x="1856" y="544"/>
                </a:lnTo>
                <a:lnTo>
                  <a:pt x="1856" y="547"/>
                </a:lnTo>
                <a:lnTo>
                  <a:pt x="1853" y="553"/>
                </a:lnTo>
                <a:lnTo>
                  <a:pt x="1851" y="558"/>
                </a:lnTo>
                <a:lnTo>
                  <a:pt x="1845" y="564"/>
                </a:lnTo>
                <a:lnTo>
                  <a:pt x="1838" y="571"/>
                </a:lnTo>
                <a:lnTo>
                  <a:pt x="1829" y="577"/>
                </a:lnTo>
                <a:lnTo>
                  <a:pt x="1819" y="580"/>
                </a:lnTo>
                <a:lnTo>
                  <a:pt x="1828" y="579"/>
                </a:lnTo>
                <a:lnTo>
                  <a:pt x="1836" y="577"/>
                </a:lnTo>
                <a:lnTo>
                  <a:pt x="1843" y="579"/>
                </a:lnTo>
                <a:lnTo>
                  <a:pt x="1851" y="580"/>
                </a:lnTo>
                <a:lnTo>
                  <a:pt x="1858" y="584"/>
                </a:lnTo>
                <a:lnTo>
                  <a:pt x="1865" y="588"/>
                </a:lnTo>
                <a:lnTo>
                  <a:pt x="1870" y="593"/>
                </a:lnTo>
                <a:lnTo>
                  <a:pt x="1875" y="601"/>
                </a:lnTo>
                <a:lnTo>
                  <a:pt x="1876" y="604"/>
                </a:lnTo>
                <a:lnTo>
                  <a:pt x="1876" y="608"/>
                </a:lnTo>
                <a:lnTo>
                  <a:pt x="1878" y="612"/>
                </a:lnTo>
                <a:lnTo>
                  <a:pt x="1878" y="615"/>
                </a:lnTo>
                <a:lnTo>
                  <a:pt x="1878" y="623"/>
                </a:lnTo>
                <a:lnTo>
                  <a:pt x="1875" y="630"/>
                </a:lnTo>
                <a:lnTo>
                  <a:pt x="1871" y="637"/>
                </a:lnTo>
                <a:lnTo>
                  <a:pt x="1866" y="643"/>
                </a:lnTo>
                <a:lnTo>
                  <a:pt x="1861" y="648"/>
                </a:lnTo>
                <a:lnTo>
                  <a:pt x="1853" y="652"/>
                </a:lnTo>
                <a:lnTo>
                  <a:pt x="1848" y="654"/>
                </a:lnTo>
                <a:lnTo>
                  <a:pt x="1843" y="654"/>
                </a:lnTo>
                <a:lnTo>
                  <a:pt x="1838" y="654"/>
                </a:lnTo>
                <a:lnTo>
                  <a:pt x="1833" y="654"/>
                </a:lnTo>
                <a:lnTo>
                  <a:pt x="1828" y="654"/>
                </a:lnTo>
                <a:lnTo>
                  <a:pt x="1821" y="652"/>
                </a:lnTo>
                <a:lnTo>
                  <a:pt x="1818" y="650"/>
                </a:lnTo>
                <a:lnTo>
                  <a:pt x="1813" y="648"/>
                </a:lnTo>
                <a:lnTo>
                  <a:pt x="1818" y="654"/>
                </a:lnTo>
                <a:lnTo>
                  <a:pt x="1823" y="661"/>
                </a:lnTo>
                <a:lnTo>
                  <a:pt x="1828" y="669"/>
                </a:lnTo>
                <a:lnTo>
                  <a:pt x="1831" y="676"/>
                </a:lnTo>
                <a:lnTo>
                  <a:pt x="1833" y="683"/>
                </a:lnTo>
                <a:lnTo>
                  <a:pt x="1834" y="692"/>
                </a:lnTo>
                <a:lnTo>
                  <a:pt x="1834" y="700"/>
                </a:lnTo>
                <a:lnTo>
                  <a:pt x="1834" y="707"/>
                </a:lnTo>
                <a:lnTo>
                  <a:pt x="1834" y="716"/>
                </a:lnTo>
                <a:lnTo>
                  <a:pt x="1833" y="724"/>
                </a:lnTo>
                <a:lnTo>
                  <a:pt x="1829" y="731"/>
                </a:lnTo>
                <a:lnTo>
                  <a:pt x="1826" y="738"/>
                </a:lnTo>
                <a:lnTo>
                  <a:pt x="1821" y="746"/>
                </a:lnTo>
                <a:lnTo>
                  <a:pt x="1816" y="753"/>
                </a:lnTo>
                <a:lnTo>
                  <a:pt x="1811" y="759"/>
                </a:lnTo>
                <a:lnTo>
                  <a:pt x="1804" y="766"/>
                </a:lnTo>
                <a:lnTo>
                  <a:pt x="1793" y="773"/>
                </a:lnTo>
                <a:lnTo>
                  <a:pt x="1788" y="777"/>
                </a:lnTo>
                <a:lnTo>
                  <a:pt x="1781" y="779"/>
                </a:lnTo>
                <a:lnTo>
                  <a:pt x="1774" y="782"/>
                </a:lnTo>
                <a:lnTo>
                  <a:pt x="1767" y="784"/>
                </a:lnTo>
                <a:lnTo>
                  <a:pt x="1761" y="784"/>
                </a:lnTo>
                <a:lnTo>
                  <a:pt x="1752" y="786"/>
                </a:lnTo>
                <a:lnTo>
                  <a:pt x="1764" y="790"/>
                </a:lnTo>
                <a:lnTo>
                  <a:pt x="1774" y="793"/>
                </a:lnTo>
                <a:lnTo>
                  <a:pt x="1777" y="797"/>
                </a:lnTo>
                <a:lnTo>
                  <a:pt x="1781" y="801"/>
                </a:lnTo>
                <a:lnTo>
                  <a:pt x="1784" y="804"/>
                </a:lnTo>
                <a:lnTo>
                  <a:pt x="1788" y="808"/>
                </a:lnTo>
                <a:lnTo>
                  <a:pt x="1789" y="812"/>
                </a:lnTo>
                <a:lnTo>
                  <a:pt x="1791" y="815"/>
                </a:lnTo>
                <a:lnTo>
                  <a:pt x="1793" y="819"/>
                </a:lnTo>
                <a:lnTo>
                  <a:pt x="1793" y="823"/>
                </a:lnTo>
                <a:lnTo>
                  <a:pt x="1793" y="828"/>
                </a:lnTo>
                <a:lnTo>
                  <a:pt x="1793" y="832"/>
                </a:lnTo>
                <a:lnTo>
                  <a:pt x="1791" y="836"/>
                </a:lnTo>
                <a:lnTo>
                  <a:pt x="1789" y="841"/>
                </a:lnTo>
                <a:lnTo>
                  <a:pt x="1788" y="845"/>
                </a:lnTo>
                <a:lnTo>
                  <a:pt x="1784" y="849"/>
                </a:lnTo>
                <a:lnTo>
                  <a:pt x="1781" y="852"/>
                </a:lnTo>
                <a:lnTo>
                  <a:pt x="1777" y="856"/>
                </a:lnTo>
                <a:lnTo>
                  <a:pt x="1769" y="861"/>
                </a:lnTo>
                <a:lnTo>
                  <a:pt x="1759" y="867"/>
                </a:lnTo>
                <a:lnTo>
                  <a:pt x="1749" y="869"/>
                </a:lnTo>
                <a:lnTo>
                  <a:pt x="1737" y="871"/>
                </a:lnTo>
                <a:lnTo>
                  <a:pt x="1725" y="871"/>
                </a:lnTo>
                <a:lnTo>
                  <a:pt x="1719" y="869"/>
                </a:lnTo>
                <a:lnTo>
                  <a:pt x="1714" y="869"/>
                </a:lnTo>
                <a:lnTo>
                  <a:pt x="1707" y="867"/>
                </a:lnTo>
                <a:lnTo>
                  <a:pt x="1702" y="865"/>
                </a:lnTo>
                <a:lnTo>
                  <a:pt x="1692" y="860"/>
                </a:lnTo>
                <a:lnTo>
                  <a:pt x="1695" y="871"/>
                </a:lnTo>
                <a:lnTo>
                  <a:pt x="1695" y="882"/>
                </a:lnTo>
                <a:lnTo>
                  <a:pt x="1695" y="893"/>
                </a:lnTo>
                <a:lnTo>
                  <a:pt x="1694" y="904"/>
                </a:lnTo>
                <a:lnTo>
                  <a:pt x="1692" y="915"/>
                </a:lnTo>
                <a:lnTo>
                  <a:pt x="1689" y="924"/>
                </a:lnTo>
                <a:lnTo>
                  <a:pt x="1684" y="935"/>
                </a:lnTo>
                <a:lnTo>
                  <a:pt x="1679" y="944"/>
                </a:lnTo>
                <a:lnTo>
                  <a:pt x="1672" y="953"/>
                </a:lnTo>
                <a:lnTo>
                  <a:pt x="1663" y="961"/>
                </a:lnTo>
                <a:lnTo>
                  <a:pt x="1655" y="968"/>
                </a:lnTo>
                <a:lnTo>
                  <a:pt x="1647" y="975"/>
                </a:lnTo>
                <a:lnTo>
                  <a:pt x="1637" y="981"/>
                </a:lnTo>
                <a:lnTo>
                  <a:pt x="1627" y="986"/>
                </a:lnTo>
                <a:lnTo>
                  <a:pt x="1615" y="990"/>
                </a:lnTo>
                <a:lnTo>
                  <a:pt x="1603" y="994"/>
                </a:lnTo>
                <a:lnTo>
                  <a:pt x="1593" y="995"/>
                </a:lnTo>
                <a:lnTo>
                  <a:pt x="1581" y="997"/>
                </a:lnTo>
                <a:lnTo>
                  <a:pt x="1571" y="997"/>
                </a:lnTo>
                <a:lnTo>
                  <a:pt x="1561" y="995"/>
                </a:lnTo>
                <a:lnTo>
                  <a:pt x="1551" y="995"/>
                </a:lnTo>
                <a:lnTo>
                  <a:pt x="1541" y="992"/>
                </a:lnTo>
                <a:lnTo>
                  <a:pt x="1531" y="990"/>
                </a:lnTo>
                <a:lnTo>
                  <a:pt x="1521" y="986"/>
                </a:lnTo>
                <a:lnTo>
                  <a:pt x="1524" y="992"/>
                </a:lnTo>
                <a:lnTo>
                  <a:pt x="1526" y="997"/>
                </a:lnTo>
                <a:lnTo>
                  <a:pt x="1528" y="1003"/>
                </a:lnTo>
                <a:lnTo>
                  <a:pt x="1528" y="1008"/>
                </a:lnTo>
                <a:lnTo>
                  <a:pt x="1526" y="1014"/>
                </a:lnTo>
                <a:lnTo>
                  <a:pt x="1526" y="1019"/>
                </a:lnTo>
                <a:lnTo>
                  <a:pt x="1523" y="1025"/>
                </a:lnTo>
                <a:lnTo>
                  <a:pt x="1519" y="1030"/>
                </a:lnTo>
                <a:lnTo>
                  <a:pt x="1516" y="1034"/>
                </a:lnTo>
                <a:lnTo>
                  <a:pt x="1511" y="1039"/>
                </a:lnTo>
                <a:lnTo>
                  <a:pt x="1506" y="1043"/>
                </a:lnTo>
                <a:lnTo>
                  <a:pt x="1499" y="1049"/>
                </a:lnTo>
                <a:lnTo>
                  <a:pt x="1492" y="1052"/>
                </a:lnTo>
                <a:lnTo>
                  <a:pt x="1484" y="1054"/>
                </a:lnTo>
                <a:lnTo>
                  <a:pt x="1476" y="1058"/>
                </a:lnTo>
                <a:lnTo>
                  <a:pt x="1467" y="1060"/>
                </a:lnTo>
                <a:lnTo>
                  <a:pt x="1456" y="1063"/>
                </a:lnTo>
                <a:lnTo>
                  <a:pt x="1442" y="1063"/>
                </a:lnTo>
                <a:lnTo>
                  <a:pt x="1430" y="1065"/>
                </a:lnTo>
                <a:lnTo>
                  <a:pt x="1417" y="1063"/>
                </a:lnTo>
                <a:lnTo>
                  <a:pt x="1405" y="1062"/>
                </a:lnTo>
                <a:lnTo>
                  <a:pt x="1394" y="1060"/>
                </a:lnTo>
                <a:lnTo>
                  <a:pt x="1382" y="1056"/>
                </a:lnTo>
                <a:lnTo>
                  <a:pt x="1372" y="1050"/>
                </a:lnTo>
                <a:lnTo>
                  <a:pt x="1372" y="1058"/>
                </a:lnTo>
                <a:lnTo>
                  <a:pt x="1372" y="1065"/>
                </a:lnTo>
                <a:lnTo>
                  <a:pt x="1372" y="1071"/>
                </a:lnTo>
                <a:lnTo>
                  <a:pt x="1370" y="1078"/>
                </a:lnTo>
                <a:lnTo>
                  <a:pt x="1368" y="1085"/>
                </a:lnTo>
                <a:lnTo>
                  <a:pt x="1367" y="1091"/>
                </a:lnTo>
                <a:lnTo>
                  <a:pt x="1363" y="1096"/>
                </a:lnTo>
                <a:lnTo>
                  <a:pt x="1360" y="1102"/>
                </a:lnTo>
                <a:lnTo>
                  <a:pt x="1355" y="1107"/>
                </a:lnTo>
                <a:lnTo>
                  <a:pt x="1350" y="1113"/>
                </a:lnTo>
                <a:lnTo>
                  <a:pt x="1345" y="1117"/>
                </a:lnTo>
                <a:lnTo>
                  <a:pt x="1338" y="1122"/>
                </a:lnTo>
                <a:lnTo>
                  <a:pt x="1333" y="1126"/>
                </a:lnTo>
                <a:lnTo>
                  <a:pt x="1327" y="1128"/>
                </a:lnTo>
                <a:lnTo>
                  <a:pt x="1318" y="1129"/>
                </a:lnTo>
                <a:lnTo>
                  <a:pt x="1311" y="1131"/>
                </a:lnTo>
                <a:lnTo>
                  <a:pt x="1305" y="1133"/>
                </a:lnTo>
                <a:lnTo>
                  <a:pt x="1298" y="1133"/>
                </a:lnTo>
                <a:lnTo>
                  <a:pt x="1291" y="1133"/>
                </a:lnTo>
                <a:lnTo>
                  <a:pt x="1285" y="1131"/>
                </a:lnTo>
                <a:lnTo>
                  <a:pt x="1278" y="1131"/>
                </a:lnTo>
                <a:lnTo>
                  <a:pt x="1271" y="1129"/>
                </a:lnTo>
                <a:lnTo>
                  <a:pt x="1266" y="1128"/>
                </a:lnTo>
                <a:lnTo>
                  <a:pt x="1259" y="1124"/>
                </a:lnTo>
                <a:lnTo>
                  <a:pt x="1249" y="1118"/>
                </a:lnTo>
                <a:lnTo>
                  <a:pt x="1241" y="1109"/>
                </a:lnTo>
                <a:lnTo>
                  <a:pt x="1236" y="1104"/>
                </a:lnTo>
                <a:lnTo>
                  <a:pt x="1233" y="1100"/>
                </a:lnTo>
                <a:lnTo>
                  <a:pt x="1229" y="1095"/>
                </a:lnTo>
                <a:lnTo>
                  <a:pt x="1226" y="1089"/>
                </a:lnTo>
                <a:lnTo>
                  <a:pt x="1228" y="1095"/>
                </a:lnTo>
                <a:lnTo>
                  <a:pt x="1229" y="1100"/>
                </a:lnTo>
                <a:lnTo>
                  <a:pt x="1229" y="1106"/>
                </a:lnTo>
                <a:lnTo>
                  <a:pt x="1229" y="1111"/>
                </a:lnTo>
                <a:lnTo>
                  <a:pt x="1228" y="1115"/>
                </a:lnTo>
                <a:lnTo>
                  <a:pt x="1226" y="1120"/>
                </a:lnTo>
                <a:lnTo>
                  <a:pt x="1223" y="1126"/>
                </a:lnTo>
                <a:lnTo>
                  <a:pt x="1219" y="1129"/>
                </a:lnTo>
                <a:lnTo>
                  <a:pt x="1216" y="1135"/>
                </a:lnTo>
                <a:lnTo>
                  <a:pt x="1211" y="1139"/>
                </a:lnTo>
                <a:lnTo>
                  <a:pt x="1206" y="1142"/>
                </a:lnTo>
                <a:lnTo>
                  <a:pt x="1201" y="1146"/>
                </a:lnTo>
                <a:lnTo>
                  <a:pt x="1194" y="1148"/>
                </a:lnTo>
                <a:lnTo>
                  <a:pt x="1187" y="1151"/>
                </a:lnTo>
                <a:lnTo>
                  <a:pt x="1181" y="1153"/>
                </a:lnTo>
                <a:lnTo>
                  <a:pt x="1172" y="1155"/>
                </a:lnTo>
                <a:lnTo>
                  <a:pt x="1166" y="1155"/>
                </a:lnTo>
                <a:lnTo>
                  <a:pt x="1157" y="1157"/>
                </a:lnTo>
                <a:lnTo>
                  <a:pt x="1150" y="1155"/>
                </a:lnTo>
                <a:lnTo>
                  <a:pt x="1142" y="1155"/>
                </a:lnTo>
                <a:lnTo>
                  <a:pt x="1135" y="1155"/>
                </a:lnTo>
                <a:lnTo>
                  <a:pt x="1127" y="1153"/>
                </a:lnTo>
                <a:lnTo>
                  <a:pt x="1114" y="1148"/>
                </a:lnTo>
                <a:lnTo>
                  <a:pt x="1102" y="1142"/>
                </a:lnTo>
                <a:lnTo>
                  <a:pt x="1097" y="1139"/>
                </a:lnTo>
                <a:lnTo>
                  <a:pt x="1092" y="1135"/>
                </a:lnTo>
                <a:lnTo>
                  <a:pt x="1087" y="1129"/>
                </a:lnTo>
                <a:lnTo>
                  <a:pt x="1083" y="1126"/>
                </a:lnTo>
                <a:lnTo>
                  <a:pt x="1078" y="1120"/>
                </a:lnTo>
                <a:lnTo>
                  <a:pt x="1077" y="1115"/>
                </a:lnTo>
                <a:lnTo>
                  <a:pt x="1075" y="1120"/>
                </a:lnTo>
                <a:lnTo>
                  <a:pt x="1073" y="1124"/>
                </a:lnTo>
                <a:lnTo>
                  <a:pt x="1072" y="1128"/>
                </a:lnTo>
                <a:lnTo>
                  <a:pt x="1068" y="1131"/>
                </a:lnTo>
                <a:lnTo>
                  <a:pt x="1063" y="1135"/>
                </a:lnTo>
                <a:lnTo>
                  <a:pt x="1060" y="1139"/>
                </a:lnTo>
                <a:lnTo>
                  <a:pt x="1055" y="1142"/>
                </a:lnTo>
                <a:lnTo>
                  <a:pt x="1050" y="1146"/>
                </a:lnTo>
                <a:lnTo>
                  <a:pt x="1045" y="1148"/>
                </a:lnTo>
                <a:lnTo>
                  <a:pt x="1038" y="1150"/>
                </a:lnTo>
                <a:lnTo>
                  <a:pt x="1025" y="1153"/>
                </a:lnTo>
                <a:lnTo>
                  <a:pt x="1011" y="1155"/>
                </a:lnTo>
                <a:lnTo>
                  <a:pt x="1003" y="1157"/>
                </a:lnTo>
                <a:lnTo>
                  <a:pt x="996" y="1155"/>
                </a:lnTo>
                <a:lnTo>
                  <a:pt x="985" y="1155"/>
                </a:lnTo>
                <a:lnTo>
                  <a:pt x="973" y="1153"/>
                </a:lnTo>
                <a:lnTo>
                  <a:pt x="963" y="1150"/>
                </a:lnTo>
                <a:lnTo>
                  <a:pt x="954" y="1146"/>
                </a:lnTo>
                <a:lnTo>
                  <a:pt x="946" y="1140"/>
                </a:lnTo>
                <a:lnTo>
                  <a:pt x="939" y="1135"/>
                </a:lnTo>
                <a:lnTo>
                  <a:pt x="934" y="1129"/>
                </a:lnTo>
                <a:lnTo>
                  <a:pt x="933" y="1126"/>
                </a:lnTo>
                <a:lnTo>
                  <a:pt x="931" y="1122"/>
                </a:lnTo>
                <a:lnTo>
                  <a:pt x="926" y="1128"/>
                </a:lnTo>
                <a:lnTo>
                  <a:pt x="921" y="1133"/>
                </a:lnTo>
                <a:lnTo>
                  <a:pt x="916" y="1137"/>
                </a:lnTo>
                <a:lnTo>
                  <a:pt x="909" y="1140"/>
                </a:lnTo>
                <a:lnTo>
                  <a:pt x="902" y="1144"/>
                </a:lnTo>
                <a:lnTo>
                  <a:pt x="894" y="1148"/>
                </a:lnTo>
                <a:lnTo>
                  <a:pt x="887" y="1151"/>
                </a:lnTo>
                <a:lnTo>
                  <a:pt x="879" y="1153"/>
                </a:lnTo>
                <a:lnTo>
                  <a:pt x="871" y="1155"/>
                </a:lnTo>
                <a:lnTo>
                  <a:pt x="860" y="1157"/>
                </a:lnTo>
                <a:lnTo>
                  <a:pt x="852" y="1157"/>
                </a:lnTo>
                <a:lnTo>
                  <a:pt x="842" y="1157"/>
                </a:lnTo>
                <a:lnTo>
                  <a:pt x="834" y="1157"/>
                </a:lnTo>
                <a:lnTo>
                  <a:pt x="824" y="1157"/>
                </a:lnTo>
                <a:lnTo>
                  <a:pt x="815" y="1155"/>
                </a:lnTo>
                <a:lnTo>
                  <a:pt x="805" y="1153"/>
                </a:lnTo>
                <a:lnTo>
                  <a:pt x="795" y="1150"/>
                </a:lnTo>
                <a:lnTo>
                  <a:pt x="785" y="1146"/>
                </a:lnTo>
                <a:lnTo>
                  <a:pt x="777" y="1142"/>
                </a:lnTo>
                <a:lnTo>
                  <a:pt x="768" y="1137"/>
                </a:lnTo>
                <a:lnTo>
                  <a:pt x="762" y="1131"/>
                </a:lnTo>
                <a:lnTo>
                  <a:pt x="757" y="1124"/>
                </a:lnTo>
                <a:lnTo>
                  <a:pt x="751" y="1118"/>
                </a:lnTo>
                <a:lnTo>
                  <a:pt x="748" y="1111"/>
                </a:lnTo>
                <a:lnTo>
                  <a:pt x="743" y="1115"/>
                </a:lnTo>
                <a:lnTo>
                  <a:pt x="736" y="1117"/>
                </a:lnTo>
                <a:lnTo>
                  <a:pt x="730" y="1120"/>
                </a:lnTo>
                <a:lnTo>
                  <a:pt x="723" y="1122"/>
                </a:lnTo>
                <a:lnTo>
                  <a:pt x="715" y="1124"/>
                </a:lnTo>
                <a:lnTo>
                  <a:pt x="708" y="1124"/>
                </a:lnTo>
                <a:lnTo>
                  <a:pt x="700" y="1124"/>
                </a:lnTo>
                <a:lnTo>
                  <a:pt x="691" y="1124"/>
                </a:lnTo>
                <a:lnTo>
                  <a:pt x="683" y="1124"/>
                </a:lnTo>
                <a:lnTo>
                  <a:pt x="674" y="1122"/>
                </a:lnTo>
                <a:lnTo>
                  <a:pt x="668" y="1122"/>
                </a:lnTo>
                <a:lnTo>
                  <a:pt x="659" y="1120"/>
                </a:lnTo>
                <a:lnTo>
                  <a:pt x="651" y="1117"/>
                </a:lnTo>
                <a:lnTo>
                  <a:pt x="643" y="1115"/>
                </a:lnTo>
                <a:lnTo>
                  <a:pt x="636" y="1111"/>
                </a:lnTo>
                <a:lnTo>
                  <a:pt x="629" y="1107"/>
                </a:lnTo>
                <a:lnTo>
                  <a:pt x="621" y="1100"/>
                </a:lnTo>
                <a:lnTo>
                  <a:pt x="614" y="1095"/>
                </a:lnTo>
                <a:lnTo>
                  <a:pt x="607" y="1089"/>
                </a:lnTo>
                <a:lnTo>
                  <a:pt x="602" y="1082"/>
                </a:lnTo>
                <a:lnTo>
                  <a:pt x="599" y="1074"/>
                </a:lnTo>
                <a:lnTo>
                  <a:pt x="597" y="1069"/>
                </a:lnTo>
                <a:lnTo>
                  <a:pt x="596" y="1062"/>
                </a:lnTo>
                <a:lnTo>
                  <a:pt x="597" y="1054"/>
                </a:lnTo>
                <a:lnTo>
                  <a:pt x="596" y="1058"/>
                </a:lnTo>
                <a:lnTo>
                  <a:pt x="594" y="1062"/>
                </a:lnTo>
                <a:lnTo>
                  <a:pt x="592" y="1065"/>
                </a:lnTo>
                <a:lnTo>
                  <a:pt x="589" y="1069"/>
                </a:lnTo>
                <a:lnTo>
                  <a:pt x="586" y="1073"/>
                </a:lnTo>
                <a:lnTo>
                  <a:pt x="580" y="1074"/>
                </a:lnTo>
                <a:lnTo>
                  <a:pt x="575" y="1076"/>
                </a:lnTo>
                <a:lnTo>
                  <a:pt x="570" y="1078"/>
                </a:lnTo>
                <a:lnTo>
                  <a:pt x="565" y="1080"/>
                </a:lnTo>
                <a:lnTo>
                  <a:pt x="559" y="1082"/>
                </a:lnTo>
                <a:lnTo>
                  <a:pt x="547" y="1084"/>
                </a:lnTo>
                <a:lnTo>
                  <a:pt x="532" y="1084"/>
                </a:lnTo>
                <a:lnTo>
                  <a:pt x="517" y="1084"/>
                </a:lnTo>
                <a:lnTo>
                  <a:pt x="502" y="1080"/>
                </a:lnTo>
                <a:lnTo>
                  <a:pt x="488" y="1076"/>
                </a:lnTo>
                <a:lnTo>
                  <a:pt x="482" y="1073"/>
                </a:lnTo>
                <a:lnTo>
                  <a:pt x="477" y="1071"/>
                </a:lnTo>
                <a:lnTo>
                  <a:pt x="472" y="1067"/>
                </a:lnTo>
                <a:lnTo>
                  <a:pt x="467" y="1063"/>
                </a:lnTo>
                <a:lnTo>
                  <a:pt x="461" y="1060"/>
                </a:lnTo>
                <a:lnTo>
                  <a:pt x="458" y="1056"/>
                </a:lnTo>
                <a:lnTo>
                  <a:pt x="455" y="1052"/>
                </a:lnTo>
                <a:lnTo>
                  <a:pt x="451" y="1049"/>
                </a:lnTo>
                <a:lnTo>
                  <a:pt x="450" y="1045"/>
                </a:lnTo>
                <a:lnTo>
                  <a:pt x="448" y="1041"/>
                </a:lnTo>
                <a:lnTo>
                  <a:pt x="448" y="1036"/>
                </a:lnTo>
                <a:lnTo>
                  <a:pt x="448" y="1032"/>
                </a:lnTo>
                <a:lnTo>
                  <a:pt x="450" y="1027"/>
                </a:lnTo>
                <a:lnTo>
                  <a:pt x="453" y="1023"/>
                </a:lnTo>
                <a:lnTo>
                  <a:pt x="458" y="1017"/>
                </a:lnTo>
                <a:lnTo>
                  <a:pt x="463" y="1014"/>
                </a:lnTo>
                <a:lnTo>
                  <a:pt x="455" y="1017"/>
                </a:lnTo>
                <a:lnTo>
                  <a:pt x="446" y="1019"/>
                </a:lnTo>
                <a:lnTo>
                  <a:pt x="438" y="1021"/>
                </a:lnTo>
                <a:lnTo>
                  <a:pt x="428" y="1021"/>
                </a:lnTo>
                <a:lnTo>
                  <a:pt x="420" y="1021"/>
                </a:lnTo>
                <a:lnTo>
                  <a:pt x="411" y="1021"/>
                </a:lnTo>
                <a:lnTo>
                  <a:pt x="403" y="1019"/>
                </a:lnTo>
                <a:lnTo>
                  <a:pt x="394" y="1017"/>
                </a:lnTo>
                <a:lnTo>
                  <a:pt x="388" y="1014"/>
                </a:lnTo>
                <a:lnTo>
                  <a:pt x="379" y="1010"/>
                </a:lnTo>
                <a:lnTo>
                  <a:pt x="373" y="1006"/>
                </a:lnTo>
                <a:lnTo>
                  <a:pt x="366" y="1001"/>
                </a:lnTo>
                <a:lnTo>
                  <a:pt x="359" y="995"/>
                </a:lnTo>
                <a:lnTo>
                  <a:pt x="353" y="990"/>
                </a:lnTo>
                <a:lnTo>
                  <a:pt x="347" y="983"/>
                </a:lnTo>
                <a:lnTo>
                  <a:pt x="344" y="977"/>
                </a:lnTo>
                <a:lnTo>
                  <a:pt x="341" y="970"/>
                </a:lnTo>
                <a:lnTo>
                  <a:pt x="337" y="962"/>
                </a:lnTo>
                <a:lnTo>
                  <a:pt x="336" y="955"/>
                </a:lnTo>
                <a:lnTo>
                  <a:pt x="336" y="948"/>
                </a:lnTo>
                <a:lnTo>
                  <a:pt x="334" y="940"/>
                </a:lnTo>
                <a:lnTo>
                  <a:pt x="334" y="933"/>
                </a:lnTo>
                <a:lnTo>
                  <a:pt x="336" y="926"/>
                </a:lnTo>
                <a:lnTo>
                  <a:pt x="337" y="918"/>
                </a:lnTo>
                <a:lnTo>
                  <a:pt x="329" y="924"/>
                </a:lnTo>
                <a:lnTo>
                  <a:pt x="321" y="929"/>
                </a:lnTo>
                <a:lnTo>
                  <a:pt x="312" y="933"/>
                </a:lnTo>
                <a:lnTo>
                  <a:pt x="302" y="937"/>
                </a:lnTo>
                <a:lnTo>
                  <a:pt x="292" y="938"/>
                </a:lnTo>
                <a:lnTo>
                  <a:pt x="284" y="940"/>
                </a:lnTo>
                <a:lnTo>
                  <a:pt x="274" y="942"/>
                </a:lnTo>
                <a:lnTo>
                  <a:pt x="264" y="942"/>
                </a:lnTo>
                <a:lnTo>
                  <a:pt x="254" y="942"/>
                </a:lnTo>
                <a:lnTo>
                  <a:pt x="244" y="940"/>
                </a:lnTo>
                <a:lnTo>
                  <a:pt x="235" y="938"/>
                </a:lnTo>
                <a:lnTo>
                  <a:pt x="225" y="937"/>
                </a:lnTo>
                <a:lnTo>
                  <a:pt x="215" y="933"/>
                </a:lnTo>
                <a:lnTo>
                  <a:pt x="207" y="929"/>
                </a:lnTo>
                <a:lnTo>
                  <a:pt x="198" y="924"/>
                </a:lnTo>
                <a:lnTo>
                  <a:pt x="190" y="918"/>
                </a:lnTo>
                <a:lnTo>
                  <a:pt x="178" y="913"/>
                </a:lnTo>
                <a:lnTo>
                  <a:pt x="166" y="905"/>
                </a:lnTo>
                <a:lnTo>
                  <a:pt x="156" y="898"/>
                </a:lnTo>
                <a:lnTo>
                  <a:pt x="148" y="891"/>
                </a:lnTo>
                <a:lnTo>
                  <a:pt x="140" y="883"/>
                </a:lnTo>
                <a:lnTo>
                  <a:pt x="131" y="874"/>
                </a:lnTo>
                <a:lnTo>
                  <a:pt x="125" y="867"/>
                </a:lnTo>
                <a:lnTo>
                  <a:pt x="119" y="858"/>
                </a:lnTo>
                <a:lnTo>
                  <a:pt x="114" y="849"/>
                </a:lnTo>
                <a:lnTo>
                  <a:pt x="109" y="839"/>
                </a:lnTo>
                <a:lnTo>
                  <a:pt x="108" y="830"/>
                </a:lnTo>
                <a:lnTo>
                  <a:pt x="104" y="821"/>
                </a:lnTo>
                <a:lnTo>
                  <a:pt x="104" y="814"/>
                </a:lnTo>
                <a:lnTo>
                  <a:pt x="104" y="804"/>
                </a:lnTo>
                <a:lnTo>
                  <a:pt x="106" y="795"/>
                </a:lnTo>
                <a:lnTo>
                  <a:pt x="108" y="786"/>
                </a:lnTo>
                <a:lnTo>
                  <a:pt x="99" y="788"/>
                </a:lnTo>
                <a:lnTo>
                  <a:pt x="91" y="788"/>
                </a:lnTo>
                <a:lnTo>
                  <a:pt x="83" y="788"/>
                </a:lnTo>
                <a:lnTo>
                  <a:pt x="74" y="788"/>
                </a:lnTo>
                <a:lnTo>
                  <a:pt x="66" y="786"/>
                </a:lnTo>
                <a:lnTo>
                  <a:pt x="59" y="784"/>
                </a:lnTo>
                <a:lnTo>
                  <a:pt x="51" y="782"/>
                </a:lnTo>
                <a:lnTo>
                  <a:pt x="44" y="779"/>
                </a:lnTo>
                <a:lnTo>
                  <a:pt x="37" y="775"/>
                </a:lnTo>
                <a:lnTo>
                  <a:pt x="31" y="770"/>
                </a:lnTo>
                <a:lnTo>
                  <a:pt x="24" y="766"/>
                </a:lnTo>
                <a:lnTo>
                  <a:pt x="19" y="760"/>
                </a:lnTo>
                <a:lnTo>
                  <a:pt x="14" y="753"/>
                </a:lnTo>
                <a:lnTo>
                  <a:pt x="11" y="748"/>
                </a:lnTo>
                <a:lnTo>
                  <a:pt x="7" y="740"/>
                </a:lnTo>
                <a:lnTo>
                  <a:pt x="4" y="733"/>
                </a:lnTo>
                <a:lnTo>
                  <a:pt x="2" y="727"/>
                </a:lnTo>
                <a:lnTo>
                  <a:pt x="2" y="722"/>
                </a:lnTo>
                <a:lnTo>
                  <a:pt x="0" y="716"/>
                </a:lnTo>
                <a:lnTo>
                  <a:pt x="0" y="711"/>
                </a:lnTo>
                <a:lnTo>
                  <a:pt x="0" y="705"/>
                </a:lnTo>
                <a:lnTo>
                  <a:pt x="2" y="700"/>
                </a:lnTo>
                <a:lnTo>
                  <a:pt x="4" y="689"/>
                </a:lnTo>
                <a:lnTo>
                  <a:pt x="9" y="678"/>
                </a:lnTo>
                <a:lnTo>
                  <a:pt x="14" y="669"/>
                </a:lnTo>
                <a:lnTo>
                  <a:pt x="22" y="659"/>
                </a:lnTo>
                <a:lnTo>
                  <a:pt x="31" y="652"/>
                </a:lnTo>
                <a:lnTo>
                  <a:pt x="26" y="648"/>
                </a:lnTo>
                <a:lnTo>
                  <a:pt x="21" y="643"/>
                </a:lnTo>
                <a:lnTo>
                  <a:pt x="17" y="637"/>
                </a:lnTo>
                <a:lnTo>
                  <a:pt x="14" y="634"/>
                </a:lnTo>
                <a:lnTo>
                  <a:pt x="12" y="628"/>
                </a:lnTo>
                <a:lnTo>
                  <a:pt x="12" y="623"/>
                </a:lnTo>
                <a:lnTo>
                  <a:pt x="11" y="619"/>
                </a:lnTo>
                <a:lnTo>
                  <a:pt x="11" y="614"/>
                </a:lnTo>
                <a:lnTo>
                  <a:pt x="12" y="608"/>
                </a:lnTo>
                <a:lnTo>
                  <a:pt x="14" y="604"/>
                </a:lnTo>
                <a:lnTo>
                  <a:pt x="16" y="599"/>
                </a:lnTo>
                <a:lnTo>
                  <a:pt x="19" y="595"/>
                </a:lnTo>
                <a:lnTo>
                  <a:pt x="24" y="591"/>
                </a:lnTo>
                <a:lnTo>
                  <a:pt x="27" y="588"/>
                </a:lnTo>
                <a:lnTo>
                  <a:pt x="34" y="584"/>
                </a:lnTo>
                <a:lnTo>
                  <a:pt x="39" y="582"/>
                </a:lnTo>
                <a:lnTo>
                  <a:pt x="41" y="580"/>
                </a:lnTo>
              </a:path>
            </a:pathLst>
          </a:custGeom>
          <a:solidFill>
            <a:srgbClr val="FF0000"/>
          </a:solidFill>
          <a:ln w="1905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196" name="Rectangle 28"/>
          <p:cNvSpPr>
            <a:spLocks noChangeArrowheads="1"/>
          </p:cNvSpPr>
          <p:nvPr/>
        </p:nvSpPr>
        <p:spPr bwMode="auto">
          <a:xfrm>
            <a:off x="4400550" y="3852863"/>
            <a:ext cx="3302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占有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7" name="Rectangle 29"/>
          <p:cNvSpPr>
            <a:spLocks noChangeArrowheads="1"/>
          </p:cNvSpPr>
          <p:nvPr/>
        </p:nvSpPr>
        <p:spPr bwMode="auto">
          <a:xfrm>
            <a:off x="4733925" y="3857625"/>
            <a:ext cx="339725" cy="19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CPU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8" name="Rectangle 30"/>
          <p:cNvSpPr>
            <a:spLocks noChangeArrowheads="1"/>
          </p:cNvSpPr>
          <p:nvPr/>
        </p:nvSpPr>
        <p:spPr bwMode="auto">
          <a:xfrm>
            <a:off x="4556125" y="4049713"/>
            <a:ext cx="330200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执行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199" name="Line 31"/>
          <p:cNvSpPr>
            <a:spLocks noChangeShapeType="1"/>
          </p:cNvSpPr>
          <p:nvPr/>
        </p:nvSpPr>
        <p:spPr bwMode="auto">
          <a:xfrm>
            <a:off x="4887913" y="2273300"/>
            <a:ext cx="3175" cy="1260475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0" name="Freeform 32"/>
          <p:cNvSpPr>
            <a:spLocks/>
          </p:cNvSpPr>
          <p:nvPr/>
        </p:nvSpPr>
        <p:spPr bwMode="auto">
          <a:xfrm>
            <a:off x="4835525" y="3516313"/>
            <a:ext cx="112713" cy="123825"/>
          </a:xfrm>
          <a:custGeom>
            <a:avLst/>
            <a:gdLst/>
            <a:ahLst/>
            <a:cxnLst>
              <a:cxn ang="0">
                <a:pos x="141" y="0"/>
              </a:cxn>
              <a:cxn ang="0">
                <a:pos x="72" y="154"/>
              </a:cxn>
              <a:cxn ang="0">
                <a:pos x="0" y="2"/>
              </a:cxn>
              <a:cxn ang="0">
                <a:pos x="141" y="0"/>
              </a:cxn>
            </a:cxnLst>
            <a:rect l="0" t="0" r="r" b="b"/>
            <a:pathLst>
              <a:path w="141" h="154">
                <a:moveTo>
                  <a:pt x="141" y="0"/>
                </a:moveTo>
                <a:lnTo>
                  <a:pt x="72" y="154"/>
                </a:lnTo>
                <a:lnTo>
                  <a:pt x="0" y="2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1" name="Line 33"/>
          <p:cNvSpPr>
            <a:spLocks noChangeShapeType="1"/>
          </p:cNvSpPr>
          <p:nvPr/>
        </p:nvSpPr>
        <p:spPr bwMode="auto">
          <a:xfrm flipH="1" flipV="1">
            <a:off x="4389438" y="2341563"/>
            <a:ext cx="6350" cy="1271587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2" name="Freeform 34"/>
          <p:cNvSpPr>
            <a:spLocks/>
          </p:cNvSpPr>
          <p:nvPr/>
        </p:nvSpPr>
        <p:spPr bwMode="auto">
          <a:xfrm>
            <a:off x="4333875" y="2235200"/>
            <a:ext cx="112713" cy="123825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69" y="0"/>
              </a:cxn>
              <a:cxn ang="0">
                <a:pos x="141" y="154"/>
              </a:cxn>
              <a:cxn ang="0">
                <a:pos x="0" y="154"/>
              </a:cxn>
            </a:cxnLst>
            <a:rect l="0" t="0" r="r" b="b"/>
            <a:pathLst>
              <a:path w="141" h="154">
                <a:moveTo>
                  <a:pt x="0" y="154"/>
                </a:moveTo>
                <a:lnTo>
                  <a:pt x="69" y="0"/>
                </a:lnTo>
                <a:lnTo>
                  <a:pt x="141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3" name="Freeform 35"/>
          <p:cNvSpPr>
            <a:spLocks/>
          </p:cNvSpPr>
          <p:nvPr/>
        </p:nvSpPr>
        <p:spPr bwMode="auto">
          <a:xfrm>
            <a:off x="5527675" y="1952625"/>
            <a:ext cx="1797050" cy="654050"/>
          </a:xfrm>
          <a:custGeom>
            <a:avLst/>
            <a:gdLst/>
            <a:ahLst/>
            <a:cxnLst>
              <a:cxn ang="0">
                <a:pos x="2236" y="822"/>
              </a:cxn>
              <a:cxn ang="0">
                <a:pos x="2250" y="822"/>
              </a:cxn>
              <a:cxn ang="0">
                <a:pos x="2250" y="822"/>
              </a:cxn>
              <a:cxn ang="0">
                <a:pos x="2253" y="820"/>
              </a:cxn>
              <a:cxn ang="0">
                <a:pos x="2255" y="820"/>
              </a:cxn>
              <a:cxn ang="0">
                <a:pos x="2258" y="819"/>
              </a:cxn>
              <a:cxn ang="0">
                <a:pos x="2260" y="817"/>
              </a:cxn>
              <a:cxn ang="0">
                <a:pos x="2262" y="815"/>
              </a:cxn>
              <a:cxn ang="0">
                <a:pos x="2263" y="813"/>
              </a:cxn>
              <a:cxn ang="0">
                <a:pos x="2263" y="809"/>
              </a:cxn>
              <a:cxn ang="0">
                <a:pos x="2263" y="808"/>
              </a:cxn>
              <a:cxn ang="0">
                <a:pos x="2263" y="808"/>
              </a:cxn>
              <a:cxn ang="0">
                <a:pos x="2263" y="808"/>
              </a:cxn>
              <a:cxn ang="0">
                <a:pos x="2263" y="470"/>
              </a:cxn>
              <a:cxn ang="0">
                <a:pos x="2263" y="444"/>
              </a:cxn>
              <a:cxn ang="0">
                <a:pos x="2262" y="420"/>
              </a:cxn>
              <a:cxn ang="0">
                <a:pos x="2258" y="398"/>
              </a:cxn>
              <a:cxn ang="0">
                <a:pos x="2255" y="374"/>
              </a:cxn>
              <a:cxn ang="0">
                <a:pos x="2250" y="352"/>
              </a:cxn>
              <a:cxn ang="0">
                <a:pos x="2245" y="328"/>
              </a:cxn>
              <a:cxn ang="0">
                <a:pos x="2238" y="306"/>
              </a:cxn>
              <a:cxn ang="0">
                <a:pos x="2230" y="286"/>
              </a:cxn>
              <a:cxn ang="0">
                <a:pos x="2221" y="264"/>
              </a:cxn>
              <a:cxn ang="0">
                <a:pos x="2211" y="244"/>
              </a:cxn>
              <a:cxn ang="0">
                <a:pos x="2201" y="226"/>
              </a:cxn>
              <a:cxn ang="0">
                <a:pos x="2191" y="205"/>
              </a:cxn>
              <a:cxn ang="0">
                <a:pos x="2178" y="187"/>
              </a:cxn>
              <a:cxn ang="0">
                <a:pos x="2166" y="171"/>
              </a:cxn>
              <a:cxn ang="0">
                <a:pos x="2153" y="152"/>
              </a:cxn>
              <a:cxn ang="0">
                <a:pos x="2138" y="136"/>
              </a:cxn>
              <a:cxn ang="0">
                <a:pos x="2122" y="121"/>
              </a:cxn>
              <a:cxn ang="0">
                <a:pos x="2107" y="106"/>
              </a:cxn>
              <a:cxn ang="0">
                <a:pos x="2091" y="92"/>
              </a:cxn>
              <a:cxn ang="0">
                <a:pos x="2074" y="79"/>
              </a:cxn>
              <a:cxn ang="0">
                <a:pos x="2057" y="68"/>
              </a:cxn>
              <a:cxn ang="0">
                <a:pos x="2039" y="55"/>
              </a:cxn>
              <a:cxn ang="0">
                <a:pos x="2020" y="46"/>
              </a:cxn>
              <a:cxn ang="0">
                <a:pos x="2002" y="36"/>
              </a:cxn>
              <a:cxn ang="0">
                <a:pos x="1982" y="27"/>
              </a:cxn>
              <a:cxn ang="0">
                <a:pos x="1962" y="20"/>
              </a:cxn>
              <a:cxn ang="0">
                <a:pos x="1941" y="14"/>
              </a:cxn>
              <a:cxn ang="0">
                <a:pos x="1921" y="9"/>
              </a:cxn>
              <a:cxn ang="0">
                <a:pos x="1899" y="3"/>
              </a:cxn>
              <a:cxn ang="0">
                <a:pos x="1878" y="2"/>
              </a:cxn>
              <a:cxn ang="0">
                <a:pos x="1856" y="0"/>
              </a:cxn>
              <a:cxn ang="0">
                <a:pos x="1834" y="0"/>
              </a:cxn>
              <a:cxn ang="0">
                <a:pos x="1834" y="0"/>
              </a:cxn>
              <a:cxn ang="0">
                <a:pos x="0" y="0"/>
              </a:cxn>
            </a:cxnLst>
            <a:rect l="0" t="0" r="r" b="b"/>
            <a:pathLst>
              <a:path w="2263" h="822">
                <a:moveTo>
                  <a:pt x="2236" y="822"/>
                </a:moveTo>
                <a:lnTo>
                  <a:pt x="2250" y="822"/>
                </a:lnTo>
                <a:lnTo>
                  <a:pt x="2250" y="822"/>
                </a:lnTo>
                <a:lnTo>
                  <a:pt x="2253" y="820"/>
                </a:lnTo>
                <a:lnTo>
                  <a:pt x="2255" y="820"/>
                </a:lnTo>
                <a:lnTo>
                  <a:pt x="2258" y="819"/>
                </a:lnTo>
                <a:lnTo>
                  <a:pt x="2260" y="817"/>
                </a:lnTo>
                <a:lnTo>
                  <a:pt x="2262" y="815"/>
                </a:lnTo>
                <a:lnTo>
                  <a:pt x="2263" y="813"/>
                </a:lnTo>
                <a:lnTo>
                  <a:pt x="2263" y="809"/>
                </a:lnTo>
                <a:lnTo>
                  <a:pt x="2263" y="808"/>
                </a:lnTo>
                <a:lnTo>
                  <a:pt x="2263" y="808"/>
                </a:lnTo>
                <a:lnTo>
                  <a:pt x="2263" y="808"/>
                </a:lnTo>
                <a:lnTo>
                  <a:pt x="2263" y="470"/>
                </a:lnTo>
                <a:lnTo>
                  <a:pt x="2263" y="444"/>
                </a:lnTo>
                <a:lnTo>
                  <a:pt x="2262" y="420"/>
                </a:lnTo>
                <a:lnTo>
                  <a:pt x="2258" y="398"/>
                </a:lnTo>
                <a:lnTo>
                  <a:pt x="2255" y="374"/>
                </a:lnTo>
                <a:lnTo>
                  <a:pt x="2250" y="352"/>
                </a:lnTo>
                <a:lnTo>
                  <a:pt x="2245" y="328"/>
                </a:lnTo>
                <a:lnTo>
                  <a:pt x="2238" y="306"/>
                </a:lnTo>
                <a:lnTo>
                  <a:pt x="2230" y="286"/>
                </a:lnTo>
                <a:lnTo>
                  <a:pt x="2221" y="264"/>
                </a:lnTo>
                <a:lnTo>
                  <a:pt x="2211" y="244"/>
                </a:lnTo>
                <a:lnTo>
                  <a:pt x="2201" y="226"/>
                </a:lnTo>
                <a:lnTo>
                  <a:pt x="2191" y="205"/>
                </a:lnTo>
                <a:lnTo>
                  <a:pt x="2178" y="187"/>
                </a:lnTo>
                <a:lnTo>
                  <a:pt x="2166" y="171"/>
                </a:lnTo>
                <a:lnTo>
                  <a:pt x="2153" y="152"/>
                </a:lnTo>
                <a:lnTo>
                  <a:pt x="2138" y="136"/>
                </a:lnTo>
                <a:lnTo>
                  <a:pt x="2122" y="121"/>
                </a:lnTo>
                <a:lnTo>
                  <a:pt x="2107" y="106"/>
                </a:lnTo>
                <a:lnTo>
                  <a:pt x="2091" y="92"/>
                </a:lnTo>
                <a:lnTo>
                  <a:pt x="2074" y="79"/>
                </a:lnTo>
                <a:lnTo>
                  <a:pt x="2057" y="68"/>
                </a:lnTo>
                <a:lnTo>
                  <a:pt x="2039" y="55"/>
                </a:lnTo>
                <a:lnTo>
                  <a:pt x="2020" y="46"/>
                </a:lnTo>
                <a:lnTo>
                  <a:pt x="2002" y="36"/>
                </a:lnTo>
                <a:lnTo>
                  <a:pt x="1982" y="27"/>
                </a:lnTo>
                <a:lnTo>
                  <a:pt x="1962" y="20"/>
                </a:lnTo>
                <a:lnTo>
                  <a:pt x="1941" y="14"/>
                </a:lnTo>
                <a:lnTo>
                  <a:pt x="1921" y="9"/>
                </a:lnTo>
                <a:lnTo>
                  <a:pt x="1899" y="3"/>
                </a:lnTo>
                <a:lnTo>
                  <a:pt x="1878" y="2"/>
                </a:lnTo>
                <a:lnTo>
                  <a:pt x="1856" y="0"/>
                </a:lnTo>
                <a:lnTo>
                  <a:pt x="1834" y="0"/>
                </a:lnTo>
                <a:lnTo>
                  <a:pt x="1834" y="0"/>
                </a:lnTo>
                <a:lnTo>
                  <a:pt x="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4" name="Freeform 36"/>
          <p:cNvSpPr>
            <a:spLocks/>
          </p:cNvSpPr>
          <p:nvPr/>
        </p:nvSpPr>
        <p:spPr bwMode="auto">
          <a:xfrm>
            <a:off x="5429250" y="1890713"/>
            <a:ext cx="111125" cy="122237"/>
          </a:xfrm>
          <a:custGeom>
            <a:avLst/>
            <a:gdLst/>
            <a:ahLst/>
            <a:cxnLst>
              <a:cxn ang="0">
                <a:pos x="141" y="154"/>
              </a:cxn>
              <a:cxn ang="0">
                <a:pos x="0" y="77"/>
              </a:cxn>
              <a:cxn ang="0">
                <a:pos x="141" y="0"/>
              </a:cxn>
              <a:cxn ang="0">
                <a:pos x="141" y="154"/>
              </a:cxn>
            </a:cxnLst>
            <a:rect l="0" t="0" r="r" b="b"/>
            <a:pathLst>
              <a:path w="141" h="154">
                <a:moveTo>
                  <a:pt x="141" y="154"/>
                </a:moveTo>
                <a:lnTo>
                  <a:pt x="0" y="77"/>
                </a:lnTo>
                <a:lnTo>
                  <a:pt x="141" y="0"/>
                </a:lnTo>
                <a:lnTo>
                  <a:pt x="141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5" name="Freeform 37"/>
          <p:cNvSpPr>
            <a:spLocks/>
          </p:cNvSpPr>
          <p:nvPr/>
        </p:nvSpPr>
        <p:spPr bwMode="auto">
          <a:xfrm>
            <a:off x="2516188" y="2068513"/>
            <a:ext cx="1371600" cy="1049337"/>
          </a:xfrm>
          <a:custGeom>
            <a:avLst/>
            <a:gdLst/>
            <a:ahLst/>
            <a:cxnLst>
              <a:cxn ang="0">
                <a:pos x="230" y="1322"/>
              </a:cxn>
              <a:cxn ang="0">
                <a:pos x="116" y="1322"/>
              </a:cxn>
              <a:cxn ang="0">
                <a:pos x="104" y="1322"/>
              </a:cxn>
              <a:cxn ang="0">
                <a:pos x="93" y="1320"/>
              </a:cxn>
              <a:cxn ang="0">
                <a:pos x="81" y="1316"/>
              </a:cxn>
              <a:cxn ang="0">
                <a:pos x="71" y="1313"/>
              </a:cxn>
              <a:cxn ang="0">
                <a:pos x="61" y="1307"/>
              </a:cxn>
              <a:cxn ang="0">
                <a:pos x="51" y="1302"/>
              </a:cxn>
              <a:cxn ang="0">
                <a:pos x="42" y="1294"/>
              </a:cxn>
              <a:cxn ang="0">
                <a:pos x="34" y="1285"/>
              </a:cxn>
              <a:cxn ang="0">
                <a:pos x="27" y="1278"/>
              </a:cxn>
              <a:cxn ang="0">
                <a:pos x="20" y="1267"/>
              </a:cxn>
              <a:cxn ang="0">
                <a:pos x="14" y="1257"/>
              </a:cxn>
              <a:cxn ang="0">
                <a:pos x="10" y="1246"/>
              </a:cxn>
              <a:cxn ang="0">
                <a:pos x="5" y="1234"/>
              </a:cxn>
              <a:cxn ang="0">
                <a:pos x="4" y="1223"/>
              </a:cxn>
              <a:cxn ang="0">
                <a:pos x="0" y="1210"/>
              </a:cxn>
              <a:cxn ang="0">
                <a:pos x="0" y="1197"/>
              </a:cxn>
              <a:cxn ang="0">
                <a:pos x="0" y="1197"/>
              </a:cxn>
              <a:cxn ang="0">
                <a:pos x="0" y="470"/>
              </a:cxn>
              <a:cxn ang="0">
                <a:pos x="0" y="446"/>
              </a:cxn>
              <a:cxn ang="0">
                <a:pos x="2" y="422"/>
              </a:cxn>
              <a:cxn ang="0">
                <a:pos x="5" y="398"/>
              </a:cxn>
              <a:cxn ang="0">
                <a:pos x="9" y="374"/>
              </a:cxn>
              <a:cxn ang="0">
                <a:pos x="14" y="352"/>
              </a:cxn>
              <a:cxn ang="0">
                <a:pos x="20" y="330"/>
              </a:cxn>
              <a:cxn ang="0">
                <a:pos x="27" y="308"/>
              </a:cxn>
              <a:cxn ang="0">
                <a:pos x="34" y="286"/>
              </a:cxn>
              <a:cxn ang="0">
                <a:pos x="42" y="266"/>
              </a:cxn>
              <a:cxn ang="0">
                <a:pos x="52" y="246"/>
              </a:cxn>
              <a:cxn ang="0">
                <a:pos x="62" y="226"/>
              </a:cxn>
              <a:cxn ang="0">
                <a:pos x="74" y="207"/>
              </a:cxn>
              <a:cxn ang="0">
                <a:pos x="86" y="189"/>
              </a:cxn>
              <a:cxn ang="0">
                <a:pos x="99" y="171"/>
              </a:cxn>
              <a:cxn ang="0">
                <a:pos x="113" y="154"/>
              </a:cxn>
              <a:cxn ang="0">
                <a:pos x="126" y="138"/>
              </a:cxn>
              <a:cxn ang="0">
                <a:pos x="141" y="123"/>
              </a:cxn>
              <a:cxn ang="0">
                <a:pos x="156" y="106"/>
              </a:cxn>
              <a:cxn ang="0">
                <a:pos x="173" y="93"/>
              </a:cxn>
              <a:cxn ang="0">
                <a:pos x="190" y="81"/>
              </a:cxn>
              <a:cxn ang="0">
                <a:pos x="207" y="68"/>
              </a:cxn>
              <a:cxn ang="0">
                <a:pos x="225" y="57"/>
              </a:cxn>
              <a:cxn ang="0">
                <a:pos x="243" y="46"/>
              </a:cxn>
              <a:cxn ang="0">
                <a:pos x="262" y="37"/>
              </a:cxn>
              <a:cxn ang="0">
                <a:pos x="282" y="29"/>
              </a:cxn>
              <a:cxn ang="0">
                <a:pos x="302" y="22"/>
              </a:cxn>
              <a:cxn ang="0">
                <a:pos x="322" y="14"/>
              </a:cxn>
              <a:cxn ang="0">
                <a:pos x="344" y="9"/>
              </a:cxn>
              <a:cxn ang="0">
                <a:pos x="364" y="5"/>
              </a:cxn>
              <a:cxn ang="0">
                <a:pos x="386" y="2"/>
              </a:cxn>
              <a:cxn ang="0">
                <a:pos x="408" y="0"/>
              </a:cxn>
              <a:cxn ang="0">
                <a:pos x="430" y="0"/>
              </a:cxn>
              <a:cxn ang="0">
                <a:pos x="430" y="0"/>
              </a:cxn>
              <a:cxn ang="0">
                <a:pos x="1729" y="0"/>
              </a:cxn>
            </a:cxnLst>
            <a:rect l="0" t="0" r="r" b="b"/>
            <a:pathLst>
              <a:path w="1729" h="1322">
                <a:moveTo>
                  <a:pt x="230" y="1322"/>
                </a:moveTo>
                <a:lnTo>
                  <a:pt x="116" y="1322"/>
                </a:lnTo>
                <a:lnTo>
                  <a:pt x="104" y="1322"/>
                </a:lnTo>
                <a:lnTo>
                  <a:pt x="93" y="1320"/>
                </a:lnTo>
                <a:lnTo>
                  <a:pt x="81" y="1316"/>
                </a:lnTo>
                <a:lnTo>
                  <a:pt x="71" y="1313"/>
                </a:lnTo>
                <a:lnTo>
                  <a:pt x="61" y="1307"/>
                </a:lnTo>
                <a:lnTo>
                  <a:pt x="51" y="1302"/>
                </a:lnTo>
                <a:lnTo>
                  <a:pt x="42" y="1294"/>
                </a:lnTo>
                <a:lnTo>
                  <a:pt x="34" y="1285"/>
                </a:lnTo>
                <a:lnTo>
                  <a:pt x="27" y="1278"/>
                </a:lnTo>
                <a:lnTo>
                  <a:pt x="20" y="1267"/>
                </a:lnTo>
                <a:lnTo>
                  <a:pt x="14" y="1257"/>
                </a:lnTo>
                <a:lnTo>
                  <a:pt x="10" y="1246"/>
                </a:lnTo>
                <a:lnTo>
                  <a:pt x="5" y="1234"/>
                </a:lnTo>
                <a:lnTo>
                  <a:pt x="4" y="1223"/>
                </a:lnTo>
                <a:lnTo>
                  <a:pt x="0" y="1210"/>
                </a:lnTo>
                <a:lnTo>
                  <a:pt x="0" y="1197"/>
                </a:lnTo>
                <a:lnTo>
                  <a:pt x="0" y="1197"/>
                </a:lnTo>
                <a:lnTo>
                  <a:pt x="0" y="470"/>
                </a:lnTo>
                <a:lnTo>
                  <a:pt x="0" y="446"/>
                </a:lnTo>
                <a:lnTo>
                  <a:pt x="2" y="422"/>
                </a:lnTo>
                <a:lnTo>
                  <a:pt x="5" y="398"/>
                </a:lnTo>
                <a:lnTo>
                  <a:pt x="9" y="374"/>
                </a:lnTo>
                <a:lnTo>
                  <a:pt x="14" y="352"/>
                </a:lnTo>
                <a:lnTo>
                  <a:pt x="20" y="330"/>
                </a:lnTo>
                <a:lnTo>
                  <a:pt x="27" y="308"/>
                </a:lnTo>
                <a:lnTo>
                  <a:pt x="34" y="286"/>
                </a:lnTo>
                <a:lnTo>
                  <a:pt x="42" y="266"/>
                </a:lnTo>
                <a:lnTo>
                  <a:pt x="52" y="246"/>
                </a:lnTo>
                <a:lnTo>
                  <a:pt x="62" y="226"/>
                </a:lnTo>
                <a:lnTo>
                  <a:pt x="74" y="207"/>
                </a:lnTo>
                <a:lnTo>
                  <a:pt x="86" y="189"/>
                </a:lnTo>
                <a:lnTo>
                  <a:pt x="99" y="171"/>
                </a:lnTo>
                <a:lnTo>
                  <a:pt x="113" y="154"/>
                </a:lnTo>
                <a:lnTo>
                  <a:pt x="126" y="138"/>
                </a:lnTo>
                <a:lnTo>
                  <a:pt x="141" y="123"/>
                </a:lnTo>
                <a:lnTo>
                  <a:pt x="156" y="106"/>
                </a:lnTo>
                <a:lnTo>
                  <a:pt x="173" y="93"/>
                </a:lnTo>
                <a:lnTo>
                  <a:pt x="190" y="81"/>
                </a:lnTo>
                <a:lnTo>
                  <a:pt x="207" y="68"/>
                </a:lnTo>
                <a:lnTo>
                  <a:pt x="225" y="57"/>
                </a:lnTo>
                <a:lnTo>
                  <a:pt x="243" y="46"/>
                </a:lnTo>
                <a:lnTo>
                  <a:pt x="262" y="37"/>
                </a:lnTo>
                <a:lnTo>
                  <a:pt x="282" y="29"/>
                </a:lnTo>
                <a:lnTo>
                  <a:pt x="302" y="22"/>
                </a:lnTo>
                <a:lnTo>
                  <a:pt x="322" y="14"/>
                </a:lnTo>
                <a:lnTo>
                  <a:pt x="344" y="9"/>
                </a:lnTo>
                <a:lnTo>
                  <a:pt x="364" y="5"/>
                </a:lnTo>
                <a:lnTo>
                  <a:pt x="386" y="2"/>
                </a:lnTo>
                <a:lnTo>
                  <a:pt x="408" y="0"/>
                </a:lnTo>
                <a:lnTo>
                  <a:pt x="430" y="0"/>
                </a:lnTo>
                <a:lnTo>
                  <a:pt x="430" y="0"/>
                </a:lnTo>
                <a:lnTo>
                  <a:pt x="1729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6" name="Freeform 38"/>
          <p:cNvSpPr>
            <a:spLocks/>
          </p:cNvSpPr>
          <p:nvPr/>
        </p:nvSpPr>
        <p:spPr bwMode="auto">
          <a:xfrm>
            <a:off x="3873500" y="2006600"/>
            <a:ext cx="112713" cy="12223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7" name="Freeform 39"/>
          <p:cNvSpPr>
            <a:spLocks/>
          </p:cNvSpPr>
          <p:nvPr/>
        </p:nvSpPr>
        <p:spPr bwMode="auto">
          <a:xfrm>
            <a:off x="2698750" y="3910013"/>
            <a:ext cx="1239838" cy="133350"/>
          </a:xfrm>
          <a:custGeom>
            <a:avLst/>
            <a:gdLst/>
            <a:ahLst/>
            <a:cxnLst>
              <a:cxn ang="0">
                <a:pos x="1562" y="167"/>
              </a:cxn>
              <a:cxn ang="0">
                <a:pos x="39" y="167"/>
              </a:cxn>
              <a:cxn ang="0">
                <a:pos x="30" y="167"/>
              </a:cxn>
              <a:cxn ang="0">
                <a:pos x="24" y="165"/>
              </a:cxn>
              <a:cxn ang="0">
                <a:pos x="17" y="161"/>
              </a:cxn>
              <a:cxn ang="0">
                <a:pos x="12" y="156"/>
              </a:cxn>
              <a:cxn ang="0">
                <a:pos x="7" y="148"/>
              </a:cxn>
              <a:cxn ang="0">
                <a:pos x="3" y="143"/>
              </a:cxn>
              <a:cxn ang="0">
                <a:pos x="2" y="134"/>
              </a:cxn>
              <a:cxn ang="0">
                <a:pos x="0" y="126"/>
              </a:cxn>
              <a:cxn ang="0">
                <a:pos x="0" y="0"/>
              </a:cxn>
            </a:cxnLst>
            <a:rect l="0" t="0" r="r" b="b"/>
            <a:pathLst>
              <a:path w="1562" h="167">
                <a:moveTo>
                  <a:pt x="1562" y="167"/>
                </a:moveTo>
                <a:lnTo>
                  <a:pt x="39" y="167"/>
                </a:lnTo>
                <a:lnTo>
                  <a:pt x="30" y="167"/>
                </a:lnTo>
                <a:lnTo>
                  <a:pt x="24" y="165"/>
                </a:lnTo>
                <a:lnTo>
                  <a:pt x="17" y="161"/>
                </a:lnTo>
                <a:lnTo>
                  <a:pt x="12" y="156"/>
                </a:lnTo>
                <a:lnTo>
                  <a:pt x="7" y="148"/>
                </a:lnTo>
                <a:lnTo>
                  <a:pt x="3" y="143"/>
                </a:lnTo>
                <a:lnTo>
                  <a:pt x="2" y="134"/>
                </a:lnTo>
                <a:lnTo>
                  <a:pt x="0" y="126"/>
                </a:lnTo>
                <a:lnTo>
                  <a:pt x="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8" name="Freeform 40"/>
          <p:cNvSpPr>
            <a:spLocks/>
          </p:cNvSpPr>
          <p:nvPr/>
        </p:nvSpPr>
        <p:spPr bwMode="auto">
          <a:xfrm>
            <a:off x="2643188" y="3910013"/>
            <a:ext cx="111125" cy="122237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70" y="0"/>
              </a:cxn>
              <a:cxn ang="0">
                <a:pos x="140" y="154"/>
              </a:cxn>
              <a:cxn ang="0">
                <a:pos x="0" y="154"/>
              </a:cxn>
            </a:cxnLst>
            <a:rect l="0" t="0" r="r" b="b"/>
            <a:pathLst>
              <a:path w="140" h="154">
                <a:moveTo>
                  <a:pt x="0" y="154"/>
                </a:moveTo>
                <a:lnTo>
                  <a:pt x="70" y="0"/>
                </a:lnTo>
                <a:lnTo>
                  <a:pt x="140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09" name="Freeform 41"/>
          <p:cNvSpPr>
            <a:spLocks/>
          </p:cNvSpPr>
          <p:nvPr/>
        </p:nvSpPr>
        <p:spPr bwMode="auto">
          <a:xfrm>
            <a:off x="900113" y="1838325"/>
            <a:ext cx="2984500" cy="3984625"/>
          </a:xfrm>
          <a:custGeom>
            <a:avLst/>
            <a:gdLst/>
            <a:ahLst/>
            <a:cxnLst>
              <a:cxn ang="0">
                <a:pos x="429" y="5019"/>
              </a:cxn>
              <a:cxn ang="0">
                <a:pos x="383" y="5018"/>
              </a:cxn>
              <a:cxn ang="0">
                <a:pos x="342" y="5010"/>
              </a:cxn>
              <a:cxn ang="0">
                <a:pos x="300" y="4999"/>
              </a:cxn>
              <a:cxn ang="0">
                <a:pos x="261" y="4983"/>
              </a:cxn>
              <a:cxn ang="0">
                <a:pos x="224" y="4963"/>
              </a:cxn>
              <a:cxn ang="0">
                <a:pos x="187" y="4940"/>
              </a:cxn>
              <a:cxn ang="0">
                <a:pos x="155" y="4913"/>
              </a:cxn>
              <a:cxn ang="0">
                <a:pos x="125" y="4882"/>
              </a:cxn>
              <a:cxn ang="0">
                <a:pos x="97" y="4849"/>
              </a:cxn>
              <a:cxn ang="0">
                <a:pos x="72" y="4814"/>
              </a:cxn>
              <a:cxn ang="0">
                <a:pos x="50" y="4773"/>
              </a:cxn>
              <a:cxn ang="0">
                <a:pos x="33" y="4733"/>
              </a:cxn>
              <a:cxn ang="0">
                <a:pos x="18" y="4691"/>
              </a:cxn>
              <a:cxn ang="0">
                <a:pos x="8" y="4645"/>
              </a:cxn>
              <a:cxn ang="0">
                <a:pos x="1" y="4599"/>
              </a:cxn>
              <a:cxn ang="0">
                <a:pos x="0" y="4549"/>
              </a:cxn>
              <a:cxn ang="0">
                <a:pos x="0" y="470"/>
              </a:cxn>
              <a:cxn ang="0">
                <a:pos x="1" y="422"/>
              </a:cxn>
              <a:cxn ang="0">
                <a:pos x="8" y="374"/>
              </a:cxn>
              <a:cxn ang="0">
                <a:pos x="18" y="330"/>
              </a:cxn>
              <a:cxn ang="0">
                <a:pos x="33" y="286"/>
              </a:cxn>
              <a:cxn ang="0">
                <a:pos x="50" y="246"/>
              </a:cxn>
              <a:cxn ang="0">
                <a:pos x="72" y="207"/>
              </a:cxn>
              <a:cxn ang="0">
                <a:pos x="97" y="170"/>
              </a:cxn>
              <a:cxn ang="0">
                <a:pos x="125" y="137"/>
              </a:cxn>
              <a:cxn ang="0">
                <a:pos x="155" y="106"/>
              </a:cxn>
              <a:cxn ang="0">
                <a:pos x="187" y="80"/>
              </a:cxn>
              <a:cxn ang="0">
                <a:pos x="222" y="57"/>
              </a:cxn>
              <a:cxn ang="0">
                <a:pos x="261" y="36"/>
              </a:cxn>
              <a:cxn ang="0">
                <a:pos x="300" y="20"/>
              </a:cxn>
              <a:cxn ang="0">
                <a:pos x="342" y="9"/>
              </a:cxn>
              <a:cxn ang="0">
                <a:pos x="383" y="2"/>
              </a:cxn>
              <a:cxn ang="0">
                <a:pos x="429" y="0"/>
              </a:cxn>
              <a:cxn ang="0">
                <a:pos x="3760" y="0"/>
              </a:cxn>
            </a:cxnLst>
            <a:rect l="0" t="0" r="r" b="b"/>
            <a:pathLst>
              <a:path w="3760" h="5019">
                <a:moveTo>
                  <a:pt x="1012" y="5019"/>
                </a:moveTo>
                <a:lnTo>
                  <a:pt x="429" y="5019"/>
                </a:lnTo>
                <a:lnTo>
                  <a:pt x="405" y="5019"/>
                </a:lnTo>
                <a:lnTo>
                  <a:pt x="383" y="5018"/>
                </a:lnTo>
                <a:lnTo>
                  <a:pt x="363" y="5014"/>
                </a:lnTo>
                <a:lnTo>
                  <a:pt x="342" y="5010"/>
                </a:lnTo>
                <a:lnTo>
                  <a:pt x="321" y="5005"/>
                </a:lnTo>
                <a:lnTo>
                  <a:pt x="300" y="4999"/>
                </a:lnTo>
                <a:lnTo>
                  <a:pt x="281" y="4992"/>
                </a:lnTo>
                <a:lnTo>
                  <a:pt x="261" y="4983"/>
                </a:lnTo>
                <a:lnTo>
                  <a:pt x="243" y="4974"/>
                </a:lnTo>
                <a:lnTo>
                  <a:pt x="224" y="4963"/>
                </a:lnTo>
                <a:lnTo>
                  <a:pt x="206" y="4951"/>
                </a:lnTo>
                <a:lnTo>
                  <a:pt x="187" y="4940"/>
                </a:lnTo>
                <a:lnTo>
                  <a:pt x="171" y="4928"/>
                </a:lnTo>
                <a:lnTo>
                  <a:pt x="155" y="4913"/>
                </a:lnTo>
                <a:lnTo>
                  <a:pt x="139" y="4898"/>
                </a:lnTo>
                <a:lnTo>
                  <a:pt x="125" y="4882"/>
                </a:lnTo>
                <a:lnTo>
                  <a:pt x="110" y="4867"/>
                </a:lnTo>
                <a:lnTo>
                  <a:pt x="97" y="4849"/>
                </a:lnTo>
                <a:lnTo>
                  <a:pt x="83" y="4832"/>
                </a:lnTo>
                <a:lnTo>
                  <a:pt x="72" y="4814"/>
                </a:lnTo>
                <a:lnTo>
                  <a:pt x="62" y="4794"/>
                </a:lnTo>
                <a:lnTo>
                  <a:pt x="50" y="4773"/>
                </a:lnTo>
                <a:lnTo>
                  <a:pt x="41" y="4753"/>
                </a:lnTo>
                <a:lnTo>
                  <a:pt x="33" y="4733"/>
                </a:lnTo>
                <a:lnTo>
                  <a:pt x="25" y="4711"/>
                </a:lnTo>
                <a:lnTo>
                  <a:pt x="18" y="4691"/>
                </a:lnTo>
                <a:lnTo>
                  <a:pt x="13" y="4667"/>
                </a:lnTo>
                <a:lnTo>
                  <a:pt x="8" y="4645"/>
                </a:lnTo>
                <a:lnTo>
                  <a:pt x="3" y="4621"/>
                </a:lnTo>
                <a:lnTo>
                  <a:pt x="1" y="4599"/>
                </a:lnTo>
                <a:lnTo>
                  <a:pt x="0" y="4575"/>
                </a:lnTo>
                <a:lnTo>
                  <a:pt x="0" y="4549"/>
                </a:lnTo>
                <a:lnTo>
                  <a:pt x="0" y="4549"/>
                </a:lnTo>
                <a:lnTo>
                  <a:pt x="0" y="470"/>
                </a:lnTo>
                <a:lnTo>
                  <a:pt x="0" y="446"/>
                </a:lnTo>
                <a:lnTo>
                  <a:pt x="1" y="422"/>
                </a:lnTo>
                <a:lnTo>
                  <a:pt x="3" y="398"/>
                </a:lnTo>
                <a:lnTo>
                  <a:pt x="8" y="374"/>
                </a:lnTo>
                <a:lnTo>
                  <a:pt x="13" y="352"/>
                </a:lnTo>
                <a:lnTo>
                  <a:pt x="18" y="330"/>
                </a:lnTo>
                <a:lnTo>
                  <a:pt x="25" y="308"/>
                </a:lnTo>
                <a:lnTo>
                  <a:pt x="33" y="286"/>
                </a:lnTo>
                <a:lnTo>
                  <a:pt x="41" y="266"/>
                </a:lnTo>
                <a:lnTo>
                  <a:pt x="50" y="246"/>
                </a:lnTo>
                <a:lnTo>
                  <a:pt x="62" y="226"/>
                </a:lnTo>
                <a:lnTo>
                  <a:pt x="72" y="207"/>
                </a:lnTo>
                <a:lnTo>
                  <a:pt x="83" y="189"/>
                </a:lnTo>
                <a:lnTo>
                  <a:pt x="97" y="170"/>
                </a:lnTo>
                <a:lnTo>
                  <a:pt x="110" y="154"/>
                </a:lnTo>
                <a:lnTo>
                  <a:pt x="125" y="137"/>
                </a:lnTo>
                <a:lnTo>
                  <a:pt x="139" y="121"/>
                </a:lnTo>
                <a:lnTo>
                  <a:pt x="155" y="106"/>
                </a:lnTo>
                <a:lnTo>
                  <a:pt x="171" y="93"/>
                </a:lnTo>
                <a:lnTo>
                  <a:pt x="187" y="80"/>
                </a:lnTo>
                <a:lnTo>
                  <a:pt x="206" y="68"/>
                </a:lnTo>
                <a:lnTo>
                  <a:pt x="222" y="57"/>
                </a:lnTo>
                <a:lnTo>
                  <a:pt x="243" y="46"/>
                </a:lnTo>
                <a:lnTo>
                  <a:pt x="261" y="36"/>
                </a:lnTo>
                <a:lnTo>
                  <a:pt x="279" y="27"/>
                </a:lnTo>
                <a:lnTo>
                  <a:pt x="300" y="20"/>
                </a:lnTo>
                <a:lnTo>
                  <a:pt x="321" y="14"/>
                </a:lnTo>
                <a:lnTo>
                  <a:pt x="342" y="9"/>
                </a:lnTo>
                <a:lnTo>
                  <a:pt x="363" y="5"/>
                </a:lnTo>
                <a:lnTo>
                  <a:pt x="383" y="2"/>
                </a:lnTo>
                <a:lnTo>
                  <a:pt x="405" y="0"/>
                </a:lnTo>
                <a:lnTo>
                  <a:pt x="429" y="0"/>
                </a:lnTo>
                <a:lnTo>
                  <a:pt x="429" y="0"/>
                </a:lnTo>
                <a:lnTo>
                  <a:pt x="376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0" name="Freeform 42"/>
          <p:cNvSpPr>
            <a:spLocks/>
          </p:cNvSpPr>
          <p:nvPr/>
        </p:nvSpPr>
        <p:spPr bwMode="auto">
          <a:xfrm>
            <a:off x="3870325" y="1776413"/>
            <a:ext cx="112713" cy="122237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1" name="Freeform 43"/>
          <p:cNvSpPr>
            <a:spLocks/>
          </p:cNvSpPr>
          <p:nvPr/>
        </p:nvSpPr>
        <p:spPr bwMode="auto">
          <a:xfrm>
            <a:off x="4883150" y="4495800"/>
            <a:ext cx="1539875" cy="13398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8" y="0"/>
              </a:cxn>
              <a:cxn ang="0">
                <a:pos x="11" y="1"/>
              </a:cxn>
              <a:cxn ang="0">
                <a:pos x="15" y="3"/>
              </a:cxn>
              <a:cxn ang="0">
                <a:pos x="16" y="5"/>
              </a:cxn>
              <a:cxn ang="0">
                <a:pos x="16" y="9"/>
              </a:cxn>
              <a:cxn ang="0">
                <a:pos x="16" y="9"/>
              </a:cxn>
              <a:cxn ang="0">
                <a:pos x="16" y="11"/>
              </a:cxn>
              <a:cxn ang="0">
                <a:pos x="16" y="1217"/>
              </a:cxn>
              <a:cxn ang="0">
                <a:pos x="18" y="1241"/>
              </a:cxn>
              <a:cxn ang="0">
                <a:pos x="20" y="1265"/>
              </a:cxn>
              <a:cxn ang="0">
                <a:pos x="22" y="1287"/>
              </a:cxn>
              <a:cxn ang="0">
                <a:pos x="25" y="1311"/>
              </a:cxn>
              <a:cxn ang="0">
                <a:pos x="30" y="1333"/>
              </a:cxn>
              <a:cxn ang="0">
                <a:pos x="37" y="1356"/>
              </a:cxn>
              <a:cxn ang="0">
                <a:pos x="43" y="1377"/>
              </a:cxn>
              <a:cxn ang="0">
                <a:pos x="50" y="1399"/>
              </a:cxn>
              <a:cxn ang="0">
                <a:pos x="58" y="1419"/>
              </a:cxn>
              <a:cxn ang="0">
                <a:pos x="68" y="1439"/>
              </a:cxn>
              <a:cxn ang="0">
                <a:pos x="79" y="1459"/>
              </a:cxn>
              <a:cxn ang="0">
                <a:pos x="90" y="1479"/>
              </a:cxn>
              <a:cxn ang="0">
                <a:pos x="102" y="1498"/>
              </a:cxn>
              <a:cxn ang="0">
                <a:pos x="115" y="1514"/>
              </a:cxn>
              <a:cxn ang="0">
                <a:pos x="129" y="1533"/>
              </a:cxn>
              <a:cxn ang="0">
                <a:pos x="142" y="1547"/>
              </a:cxn>
              <a:cxn ang="0">
                <a:pos x="157" y="1564"/>
              </a:cxn>
              <a:cxn ang="0">
                <a:pos x="172" y="1579"/>
              </a:cxn>
              <a:cxn ang="0">
                <a:pos x="189" y="1593"/>
              </a:cxn>
              <a:cxn ang="0">
                <a:pos x="206" y="1606"/>
              </a:cxn>
              <a:cxn ang="0">
                <a:pos x="223" y="1617"/>
              </a:cxn>
              <a:cxn ang="0">
                <a:pos x="241" y="1630"/>
              </a:cxn>
              <a:cxn ang="0">
                <a:pos x="260" y="1639"/>
              </a:cxn>
              <a:cxn ang="0">
                <a:pos x="280" y="1648"/>
              </a:cxn>
              <a:cxn ang="0">
                <a:pos x="298" y="1658"/>
              </a:cxn>
              <a:cxn ang="0">
                <a:pos x="318" y="1665"/>
              </a:cxn>
              <a:cxn ang="0">
                <a:pos x="338" y="1670"/>
              </a:cxn>
              <a:cxn ang="0">
                <a:pos x="360" y="1676"/>
              </a:cxn>
              <a:cxn ang="0">
                <a:pos x="380" y="1681"/>
              </a:cxn>
              <a:cxn ang="0">
                <a:pos x="402" y="1683"/>
              </a:cxn>
              <a:cxn ang="0">
                <a:pos x="424" y="1685"/>
              </a:cxn>
              <a:cxn ang="0">
                <a:pos x="446" y="1687"/>
              </a:cxn>
              <a:cxn ang="0">
                <a:pos x="446" y="1687"/>
              </a:cxn>
              <a:cxn ang="0">
                <a:pos x="1939" y="1687"/>
              </a:cxn>
            </a:cxnLst>
            <a:rect l="0" t="0" r="r" b="b"/>
            <a:pathLst>
              <a:path w="1939" h="1687">
                <a:moveTo>
                  <a:pt x="0" y="0"/>
                </a:moveTo>
                <a:lnTo>
                  <a:pt x="8" y="0"/>
                </a:lnTo>
                <a:lnTo>
                  <a:pt x="11" y="1"/>
                </a:lnTo>
                <a:lnTo>
                  <a:pt x="15" y="3"/>
                </a:lnTo>
                <a:lnTo>
                  <a:pt x="16" y="5"/>
                </a:lnTo>
                <a:lnTo>
                  <a:pt x="16" y="9"/>
                </a:lnTo>
                <a:lnTo>
                  <a:pt x="16" y="9"/>
                </a:lnTo>
                <a:lnTo>
                  <a:pt x="16" y="11"/>
                </a:lnTo>
                <a:lnTo>
                  <a:pt x="16" y="1217"/>
                </a:lnTo>
                <a:lnTo>
                  <a:pt x="18" y="1241"/>
                </a:lnTo>
                <a:lnTo>
                  <a:pt x="20" y="1265"/>
                </a:lnTo>
                <a:lnTo>
                  <a:pt x="22" y="1287"/>
                </a:lnTo>
                <a:lnTo>
                  <a:pt x="25" y="1311"/>
                </a:lnTo>
                <a:lnTo>
                  <a:pt x="30" y="1333"/>
                </a:lnTo>
                <a:lnTo>
                  <a:pt x="37" y="1356"/>
                </a:lnTo>
                <a:lnTo>
                  <a:pt x="43" y="1377"/>
                </a:lnTo>
                <a:lnTo>
                  <a:pt x="50" y="1399"/>
                </a:lnTo>
                <a:lnTo>
                  <a:pt x="58" y="1419"/>
                </a:lnTo>
                <a:lnTo>
                  <a:pt x="68" y="1439"/>
                </a:lnTo>
                <a:lnTo>
                  <a:pt x="79" y="1459"/>
                </a:lnTo>
                <a:lnTo>
                  <a:pt x="90" y="1479"/>
                </a:lnTo>
                <a:lnTo>
                  <a:pt x="102" y="1498"/>
                </a:lnTo>
                <a:lnTo>
                  <a:pt x="115" y="1514"/>
                </a:lnTo>
                <a:lnTo>
                  <a:pt x="129" y="1533"/>
                </a:lnTo>
                <a:lnTo>
                  <a:pt x="142" y="1547"/>
                </a:lnTo>
                <a:lnTo>
                  <a:pt x="157" y="1564"/>
                </a:lnTo>
                <a:lnTo>
                  <a:pt x="172" y="1579"/>
                </a:lnTo>
                <a:lnTo>
                  <a:pt x="189" y="1593"/>
                </a:lnTo>
                <a:lnTo>
                  <a:pt x="206" y="1606"/>
                </a:lnTo>
                <a:lnTo>
                  <a:pt x="223" y="1617"/>
                </a:lnTo>
                <a:lnTo>
                  <a:pt x="241" y="1630"/>
                </a:lnTo>
                <a:lnTo>
                  <a:pt x="260" y="1639"/>
                </a:lnTo>
                <a:lnTo>
                  <a:pt x="280" y="1648"/>
                </a:lnTo>
                <a:lnTo>
                  <a:pt x="298" y="1658"/>
                </a:lnTo>
                <a:lnTo>
                  <a:pt x="318" y="1665"/>
                </a:lnTo>
                <a:lnTo>
                  <a:pt x="338" y="1670"/>
                </a:lnTo>
                <a:lnTo>
                  <a:pt x="360" y="1676"/>
                </a:lnTo>
                <a:lnTo>
                  <a:pt x="380" y="1681"/>
                </a:lnTo>
                <a:lnTo>
                  <a:pt x="402" y="1683"/>
                </a:lnTo>
                <a:lnTo>
                  <a:pt x="424" y="1685"/>
                </a:lnTo>
                <a:lnTo>
                  <a:pt x="446" y="1687"/>
                </a:lnTo>
                <a:lnTo>
                  <a:pt x="446" y="1687"/>
                </a:lnTo>
                <a:lnTo>
                  <a:pt x="1939" y="1687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2" name="Freeform 44"/>
          <p:cNvSpPr>
            <a:spLocks/>
          </p:cNvSpPr>
          <p:nvPr/>
        </p:nvSpPr>
        <p:spPr bwMode="auto">
          <a:xfrm>
            <a:off x="6408738" y="5773738"/>
            <a:ext cx="111125" cy="123825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141" y="77"/>
              </a:cxn>
              <a:cxn ang="0">
                <a:pos x="0" y="154"/>
              </a:cxn>
              <a:cxn ang="0">
                <a:pos x="0" y="0"/>
              </a:cxn>
            </a:cxnLst>
            <a:rect l="0" t="0" r="r" b="b"/>
            <a:pathLst>
              <a:path w="141" h="154">
                <a:moveTo>
                  <a:pt x="0" y="0"/>
                </a:moveTo>
                <a:lnTo>
                  <a:pt x="141" y="77"/>
                </a:lnTo>
                <a:lnTo>
                  <a:pt x="0" y="154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3" name="Freeform 45"/>
          <p:cNvSpPr>
            <a:spLocks/>
          </p:cNvSpPr>
          <p:nvPr/>
        </p:nvSpPr>
        <p:spPr bwMode="auto">
          <a:xfrm>
            <a:off x="3505200" y="4454525"/>
            <a:ext cx="966788" cy="1368425"/>
          </a:xfrm>
          <a:custGeom>
            <a:avLst/>
            <a:gdLst/>
            <a:ahLst/>
            <a:cxnLst>
              <a:cxn ang="0">
                <a:pos x="1162" y="0"/>
              </a:cxn>
              <a:cxn ang="0">
                <a:pos x="1189" y="0"/>
              </a:cxn>
              <a:cxn ang="0">
                <a:pos x="1195" y="0"/>
              </a:cxn>
              <a:cxn ang="0">
                <a:pos x="1200" y="2"/>
              </a:cxn>
              <a:cxn ang="0">
                <a:pos x="1205" y="6"/>
              </a:cxn>
              <a:cxn ang="0">
                <a:pos x="1209" y="10"/>
              </a:cxn>
              <a:cxn ang="0">
                <a:pos x="1212" y="13"/>
              </a:cxn>
              <a:cxn ang="0">
                <a:pos x="1215" y="19"/>
              </a:cxn>
              <a:cxn ang="0">
                <a:pos x="1217" y="24"/>
              </a:cxn>
              <a:cxn ang="0">
                <a:pos x="1217" y="32"/>
              </a:cxn>
              <a:cxn ang="0">
                <a:pos x="1217" y="32"/>
              </a:cxn>
              <a:cxn ang="0">
                <a:pos x="1217" y="1254"/>
              </a:cxn>
              <a:cxn ang="0">
                <a:pos x="1217" y="1280"/>
              </a:cxn>
              <a:cxn ang="0">
                <a:pos x="1215" y="1304"/>
              </a:cxn>
              <a:cxn ang="0">
                <a:pos x="1212" y="1326"/>
              </a:cxn>
              <a:cxn ang="0">
                <a:pos x="1209" y="1350"/>
              </a:cxn>
              <a:cxn ang="0">
                <a:pos x="1204" y="1372"/>
              </a:cxn>
              <a:cxn ang="0">
                <a:pos x="1199" y="1396"/>
              </a:cxn>
              <a:cxn ang="0">
                <a:pos x="1192" y="1416"/>
              </a:cxn>
              <a:cxn ang="0">
                <a:pos x="1183" y="1438"/>
              </a:cxn>
              <a:cxn ang="0">
                <a:pos x="1175" y="1458"/>
              </a:cxn>
              <a:cxn ang="0">
                <a:pos x="1165" y="1478"/>
              </a:cxn>
              <a:cxn ang="0">
                <a:pos x="1155" y="1499"/>
              </a:cxn>
              <a:cxn ang="0">
                <a:pos x="1143" y="1519"/>
              </a:cxn>
              <a:cxn ang="0">
                <a:pos x="1132" y="1537"/>
              </a:cxn>
              <a:cxn ang="0">
                <a:pos x="1120" y="1554"/>
              </a:cxn>
              <a:cxn ang="0">
                <a:pos x="1106" y="1572"/>
              </a:cxn>
              <a:cxn ang="0">
                <a:pos x="1091" y="1587"/>
              </a:cxn>
              <a:cxn ang="0">
                <a:pos x="1076" y="1603"/>
              </a:cxn>
              <a:cxn ang="0">
                <a:pos x="1061" y="1618"/>
              </a:cxn>
              <a:cxn ang="0">
                <a:pos x="1044" y="1633"/>
              </a:cxn>
              <a:cxn ang="0">
                <a:pos x="1028" y="1645"/>
              </a:cxn>
              <a:cxn ang="0">
                <a:pos x="1011" y="1656"/>
              </a:cxn>
              <a:cxn ang="0">
                <a:pos x="992" y="1668"/>
              </a:cxn>
              <a:cxn ang="0">
                <a:pos x="974" y="1679"/>
              </a:cxn>
              <a:cxn ang="0">
                <a:pos x="956" y="1688"/>
              </a:cxn>
              <a:cxn ang="0">
                <a:pos x="935" y="1697"/>
              </a:cxn>
              <a:cxn ang="0">
                <a:pos x="915" y="1704"/>
              </a:cxn>
              <a:cxn ang="0">
                <a:pos x="895" y="1710"/>
              </a:cxn>
              <a:cxn ang="0">
                <a:pos x="875" y="1715"/>
              </a:cxn>
              <a:cxn ang="0">
                <a:pos x="853" y="1719"/>
              </a:cxn>
              <a:cxn ang="0">
                <a:pos x="831" y="1723"/>
              </a:cxn>
              <a:cxn ang="0">
                <a:pos x="810" y="1724"/>
              </a:cxn>
              <a:cxn ang="0">
                <a:pos x="788" y="1724"/>
              </a:cxn>
              <a:cxn ang="0">
                <a:pos x="788" y="1724"/>
              </a:cxn>
              <a:cxn ang="0">
                <a:pos x="0" y="1724"/>
              </a:cxn>
            </a:cxnLst>
            <a:rect l="0" t="0" r="r" b="b"/>
            <a:pathLst>
              <a:path w="1217" h="1724">
                <a:moveTo>
                  <a:pt x="1162" y="0"/>
                </a:moveTo>
                <a:lnTo>
                  <a:pt x="1189" y="0"/>
                </a:lnTo>
                <a:lnTo>
                  <a:pt x="1195" y="0"/>
                </a:lnTo>
                <a:lnTo>
                  <a:pt x="1200" y="2"/>
                </a:lnTo>
                <a:lnTo>
                  <a:pt x="1205" y="6"/>
                </a:lnTo>
                <a:lnTo>
                  <a:pt x="1209" y="10"/>
                </a:lnTo>
                <a:lnTo>
                  <a:pt x="1212" y="13"/>
                </a:lnTo>
                <a:lnTo>
                  <a:pt x="1215" y="19"/>
                </a:lnTo>
                <a:lnTo>
                  <a:pt x="1217" y="24"/>
                </a:lnTo>
                <a:lnTo>
                  <a:pt x="1217" y="32"/>
                </a:lnTo>
                <a:lnTo>
                  <a:pt x="1217" y="32"/>
                </a:lnTo>
                <a:lnTo>
                  <a:pt x="1217" y="1254"/>
                </a:lnTo>
                <a:lnTo>
                  <a:pt x="1217" y="1280"/>
                </a:lnTo>
                <a:lnTo>
                  <a:pt x="1215" y="1304"/>
                </a:lnTo>
                <a:lnTo>
                  <a:pt x="1212" y="1326"/>
                </a:lnTo>
                <a:lnTo>
                  <a:pt x="1209" y="1350"/>
                </a:lnTo>
                <a:lnTo>
                  <a:pt x="1204" y="1372"/>
                </a:lnTo>
                <a:lnTo>
                  <a:pt x="1199" y="1396"/>
                </a:lnTo>
                <a:lnTo>
                  <a:pt x="1192" y="1416"/>
                </a:lnTo>
                <a:lnTo>
                  <a:pt x="1183" y="1438"/>
                </a:lnTo>
                <a:lnTo>
                  <a:pt x="1175" y="1458"/>
                </a:lnTo>
                <a:lnTo>
                  <a:pt x="1165" y="1478"/>
                </a:lnTo>
                <a:lnTo>
                  <a:pt x="1155" y="1499"/>
                </a:lnTo>
                <a:lnTo>
                  <a:pt x="1143" y="1519"/>
                </a:lnTo>
                <a:lnTo>
                  <a:pt x="1132" y="1537"/>
                </a:lnTo>
                <a:lnTo>
                  <a:pt x="1120" y="1554"/>
                </a:lnTo>
                <a:lnTo>
                  <a:pt x="1106" y="1572"/>
                </a:lnTo>
                <a:lnTo>
                  <a:pt x="1091" y="1587"/>
                </a:lnTo>
                <a:lnTo>
                  <a:pt x="1076" y="1603"/>
                </a:lnTo>
                <a:lnTo>
                  <a:pt x="1061" y="1618"/>
                </a:lnTo>
                <a:lnTo>
                  <a:pt x="1044" y="1633"/>
                </a:lnTo>
                <a:lnTo>
                  <a:pt x="1028" y="1645"/>
                </a:lnTo>
                <a:lnTo>
                  <a:pt x="1011" y="1656"/>
                </a:lnTo>
                <a:lnTo>
                  <a:pt x="992" y="1668"/>
                </a:lnTo>
                <a:lnTo>
                  <a:pt x="974" y="1679"/>
                </a:lnTo>
                <a:lnTo>
                  <a:pt x="956" y="1688"/>
                </a:lnTo>
                <a:lnTo>
                  <a:pt x="935" y="1697"/>
                </a:lnTo>
                <a:lnTo>
                  <a:pt x="915" y="1704"/>
                </a:lnTo>
                <a:lnTo>
                  <a:pt x="895" y="1710"/>
                </a:lnTo>
                <a:lnTo>
                  <a:pt x="875" y="1715"/>
                </a:lnTo>
                <a:lnTo>
                  <a:pt x="853" y="1719"/>
                </a:lnTo>
                <a:lnTo>
                  <a:pt x="831" y="1723"/>
                </a:lnTo>
                <a:lnTo>
                  <a:pt x="810" y="1724"/>
                </a:lnTo>
                <a:lnTo>
                  <a:pt x="788" y="1724"/>
                </a:lnTo>
                <a:lnTo>
                  <a:pt x="788" y="1724"/>
                </a:lnTo>
                <a:lnTo>
                  <a:pt x="0" y="1724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4" name="Freeform 46"/>
          <p:cNvSpPr>
            <a:spLocks/>
          </p:cNvSpPr>
          <p:nvPr/>
        </p:nvSpPr>
        <p:spPr bwMode="auto">
          <a:xfrm>
            <a:off x="3406775" y="5761038"/>
            <a:ext cx="111125" cy="122237"/>
          </a:xfrm>
          <a:custGeom>
            <a:avLst/>
            <a:gdLst/>
            <a:ahLst/>
            <a:cxnLst>
              <a:cxn ang="0">
                <a:pos x="141" y="155"/>
              </a:cxn>
              <a:cxn ang="0">
                <a:pos x="0" y="77"/>
              </a:cxn>
              <a:cxn ang="0">
                <a:pos x="141" y="0"/>
              </a:cxn>
              <a:cxn ang="0">
                <a:pos x="141" y="155"/>
              </a:cxn>
            </a:cxnLst>
            <a:rect l="0" t="0" r="r" b="b"/>
            <a:pathLst>
              <a:path w="141" h="155">
                <a:moveTo>
                  <a:pt x="141" y="155"/>
                </a:moveTo>
                <a:lnTo>
                  <a:pt x="0" y="77"/>
                </a:lnTo>
                <a:lnTo>
                  <a:pt x="141" y="0"/>
                </a:lnTo>
                <a:lnTo>
                  <a:pt x="141" y="155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5" name="Freeform 47"/>
          <p:cNvSpPr>
            <a:spLocks/>
          </p:cNvSpPr>
          <p:nvPr/>
        </p:nvSpPr>
        <p:spPr bwMode="auto">
          <a:xfrm>
            <a:off x="5429250" y="3375025"/>
            <a:ext cx="1873250" cy="669925"/>
          </a:xfrm>
          <a:custGeom>
            <a:avLst/>
            <a:gdLst/>
            <a:ahLst/>
            <a:cxnLst>
              <a:cxn ang="0">
                <a:pos x="0" y="842"/>
              </a:cxn>
              <a:cxn ang="0">
                <a:pos x="2137" y="842"/>
              </a:cxn>
              <a:cxn ang="0">
                <a:pos x="2137" y="842"/>
              </a:cxn>
              <a:cxn ang="0">
                <a:pos x="2149" y="841"/>
              </a:cxn>
              <a:cxn ang="0">
                <a:pos x="2161" y="841"/>
              </a:cxn>
              <a:cxn ang="0">
                <a:pos x="2171" y="839"/>
              </a:cxn>
              <a:cxn ang="0">
                <a:pos x="2183" y="837"/>
              </a:cxn>
              <a:cxn ang="0">
                <a:pos x="2193" y="833"/>
              </a:cxn>
              <a:cxn ang="0">
                <a:pos x="2205" y="831"/>
              </a:cxn>
              <a:cxn ang="0">
                <a:pos x="2215" y="826"/>
              </a:cxn>
              <a:cxn ang="0">
                <a:pos x="2225" y="822"/>
              </a:cxn>
              <a:cxn ang="0">
                <a:pos x="2235" y="817"/>
              </a:cxn>
              <a:cxn ang="0">
                <a:pos x="2245" y="811"/>
              </a:cxn>
              <a:cxn ang="0">
                <a:pos x="2253" y="806"/>
              </a:cxn>
              <a:cxn ang="0">
                <a:pos x="2263" y="800"/>
              </a:cxn>
              <a:cxn ang="0">
                <a:pos x="2280" y="786"/>
              </a:cxn>
              <a:cxn ang="0">
                <a:pos x="2295" y="771"/>
              </a:cxn>
              <a:cxn ang="0">
                <a:pos x="2310" y="752"/>
              </a:cxn>
              <a:cxn ang="0">
                <a:pos x="2324" y="734"/>
              </a:cxn>
              <a:cxn ang="0">
                <a:pos x="2329" y="725"/>
              </a:cxn>
              <a:cxn ang="0">
                <a:pos x="2334" y="714"/>
              </a:cxn>
              <a:cxn ang="0">
                <a:pos x="2339" y="703"/>
              </a:cxn>
              <a:cxn ang="0">
                <a:pos x="2344" y="692"/>
              </a:cxn>
              <a:cxn ang="0">
                <a:pos x="2347" y="681"/>
              </a:cxn>
              <a:cxn ang="0">
                <a:pos x="2350" y="670"/>
              </a:cxn>
              <a:cxn ang="0">
                <a:pos x="2354" y="659"/>
              </a:cxn>
              <a:cxn ang="0">
                <a:pos x="2357" y="646"/>
              </a:cxn>
              <a:cxn ang="0">
                <a:pos x="2359" y="635"/>
              </a:cxn>
              <a:cxn ang="0">
                <a:pos x="2360" y="622"/>
              </a:cxn>
              <a:cxn ang="0">
                <a:pos x="2360" y="609"/>
              </a:cxn>
              <a:cxn ang="0">
                <a:pos x="2360" y="598"/>
              </a:cxn>
              <a:cxn ang="0">
                <a:pos x="2360" y="598"/>
              </a:cxn>
              <a:cxn ang="0">
                <a:pos x="2360" y="598"/>
              </a:cxn>
              <a:cxn ang="0">
                <a:pos x="2360" y="0"/>
              </a:cxn>
            </a:cxnLst>
            <a:rect l="0" t="0" r="r" b="b"/>
            <a:pathLst>
              <a:path w="2360" h="842">
                <a:moveTo>
                  <a:pt x="0" y="842"/>
                </a:moveTo>
                <a:lnTo>
                  <a:pt x="2137" y="842"/>
                </a:lnTo>
                <a:lnTo>
                  <a:pt x="2137" y="842"/>
                </a:lnTo>
                <a:lnTo>
                  <a:pt x="2149" y="841"/>
                </a:lnTo>
                <a:lnTo>
                  <a:pt x="2161" y="841"/>
                </a:lnTo>
                <a:lnTo>
                  <a:pt x="2171" y="839"/>
                </a:lnTo>
                <a:lnTo>
                  <a:pt x="2183" y="837"/>
                </a:lnTo>
                <a:lnTo>
                  <a:pt x="2193" y="833"/>
                </a:lnTo>
                <a:lnTo>
                  <a:pt x="2205" y="831"/>
                </a:lnTo>
                <a:lnTo>
                  <a:pt x="2215" y="826"/>
                </a:lnTo>
                <a:lnTo>
                  <a:pt x="2225" y="822"/>
                </a:lnTo>
                <a:lnTo>
                  <a:pt x="2235" y="817"/>
                </a:lnTo>
                <a:lnTo>
                  <a:pt x="2245" y="811"/>
                </a:lnTo>
                <a:lnTo>
                  <a:pt x="2253" y="806"/>
                </a:lnTo>
                <a:lnTo>
                  <a:pt x="2263" y="800"/>
                </a:lnTo>
                <a:lnTo>
                  <a:pt x="2280" y="786"/>
                </a:lnTo>
                <a:lnTo>
                  <a:pt x="2295" y="771"/>
                </a:lnTo>
                <a:lnTo>
                  <a:pt x="2310" y="752"/>
                </a:lnTo>
                <a:lnTo>
                  <a:pt x="2324" y="734"/>
                </a:lnTo>
                <a:lnTo>
                  <a:pt x="2329" y="725"/>
                </a:lnTo>
                <a:lnTo>
                  <a:pt x="2334" y="714"/>
                </a:lnTo>
                <a:lnTo>
                  <a:pt x="2339" y="703"/>
                </a:lnTo>
                <a:lnTo>
                  <a:pt x="2344" y="692"/>
                </a:lnTo>
                <a:lnTo>
                  <a:pt x="2347" y="681"/>
                </a:lnTo>
                <a:lnTo>
                  <a:pt x="2350" y="670"/>
                </a:lnTo>
                <a:lnTo>
                  <a:pt x="2354" y="659"/>
                </a:lnTo>
                <a:lnTo>
                  <a:pt x="2357" y="646"/>
                </a:lnTo>
                <a:lnTo>
                  <a:pt x="2359" y="635"/>
                </a:lnTo>
                <a:lnTo>
                  <a:pt x="2360" y="622"/>
                </a:lnTo>
                <a:lnTo>
                  <a:pt x="2360" y="609"/>
                </a:lnTo>
                <a:lnTo>
                  <a:pt x="2360" y="598"/>
                </a:lnTo>
                <a:lnTo>
                  <a:pt x="2360" y="598"/>
                </a:lnTo>
                <a:lnTo>
                  <a:pt x="2360" y="598"/>
                </a:lnTo>
                <a:lnTo>
                  <a:pt x="2360" y="0"/>
                </a:lnTo>
              </a:path>
            </a:pathLst>
          </a:custGeom>
          <a:noFill/>
          <a:ln w="38100" cmpd="sng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6" name="Freeform 48"/>
          <p:cNvSpPr>
            <a:spLocks/>
          </p:cNvSpPr>
          <p:nvPr/>
        </p:nvSpPr>
        <p:spPr bwMode="auto">
          <a:xfrm>
            <a:off x="7246938" y="3268663"/>
            <a:ext cx="111125" cy="122237"/>
          </a:xfrm>
          <a:custGeom>
            <a:avLst/>
            <a:gdLst/>
            <a:ahLst/>
            <a:cxnLst>
              <a:cxn ang="0">
                <a:pos x="0" y="154"/>
              </a:cxn>
              <a:cxn ang="0">
                <a:pos x="70" y="0"/>
              </a:cxn>
              <a:cxn ang="0">
                <a:pos x="141" y="154"/>
              </a:cxn>
              <a:cxn ang="0">
                <a:pos x="0" y="154"/>
              </a:cxn>
            </a:cxnLst>
            <a:rect l="0" t="0" r="r" b="b"/>
            <a:pathLst>
              <a:path w="141" h="154">
                <a:moveTo>
                  <a:pt x="0" y="154"/>
                </a:moveTo>
                <a:lnTo>
                  <a:pt x="70" y="0"/>
                </a:lnTo>
                <a:lnTo>
                  <a:pt x="141" y="154"/>
                </a:lnTo>
                <a:lnTo>
                  <a:pt x="0" y="154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17" name="Rectangle 49"/>
          <p:cNvSpPr>
            <a:spLocks noChangeArrowheads="1"/>
          </p:cNvSpPr>
          <p:nvPr/>
        </p:nvSpPr>
        <p:spPr bwMode="auto">
          <a:xfrm>
            <a:off x="5075238" y="5373688"/>
            <a:ext cx="1257300" cy="320675"/>
          </a:xfrm>
          <a:prstGeom prst="rect">
            <a:avLst/>
          </a:prstGeom>
          <a:solidFill>
            <a:srgbClr val="99FF99"/>
          </a:solidFill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21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do_exit()</a:t>
            </a:r>
          </a:p>
        </p:txBody>
      </p:sp>
      <p:sp>
        <p:nvSpPr>
          <p:cNvPr id="519218" name="Rectangle 50"/>
          <p:cNvSpPr>
            <a:spLocks noChangeArrowheads="1"/>
          </p:cNvSpPr>
          <p:nvPr/>
        </p:nvSpPr>
        <p:spPr bwMode="auto">
          <a:xfrm>
            <a:off x="3132138" y="5300663"/>
            <a:ext cx="884237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schedule()</a:t>
            </a:r>
            <a:endParaRPr kumimoji="1" lang="en-US" altLang="zh-CN" sz="24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19" name="Rectangle 51"/>
          <p:cNvSpPr>
            <a:spLocks noChangeArrowheads="1"/>
          </p:cNvSpPr>
          <p:nvPr/>
        </p:nvSpPr>
        <p:spPr bwMode="auto">
          <a:xfrm>
            <a:off x="3059113" y="5084763"/>
            <a:ext cx="676275" cy="19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300" b="1">
                <a:solidFill>
                  <a:srgbClr val="000000"/>
                </a:solidFill>
                <a:latin typeface="Tahoma" pitchFamily="34" charset="0"/>
                <a:ea typeface="隶书" pitchFamily="49" charset="-122"/>
              </a:rPr>
              <a:t>ptrace()</a:t>
            </a:r>
            <a:endParaRPr kumimoji="1" lang="en-US" altLang="zh-CN" sz="2400" b="1"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20" name="Rectangle 52"/>
          <p:cNvSpPr>
            <a:spLocks noChangeArrowheads="1"/>
          </p:cNvSpPr>
          <p:nvPr/>
        </p:nvSpPr>
        <p:spPr bwMode="auto">
          <a:xfrm>
            <a:off x="3348038" y="2768600"/>
            <a:ext cx="101758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en-US" altLang="zh-CN" sz="1500" b="1">
                <a:solidFill>
                  <a:srgbClr val="FF0000"/>
                </a:solidFill>
                <a:latin typeface="Tahoma" pitchFamily="34" charset="0"/>
                <a:ea typeface="隶书" pitchFamily="49" charset="-122"/>
              </a:rPr>
              <a:t>schedule()</a:t>
            </a:r>
            <a:endParaRPr kumimoji="1" lang="en-US" altLang="zh-CN" sz="2800" b="1">
              <a:solidFill>
                <a:srgbClr val="FF0000"/>
              </a:solidFill>
              <a:latin typeface="Times New Roman" pitchFamily="18" charset="0"/>
              <a:ea typeface="隶书" pitchFamily="49" charset="-122"/>
            </a:endParaRPr>
          </a:p>
        </p:txBody>
      </p:sp>
      <p:sp>
        <p:nvSpPr>
          <p:cNvPr id="519221" name="Rectangle 53"/>
          <p:cNvSpPr>
            <a:spLocks noChangeArrowheads="1"/>
          </p:cNvSpPr>
          <p:nvPr/>
        </p:nvSpPr>
        <p:spPr bwMode="auto">
          <a:xfrm>
            <a:off x="5032375" y="2874963"/>
            <a:ext cx="825500" cy="396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0" tIns="0" rIns="0" bIns="0">
            <a:spAutoFit/>
          </a:bodyPr>
          <a:lstStyle/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当前进程</a:t>
            </a:r>
          </a:p>
          <a:p>
            <a:pPr algn="ctr" eaLnBrk="0" hangingPunct="0">
              <a:spcBef>
                <a:spcPct val="0"/>
              </a:spcBef>
              <a:buFontTx/>
              <a:buNone/>
            </a:pPr>
            <a:r>
              <a:rPr kumimoji="1" lang="zh-CN" altLang="en-US" sz="1300" b="1">
                <a:solidFill>
                  <a:srgbClr val="000000"/>
                </a:solidFill>
                <a:latin typeface="宋体" pitchFamily="2" charset="-122"/>
              </a:rPr>
              <a:t>时间片耗尽</a:t>
            </a:r>
            <a:endParaRPr kumimoji="1" lang="zh-CN" altLang="en-US" sz="2400" b="1">
              <a:latin typeface="Times New Roman" pitchFamily="18" charset="0"/>
              <a:ea typeface="隶书" pitchFamily="49" charset="-122"/>
            </a:endParaRPr>
          </a:p>
        </p:txBody>
      </p:sp>
      <p:grpSp>
        <p:nvGrpSpPr>
          <p:cNvPr id="519222" name="Group 54"/>
          <p:cNvGrpSpPr>
            <a:grpSpLocks/>
          </p:cNvGrpSpPr>
          <p:nvPr/>
        </p:nvGrpSpPr>
        <p:grpSpPr bwMode="auto">
          <a:xfrm>
            <a:off x="1585913" y="3995738"/>
            <a:ext cx="990600" cy="568325"/>
            <a:chOff x="863" y="2245"/>
            <a:chExt cx="624" cy="358"/>
          </a:xfrm>
        </p:grpSpPr>
        <p:sp>
          <p:nvSpPr>
            <p:cNvPr id="519223" name="Rectangle 55"/>
            <p:cNvSpPr>
              <a:spLocks noChangeArrowheads="1"/>
            </p:cNvSpPr>
            <p:nvPr/>
          </p:nvSpPr>
          <p:spPr bwMode="auto">
            <a:xfrm>
              <a:off x="863" y="2245"/>
              <a:ext cx="6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等待资源到位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4" name="Rectangle 56"/>
            <p:cNvSpPr>
              <a:spLocks noChangeArrowheads="1"/>
            </p:cNvSpPr>
            <p:nvPr/>
          </p:nvSpPr>
          <p:spPr bwMode="auto">
            <a:xfrm>
              <a:off x="889" y="2353"/>
              <a:ext cx="565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sleep_on()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5" name="Rectangle 57"/>
            <p:cNvSpPr>
              <a:spLocks noChangeArrowheads="1"/>
            </p:cNvSpPr>
            <p:nvPr/>
          </p:nvSpPr>
          <p:spPr bwMode="auto">
            <a:xfrm>
              <a:off x="894" y="2478"/>
              <a:ext cx="55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schedule()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26" name="Group 58"/>
          <p:cNvGrpSpPr>
            <a:grpSpLocks/>
          </p:cNvGrpSpPr>
          <p:nvPr/>
        </p:nvGrpSpPr>
        <p:grpSpPr bwMode="auto">
          <a:xfrm>
            <a:off x="6759575" y="3995738"/>
            <a:ext cx="2046288" cy="568325"/>
            <a:chOff x="4122" y="2245"/>
            <a:chExt cx="1289" cy="358"/>
          </a:xfrm>
        </p:grpSpPr>
        <p:sp>
          <p:nvSpPr>
            <p:cNvPr id="519227" name="Rectangle 59"/>
            <p:cNvSpPr>
              <a:spLocks noChangeArrowheads="1"/>
            </p:cNvSpPr>
            <p:nvPr/>
          </p:nvSpPr>
          <p:spPr bwMode="auto">
            <a:xfrm>
              <a:off x="4458" y="2245"/>
              <a:ext cx="624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等待资源到位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8" name="Rectangle 60"/>
            <p:cNvSpPr>
              <a:spLocks noChangeArrowheads="1"/>
            </p:cNvSpPr>
            <p:nvPr/>
          </p:nvSpPr>
          <p:spPr bwMode="auto">
            <a:xfrm>
              <a:off x="4122" y="2353"/>
              <a:ext cx="1289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interruptible_sleep_on()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29" name="Rectangle 61"/>
            <p:cNvSpPr>
              <a:spLocks noChangeArrowheads="1"/>
            </p:cNvSpPr>
            <p:nvPr/>
          </p:nvSpPr>
          <p:spPr bwMode="auto">
            <a:xfrm>
              <a:off x="4488" y="2478"/>
              <a:ext cx="557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FF0000"/>
                  </a:solidFill>
                  <a:latin typeface="Tahoma" pitchFamily="34" charset="0"/>
                  <a:ea typeface="隶书" pitchFamily="49" charset="-122"/>
                </a:rPr>
                <a:t>schedule()</a:t>
              </a:r>
              <a:endParaRPr kumimoji="1" lang="en-US" altLang="zh-CN" sz="2400" b="1">
                <a:solidFill>
                  <a:srgbClr val="FF0000"/>
                </a:solidFill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0" name="Group 62"/>
          <p:cNvGrpSpPr>
            <a:grpSpLocks/>
          </p:cNvGrpSpPr>
          <p:nvPr/>
        </p:nvGrpSpPr>
        <p:grpSpPr bwMode="auto">
          <a:xfrm>
            <a:off x="6456363" y="1050925"/>
            <a:ext cx="2057400" cy="766763"/>
            <a:chOff x="3931" y="390"/>
            <a:chExt cx="1296" cy="483"/>
          </a:xfrm>
        </p:grpSpPr>
        <p:sp>
          <p:nvSpPr>
            <p:cNvPr id="519231" name="Rectangle 63"/>
            <p:cNvSpPr>
              <a:spLocks noChangeArrowheads="1"/>
            </p:cNvSpPr>
            <p:nvPr/>
          </p:nvSpPr>
          <p:spPr bwMode="auto">
            <a:xfrm>
              <a:off x="4374" y="390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2" name="Rectangle 64"/>
            <p:cNvSpPr>
              <a:spLocks noChangeArrowheads="1"/>
            </p:cNvSpPr>
            <p:nvPr/>
          </p:nvSpPr>
          <p:spPr bwMode="auto">
            <a:xfrm>
              <a:off x="3931" y="499"/>
              <a:ext cx="129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wake_up_interruptible()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3" name="Rectangle 65"/>
            <p:cNvSpPr>
              <a:spLocks noChangeArrowheads="1"/>
            </p:cNvSpPr>
            <p:nvPr/>
          </p:nvSpPr>
          <p:spPr bwMode="auto">
            <a:xfrm>
              <a:off x="4322" y="639"/>
              <a:ext cx="520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或收到信号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4" name="Rectangle 66"/>
            <p:cNvSpPr>
              <a:spLocks noChangeArrowheads="1"/>
            </p:cNvSpPr>
            <p:nvPr/>
          </p:nvSpPr>
          <p:spPr bwMode="auto">
            <a:xfrm>
              <a:off x="4293" y="748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5" name="Group 67"/>
          <p:cNvGrpSpPr>
            <a:grpSpLocks/>
          </p:cNvGrpSpPr>
          <p:nvPr/>
        </p:nvGrpSpPr>
        <p:grpSpPr bwMode="auto">
          <a:xfrm>
            <a:off x="2624138" y="2195513"/>
            <a:ext cx="908050" cy="371475"/>
            <a:chOff x="1517" y="1111"/>
            <a:chExt cx="572" cy="234"/>
          </a:xfrm>
        </p:grpSpPr>
        <p:sp>
          <p:nvSpPr>
            <p:cNvPr id="519236" name="Rectangle 68"/>
            <p:cNvSpPr>
              <a:spLocks noChangeArrowheads="1"/>
            </p:cNvSpPr>
            <p:nvPr/>
          </p:nvSpPr>
          <p:spPr bwMode="auto">
            <a:xfrm>
              <a:off x="1598" y="1111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资源到位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37" name="Rectangle 69"/>
            <p:cNvSpPr>
              <a:spLocks noChangeArrowheads="1"/>
            </p:cNvSpPr>
            <p:nvPr/>
          </p:nvSpPr>
          <p:spPr bwMode="auto">
            <a:xfrm>
              <a:off x="1517" y="1220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grpSp>
        <p:nvGrpSpPr>
          <p:cNvPr id="519238" name="Group 70"/>
          <p:cNvGrpSpPr>
            <a:grpSpLocks/>
          </p:cNvGrpSpPr>
          <p:nvPr/>
        </p:nvGrpSpPr>
        <p:grpSpPr bwMode="auto">
          <a:xfrm>
            <a:off x="1495425" y="1052513"/>
            <a:ext cx="911225" cy="581025"/>
            <a:chOff x="806" y="391"/>
            <a:chExt cx="574" cy="366"/>
          </a:xfrm>
        </p:grpSpPr>
        <p:sp>
          <p:nvSpPr>
            <p:cNvPr id="519239" name="Rectangle 71"/>
            <p:cNvSpPr>
              <a:spLocks noChangeArrowheads="1"/>
            </p:cNvSpPr>
            <p:nvPr/>
          </p:nvSpPr>
          <p:spPr bwMode="auto">
            <a:xfrm>
              <a:off x="898" y="391"/>
              <a:ext cx="41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zh-CN" altLang="en-US" sz="1300" b="1">
                  <a:solidFill>
                    <a:srgbClr val="000000"/>
                  </a:solidFill>
                  <a:latin typeface="宋体" pitchFamily="2" charset="-122"/>
                </a:rPr>
                <a:t>收到信号</a:t>
              </a:r>
              <a:endParaRPr kumimoji="1" lang="zh-CN" altLang="en-US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40" name="Rectangle 72"/>
            <p:cNvSpPr>
              <a:spLocks noChangeArrowheads="1"/>
            </p:cNvSpPr>
            <p:nvPr/>
          </p:nvSpPr>
          <p:spPr bwMode="auto">
            <a:xfrm>
              <a:off x="894" y="527"/>
              <a:ext cx="486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SIGCONT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  <p:sp>
          <p:nvSpPr>
            <p:cNvPr id="519241" name="Rectangle 73"/>
            <p:cNvSpPr>
              <a:spLocks noChangeArrowheads="1"/>
            </p:cNvSpPr>
            <p:nvPr/>
          </p:nvSpPr>
          <p:spPr bwMode="auto">
            <a:xfrm>
              <a:off x="806" y="632"/>
              <a:ext cx="572" cy="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lIns="0" tIns="0" rIns="0" bIns="0">
              <a:spAutoFit/>
            </a:bodyPr>
            <a:lstStyle/>
            <a:p>
              <a:pPr algn="ctr" eaLnBrk="0" hangingPunct="0">
                <a:spcBef>
                  <a:spcPct val="0"/>
                </a:spcBef>
                <a:buFontTx/>
                <a:buNone/>
              </a:pPr>
              <a:r>
                <a:rPr kumimoji="1" lang="en-US" altLang="zh-CN" sz="1300" b="1">
                  <a:solidFill>
                    <a:srgbClr val="000000"/>
                  </a:solidFill>
                  <a:latin typeface="Tahoma" pitchFamily="34" charset="0"/>
                  <a:ea typeface="隶书" pitchFamily="49" charset="-122"/>
                </a:rPr>
                <a:t>wake_up()</a:t>
              </a:r>
              <a:endParaRPr kumimoji="1" lang="en-US" altLang="zh-CN" sz="2400" b="1">
                <a:latin typeface="Times New Roman" pitchFamily="18" charset="0"/>
                <a:ea typeface="隶书" pitchFamily="49" charset="-122"/>
              </a:endParaRPr>
            </a:p>
          </p:txBody>
        </p:sp>
      </p:grpSp>
      <p:sp>
        <p:nvSpPr>
          <p:cNvPr id="519242" name="Line 74"/>
          <p:cNvSpPr>
            <a:spLocks noChangeShapeType="1"/>
          </p:cNvSpPr>
          <p:nvPr/>
        </p:nvSpPr>
        <p:spPr bwMode="auto">
          <a:xfrm>
            <a:off x="4667250" y="908050"/>
            <a:ext cx="14288" cy="611188"/>
          </a:xfrm>
          <a:prstGeom prst="line">
            <a:avLst/>
          </a:prstGeom>
          <a:noFill/>
          <a:ln w="38100">
            <a:solidFill>
              <a:srgbClr val="00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9243" name="Freeform 75"/>
          <p:cNvSpPr>
            <a:spLocks/>
          </p:cNvSpPr>
          <p:nvPr/>
        </p:nvSpPr>
        <p:spPr bwMode="auto">
          <a:xfrm>
            <a:off x="4625975" y="1501775"/>
            <a:ext cx="111125" cy="123825"/>
          </a:xfrm>
          <a:custGeom>
            <a:avLst/>
            <a:gdLst/>
            <a:ahLst/>
            <a:cxnLst>
              <a:cxn ang="0">
                <a:pos x="141" y="0"/>
              </a:cxn>
              <a:cxn ang="0">
                <a:pos x="74" y="156"/>
              </a:cxn>
              <a:cxn ang="0">
                <a:pos x="0" y="5"/>
              </a:cxn>
              <a:cxn ang="0">
                <a:pos x="141" y="0"/>
              </a:cxn>
            </a:cxnLst>
            <a:rect l="0" t="0" r="r" b="b"/>
            <a:pathLst>
              <a:path w="141" h="156">
                <a:moveTo>
                  <a:pt x="141" y="0"/>
                </a:moveTo>
                <a:lnTo>
                  <a:pt x="74" y="156"/>
                </a:lnTo>
                <a:lnTo>
                  <a:pt x="0" y="5"/>
                </a:lnTo>
                <a:lnTo>
                  <a:pt x="141" y="0"/>
                </a:lnTo>
                <a:close/>
              </a:path>
            </a:pathLst>
          </a:custGeom>
          <a:solidFill>
            <a:srgbClr val="000000"/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" fill="hold"/>
                                        <p:tgtEl>
                                          <p:spTgt spid="519242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200" fill="hold"/>
                                        <p:tgtEl>
                                          <p:spTgt spid="519242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1" dur="200" fill="hold"/>
                                        <p:tgtEl>
                                          <p:spTgt spid="51919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2" dur="200" fill="hold"/>
                                        <p:tgtEl>
                                          <p:spTgt spid="51919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200" fill="hold"/>
                                        <p:tgtEl>
                                          <p:spTgt spid="51920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7" dur="200" fill="hold"/>
                                        <p:tgtEl>
                                          <p:spTgt spid="51920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1" dur="200" fill="hold"/>
                                        <p:tgtEl>
                                          <p:spTgt spid="519207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2" dur="200" fill="hold"/>
                                        <p:tgtEl>
                                          <p:spTgt spid="519207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200" fill="hold"/>
                                        <p:tgtEl>
                                          <p:spTgt spid="51920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27" dur="200" fill="hold"/>
                                        <p:tgtEl>
                                          <p:spTgt spid="51920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200" fill="hold"/>
                                        <p:tgtEl>
                                          <p:spTgt spid="519215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2" dur="200" fill="hold"/>
                                        <p:tgtEl>
                                          <p:spTgt spid="519215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6" dur="200" fill="hold"/>
                                        <p:tgtEl>
                                          <p:spTgt spid="51920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37" dur="200" fill="hold"/>
                                        <p:tgtEl>
                                          <p:spTgt spid="51920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1" dur="200" fill="hold"/>
                                        <p:tgtEl>
                                          <p:spTgt spid="519213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2" dur="200" fill="hold"/>
                                        <p:tgtEl>
                                          <p:spTgt spid="519213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46" dur="200" fill="hold"/>
                                        <p:tgtEl>
                                          <p:spTgt spid="51920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47" dur="200" fill="hold"/>
                                        <p:tgtEl>
                                          <p:spTgt spid="519209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7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1" dur="200" fill="hold"/>
                                        <p:tgtEl>
                                          <p:spTgt spid="519211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52" dur="200" fill="hold"/>
                                        <p:tgtEl>
                                          <p:spTgt spid="519211"/>
                                        </p:tgtEl>
                                        <p:attrNameLst>
                                          <p:attrName>stroke.on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613" y="276225"/>
            <a:ext cx="8915400" cy="6305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538" y="1772816"/>
            <a:ext cx="3419475" cy="2095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61182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5229"/>
            <a:ext cx="7773988" cy="523220"/>
          </a:xfrm>
        </p:spPr>
        <p:txBody>
          <a:bodyPr/>
          <a:lstStyle/>
          <a:p>
            <a:r>
              <a:rPr lang="zh-CN" altLang="en-US" sz="2800" dirty="0"/>
              <a:t>在第</a:t>
            </a:r>
            <a:r>
              <a:rPr lang="en-US" altLang="zh-CN" sz="2800" dirty="0"/>
              <a:t>19</a:t>
            </a:r>
            <a:r>
              <a:rPr lang="zh-CN" altLang="en-US" sz="2800" dirty="0"/>
              <a:t>行加 </a:t>
            </a:r>
            <a:r>
              <a:rPr lang="en-US" altLang="zh-CN" sz="2800" dirty="0" err="1"/>
              <a:t>WaitForXXX</a:t>
            </a:r>
            <a:r>
              <a:rPr lang="zh-CN" altLang="en-US" sz="2800" dirty="0"/>
              <a:t>函数等待</a:t>
            </a:r>
            <a:r>
              <a:rPr lang="en-US" altLang="zh-CN" sz="2800" dirty="0"/>
              <a:t>3</a:t>
            </a:r>
            <a:r>
              <a:rPr lang="zh-CN" altLang="en-US" sz="2800" dirty="0"/>
              <a:t>个线程结束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76" y="692696"/>
            <a:ext cx="9361612" cy="55508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0432" y="620688"/>
            <a:ext cx="3133725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4556" y="1484784"/>
            <a:ext cx="3162300" cy="19907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0352" y="2348880"/>
            <a:ext cx="3124200" cy="1981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216197" y="2492896"/>
            <a:ext cx="1655763" cy="927100"/>
            <a:chOff x="272" y="935"/>
            <a:chExt cx="1043" cy="584"/>
          </a:xfrm>
        </p:grpSpPr>
        <p:sp>
          <p:nvSpPr>
            <p:cNvPr id="11" name="AutoShape 8"/>
            <p:cNvSpPr>
              <a:spLocks noChangeArrowheads="1"/>
            </p:cNvSpPr>
            <p:nvPr/>
          </p:nvSpPr>
          <p:spPr bwMode="auto">
            <a:xfrm>
              <a:off x="272" y="935"/>
              <a:ext cx="679" cy="584"/>
            </a:xfrm>
            <a:prstGeom prst="irregularSeal2">
              <a:avLst/>
            </a:prstGeom>
            <a:solidFill>
              <a:schemeClr val="accent1"/>
            </a:solidFill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228600" indent="-228600" algn="ctr">
                <a:buFontTx/>
                <a:buNone/>
              </a:pPr>
              <a:r>
                <a:rPr lang="zh-CN" altLang="en-US" sz="2400" b="1"/>
                <a:t>中断</a:t>
              </a:r>
            </a:p>
          </p:txBody>
        </p:sp>
        <p:sp>
          <p:nvSpPr>
            <p:cNvPr id="12" name="Line 9"/>
            <p:cNvSpPr>
              <a:spLocks noChangeShapeType="1"/>
            </p:cNvSpPr>
            <p:nvPr/>
          </p:nvSpPr>
          <p:spPr bwMode="auto">
            <a:xfrm>
              <a:off x="952" y="1213"/>
              <a:ext cx="3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olid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4" name="圆角矩形 3"/>
          <p:cNvSpPr/>
          <p:nvPr/>
        </p:nvSpPr>
        <p:spPr bwMode="auto">
          <a:xfrm>
            <a:off x="1727944" y="2636912"/>
            <a:ext cx="2592388" cy="648072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794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3" y="95964"/>
            <a:ext cx="8947785" cy="67894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23" y="137528"/>
            <a:ext cx="8926830" cy="671607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6" name="直接箭头连接符 5"/>
          <p:cNvCxnSpPr/>
          <p:nvPr/>
        </p:nvCxnSpPr>
        <p:spPr bwMode="auto">
          <a:xfrm>
            <a:off x="29467" y="939164"/>
            <a:ext cx="885242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1" name="直接箭头连接符 10"/>
          <p:cNvCxnSpPr/>
          <p:nvPr/>
        </p:nvCxnSpPr>
        <p:spPr bwMode="auto">
          <a:xfrm>
            <a:off x="29467" y="2420888"/>
            <a:ext cx="1770485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2" name="直接箭头连接符 11"/>
          <p:cNvCxnSpPr/>
          <p:nvPr/>
        </p:nvCxnSpPr>
        <p:spPr bwMode="auto">
          <a:xfrm>
            <a:off x="29467" y="3140968"/>
            <a:ext cx="1770485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>
            <a:off x="29467" y="4797152"/>
            <a:ext cx="1338437" cy="0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4" name="圆角矩形 13"/>
          <p:cNvSpPr/>
          <p:nvPr/>
        </p:nvSpPr>
        <p:spPr bwMode="auto">
          <a:xfrm>
            <a:off x="2015876" y="2544122"/>
            <a:ext cx="2592388" cy="452830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6387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等待函数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WaitFor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XXX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Object</a:t>
            </a:r>
            <a:endParaRPr lang="zh-CN" altLang="en-US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94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05000"/>
              </a:lnSpc>
              <a:tabLst>
                <a:tab pos="447675" algn="l"/>
              </a:tabLst>
            </a:pPr>
            <a:r>
              <a:rPr lang="en-US" altLang="zh-CN" sz="2400" b="0"/>
              <a:t>DWORD </a:t>
            </a:r>
            <a:r>
              <a:rPr lang="en-US" altLang="zh-CN" sz="2400" b="0">
                <a:solidFill>
                  <a:srgbClr val="FF0000"/>
                </a:solidFill>
              </a:rPr>
              <a:t>WaitFor</a:t>
            </a:r>
            <a:r>
              <a:rPr lang="en-US" altLang="zh-CN" sz="2400" b="0">
                <a:solidFill>
                  <a:srgbClr val="0000FF"/>
                </a:solidFill>
              </a:rPr>
              <a:t>Multiple</a:t>
            </a:r>
            <a:r>
              <a:rPr lang="en-US" altLang="zh-CN" sz="2400" b="0">
                <a:solidFill>
                  <a:srgbClr val="FF0000"/>
                </a:solidFill>
              </a:rPr>
              <a:t>Objects</a:t>
            </a:r>
            <a:r>
              <a:rPr lang="en-US" altLang="zh-CN" sz="2400" b="0"/>
              <a:t> (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nCount,   //</a:t>
            </a:r>
            <a:r>
              <a:rPr lang="zh-CN" altLang="en-US" sz="2400"/>
              <a:t>等待的目标对象的数量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CONST HANDLE *lpHandles, //</a:t>
            </a:r>
            <a:r>
              <a:rPr lang="zh-CN" altLang="en-US" sz="2400"/>
              <a:t>目标对象的句柄数组 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BOOL fWaitAll, //</a:t>
            </a:r>
            <a:r>
              <a:rPr lang="zh-CN" altLang="en-US" sz="2400"/>
              <a:t>等待方式  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dwMilliseconds ); // </a:t>
            </a:r>
            <a:r>
              <a:rPr lang="zh-CN" altLang="en-US" sz="2400"/>
              <a:t>等待时间，单位</a:t>
            </a:r>
            <a:r>
              <a:rPr lang="en-US" altLang="zh-CN" sz="2400"/>
              <a:t>MS</a:t>
            </a:r>
          </a:p>
          <a:p>
            <a:pPr marL="922338" lvl="2" indent="0">
              <a:lnSpc>
                <a:spcPct val="105000"/>
              </a:lnSpc>
              <a:buFont typeface="Wingdings" pitchFamily="2" charset="2"/>
              <a:buNone/>
              <a:tabLst>
                <a:tab pos="447675" algn="l"/>
              </a:tabLst>
            </a:pPr>
            <a:endParaRPr lang="en-US" altLang="zh-CN" sz="2400" b="1"/>
          </a:p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b="0"/>
              <a:t>DWORD </a:t>
            </a:r>
            <a:r>
              <a:rPr lang="en-US" altLang="zh-CN" sz="2400" b="0">
                <a:solidFill>
                  <a:srgbClr val="FF0000"/>
                </a:solidFill>
              </a:rPr>
              <a:t>WaitFor</a:t>
            </a:r>
            <a:r>
              <a:rPr lang="en-US" altLang="zh-CN" sz="2400" b="0">
                <a:solidFill>
                  <a:srgbClr val="0000FF"/>
                </a:solidFill>
              </a:rPr>
              <a:t>Single</a:t>
            </a:r>
            <a:r>
              <a:rPr lang="en-US" altLang="zh-CN" sz="2400" b="0">
                <a:solidFill>
                  <a:srgbClr val="FF0000"/>
                </a:solidFill>
              </a:rPr>
              <a:t>Object </a:t>
            </a:r>
            <a:r>
              <a:rPr lang="en-US" altLang="zh-CN" sz="2400" b="0"/>
              <a:t>(</a:t>
            </a:r>
            <a:r>
              <a:rPr lang="zh-CN" altLang="en-US" sz="2400" b="0"/>
              <a:t>  </a:t>
            </a:r>
          </a:p>
          <a:p>
            <a:pPr marL="922338" lvl="2" indent="0">
              <a:lnSpc>
                <a:spcPct val="12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HANDLE hHandle,   //</a:t>
            </a:r>
            <a:r>
              <a:rPr lang="zh-CN" altLang="en-US" sz="2400"/>
              <a:t>等待的目标对象的句柄  </a:t>
            </a:r>
          </a:p>
          <a:p>
            <a:pPr marL="922338" lvl="2" indent="0">
              <a:lnSpc>
                <a:spcPct val="125000"/>
              </a:lnSpc>
              <a:buFont typeface="Wingdings" pitchFamily="2" charset="2"/>
              <a:buNone/>
              <a:tabLst>
                <a:tab pos="447675" algn="l"/>
              </a:tabLst>
            </a:pPr>
            <a:r>
              <a:rPr lang="en-US" altLang="zh-CN" sz="2400"/>
              <a:t>DWORD dwMilliseconds ); // </a:t>
            </a:r>
            <a:r>
              <a:rPr lang="zh-CN" altLang="en-US" sz="2400"/>
              <a:t>等待时间，单位</a:t>
            </a:r>
            <a:r>
              <a:rPr lang="en-US" altLang="zh-CN" sz="2400"/>
              <a:t>MS</a:t>
            </a:r>
            <a:endParaRPr lang="zh-CN" altLang="en-US" sz="2400" b="1"/>
          </a:p>
        </p:txBody>
      </p:sp>
    </p:spTree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6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chemeClr val="tx1"/>
                </a:solidFill>
              </a:rPr>
              <a:t>等待函数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WaitFor</a:t>
            </a:r>
            <a:r>
              <a:rPr lang="en-US" altLang="zh-CN" b="1">
                <a:solidFill>
                  <a:srgbClr val="FF0000"/>
                </a:solidFill>
                <a:ea typeface="宋体" pitchFamily="2" charset="-122"/>
              </a:rPr>
              <a:t>X</a:t>
            </a:r>
            <a:r>
              <a:rPr lang="en-US" altLang="zh-CN" b="1">
                <a:solidFill>
                  <a:schemeClr val="tx1"/>
                </a:solidFill>
                <a:ea typeface="宋体" pitchFamily="2" charset="-122"/>
              </a:rPr>
              <a:t>Object</a:t>
            </a:r>
            <a:r>
              <a:rPr lang="en-US" altLang="zh-CN" b="1">
                <a:solidFill>
                  <a:schemeClr val="tx1"/>
                </a:solidFill>
                <a:latin typeface="Helvetica"/>
                <a:ea typeface="宋体" pitchFamily="2" charset="-122"/>
              </a:rPr>
              <a:t>——</a:t>
            </a:r>
            <a:endParaRPr lang="zh-CN" altLang="en-US" b="1">
              <a:solidFill>
                <a:schemeClr val="tx1"/>
              </a:solidFill>
              <a:ea typeface="宋体" pitchFamily="2" charset="-122"/>
            </a:endParaRPr>
          </a:p>
        </p:txBody>
      </p:sp>
      <p:sp>
        <p:nvSpPr>
          <p:cNvPr id="896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zh-CN" altLang="en-US" sz="2400" b="0" dirty="0">
                <a:latin typeface="宋体" pitchFamily="2" charset="-122"/>
              </a:rPr>
              <a:t>功能：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）</a:t>
            </a:r>
            <a:r>
              <a:rPr lang="zh-CN" altLang="en-US" sz="2400" dirty="0"/>
              <a:t>等待</a:t>
            </a:r>
            <a:r>
              <a:rPr lang="zh-CN" altLang="en-US" sz="2400" dirty="0">
                <a:solidFill>
                  <a:srgbClr val="0000FF"/>
                </a:solidFill>
              </a:rPr>
              <a:t>目标对象</a:t>
            </a:r>
            <a:r>
              <a:rPr lang="zh-CN" altLang="en-US" sz="2400" dirty="0"/>
              <a:t>变为</a:t>
            </a:r>
            <a:r>
              <a:rPr lang="zh-CN" altLang="en-US" sz="2400" dirty="0">
                <a:solidFill>
                  <a:srgbClr val="FF0000"/>
                </a:solidFill>
              </a:rPr>
              <a:t>有信号状态</a:t>
            </a:r>
            <a:r>
              <a:rPr lang="zh-CN" altLang="en-US" sz="2400" dirty="0"/>
              <a:t>后返回。</a:t>
            </a:r>
          </a:p>
          <a:p>
            <a:pPr marL="922338" lvl="2" indent="0">
              <a:lnSpc>
                <a:spcPct val="90000"/>
              </a:lnSpc>
              <a:tabLst>
                <a:tab pos="447675" algn="l"/>
              </a:tabLst>
            </a:pPr>
            <a:r>
              <a:rPr lang="zh-CN" altLang="en-US" sz="2400" dirty="0"/>
              <a:t>若目标对象的状态为</a:t>
            </a:r>
            <a:r>
              <a:rPr lang="zh-CN" altLang="en-US" sz="2400" dirty="0">
                <a:solidFill>
                  <a:srgbClr val="0000FF"/>
                </a:solidFill>
              </a:rPr>
              <a:t>无信号状态</a:t>
            </a:r>
            <a:r>
              <a:rPr lang="zh-CN" altLang="en-US" sz="2400" dirty="0"/>
              <a:t>，则进程（或线程）被</a:t>
            </a:r>
            <a:r>
              <a:rPr lang="zh-CN" altLang="en-US" sz="2400" dirty="0">
                <a:solidFill>
                  <a:srgbClr val="0000FF"/>
                </a:solidFill>
              </a:rPr>
              <a:t>挂起</a:t>
            </a:r>
            <a:r>
              <a:rPr lang="zh-CN" altLang="en-US" sz="2400" dirty="0"/>
              <a:t>，直到目标对象变为</a:t>
            </a:r>
            <a:r>
              <a:rPr lang="zh-CN" altLang="en-US" sz="2400" dirty="0">
                <a:solidFill>
                  <a:srgbClr val="0000FF"/>
                </a:solidFill>
              </a:rPr>
              <a:t>有信号状态</a:t>
            </a:r>
            <a:r>
              <a:rPr lang="zh-CN" altLang="en-US" sz="2400" dirty="0"/>
              <a:t>或是</a:t>
            </a:r>
            <a:r>
              <a:rPr lang="zh-CN" altLang="en-US" sz="2400" dirty="0">
                <a:solidFill>
                  <a:srgbClr val="0000FF"/>
                </a:solidFill>
              </a:rPr>
              <a:t>超时</a:t>
            </a:r>
            <a:r>
              <a:rPr lang="zh-CN" altLang="en-US" sz="2400" dirty="0"/>
              <a:t>该函数才返回。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2</a:t>
            </a:r>
            <a:r>
              <a:rPr lang="zh-CN" altLang="en-US" sz="2400" dirty="0">
                <a:latin typeface="宋体" pitchFamily="2" charset="-122"/>
              </a:rPr>
              <a:t>）等待成功返回后，修改对象的状态为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无信号状态</a:t>
            </a:r>
            <a:r>
              <a:rPr lang="zh-CN" altLang="en-US" sz="2400" dirty="0">
                <a:latin typeface="宋体" pitchFamily="2" charset="-122"/>
              </a:rPr>
              <a:t>或把</a:t>
            </a:r>
            <a:r>
              <a:rPr lang="zh-CN" altLang="en-US" sz="2400" dirty="0">
                <a:solidFill>
                  <a:srgbClr val="0000FF"/>
                </a:solidFill>
                <a:latin typeface="宋体" pitchFamily="2" charset="-122"/>
              </a:rPr>
              <a:t>信号量</a:t>
            </a:r>
            <a:r>
              <a:rPr lang="zh-CN" altLang="en-US" sz="2400" dirty="0">
                <a:latin typeface="宋体" pitchFamily="2" charset="-122"/>
              </a:rPr>
              <a:t>的值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减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1</a:t>
            </a:r>
            <a:r>
              <a:rPr lang="zh-CN" altLang="en-US" sz="2400" dirty="0">
                <a:latin typeface="宋体" pitchFamily="2" charset="-122"/>
              </a:rPr>
              <a:t>。</a:t>
            </a: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>
                <a:latin typeface="宋体" pitchFamily="2" charset="-122"/>
              </a:rPr>
              <a:t>3</a:t>
            </a:r>
            <a:r>
              <a:rPr lang="zh-CN" altLang="en-US" sz="2400" dirty="0">
                <a:latin typeface="宋体" pitchFamily="2" charset="-122"/>
              </a:rPr>
              <a:t>）排队功能。先提出请求的线程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先</a:t>
            </a:r>
            <a:r>
              <a:rPr lang="zh-CN" altLang="en-US" sz="2400" dirty="0">
                <a:latin typeface="宋体" pitchFamily="2" charset="-122"/>
              </a:rPr>
              <a:t>获得对象的使用权。</a:t>
            </a:r>
          </a:p>
          <a:p>
            <a:pPr>
              <a:lnSpc>
                <a:spcPct val="125000"/>
              </a:lnSpc>
              <a:tabLst>
                <a:tab pos="447675" algn="l"/>
              </a:tabLst>
            </a:pPr>
            <a:r>
              <a:rPr lang="zh-CN" altLang="en-US" sz="2400" dirty="0"/>
              <a:t>返回值</a:t>
            </a:r>
            <a:endParaRPr lang="zh-CN" altLang="en-US" sz="2400" dirty="0">
              <a:solidFill>
                <a:srgbClr val="0000FF"/>
              </a:solidFill>
            </a:endParaRPr>
          </a:p>
          <a:p>
            <a:pPr lvl="1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/>
              <a:t>WAIT_OBJECT_</a:t>
            </a:r>
            <a:r>
              <a:rPr lang="en-US" altLang="zh-CN" sz="2400" dirty="0">
                <a:solidFill>
                  <a:srgbClr val="FF0000"/>
                </a:solidFill>
              </a:rPr>
              <a:t>ID</a:t>
            </a:r>
            <a:r>
              <a:rPr lang="en-US" altLang="zh-CN" sz="2400" dirty="0"/>
              <a:t> </a:t>
            </a:r>
            <a:r>
              <a:rPr lang="zh-CN" altLang="en-US" sz="2400" dirty="0"/>
              <a:t>：该对象状态由</a:t>
            </a:r>
            <a:r>
              <a:rPr lang="zh-CN" altLang="en-US" sz="2400" dirty="0">
                <a:solidFill>
                  <a:srgbClr val="FF0000"/>
                </a:solidFill>
              </a:rPr>
              <a:t>无信号</a:t>
            </a:r>
            <a:r>
              <a:rPr lang="zh-CN" altLang="en-US" sz="2400" dirty="0"/>
              <a:t>变为</a:t>
            </a:r>
            <a:r>
              <a:rPr lang="zh-CN" altLang="en-US" sz="2400" dirty="0">
                <a:solidFill>
                  <a:srgbClr val="FF0000"/>
                </a:solidFill>
              </a:rPr>
              <a:t>有信号状态</a:t>
            </a:r>
          </a:p>
          <a:p>
            <a:pPr marL="922338" lvl="2" indent="0">
              <a:lnSpc>
                <a:spcPct val="90000"/>
              </a:lnSpc>
              <a:tabLst>
                <a:tab pos="447675" algn="l"/>
              </a:tabLst>
            </a:pPr>
            <a:r>
              <a:rPr lang="en-US" altLang="zh-CN" sz="2400" dirty="0"/>
              <a:t>ID</a:t>
            </a:r>
            <a:r>
              <a:rPr lang="zh-CN" altLang="en-US" sz="2400" dirty="0"/>
              <a:t>区分对象：</a:t>
            </a:r>
            <a:r>
              <a:rPr lang="en-US" altLang="zh-CN" sz="2400" dirty="0"/>
              <a:t>ID= 0, 1</a:t>
            </a:r>
            <a:r>
              <a:rPr lang="zh-CN" altLang="en-US" sz="2400" dirty="0"/>
              <a:t>，</a:t>
            </a:r>
            <a:r>
              <a:rPr lang="en-US" altLang="zh-CN" sz="2400" dirty="0"/>
              <a:t>2</a:t>
            </a:r>
            <a:r>
              <a:rPr lang="zh-CN" altLang="en-US" sz="2400" dirty="0"/>
              <a:t>，</a:t>
            </a:r>
            <a:r>
              <a:rPr lang="en-US" altLang="zh-CN" sz="2400" dirty="0">
                <a:latin typeface="Helvetica"/>
              </a:rPr>
              <a:t>…</a:t>
            </a:r>
            <a:r>
              <a:rPr lang="zh-CN" altLang="en-US" sz="2400" dirty="0"/>
              <a:t>，</a:t>
            </a:r>
            <a:r>
              <a:rPr lang="en-US" altLang="zh-CN" sz="2400" dirty="0"/>
              <a:t>(N-1</a:t>
            </a:r>
            <a:r>
              <a:rPr lang="zh-CN" altLang="en-US" sz="2400" dirty="0"/>
              <a:t>）</a:t>
            </a:r>
          </a:p>
          <a:p>
            <a:pPr lvl="1"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dirty="0"/>
              <a:t>WAIT_TIMEOUT</a:t>
            </a:r>
            <a:r>
              <a:rPr lang="zh-CN" altLang="en-US" sz="2400" dirty="0"/>
              <a:t>： 超时返回</a:t>
            </a:r>
          </a:p>
          <a:p>
            <a:pPr lvl="1">
              <a:lnSpc>
                <a:spcPct val="125000"/>
              </a:lnSpc>
              <a:tabLst>
                <a:tab pos="447675" algn="l"/>
              </a:tabLst>
            </a:pPr>
            <a:r>
              <a:rPr lang="en-US" altLang="zh-CN" sz="2400" dirty="0"/>
              <a:t>WAIT_FAILED </a:t>
            </a:r>
            <a:r>
              <a:rPr lang="zh-CN" altLang="en-US" sz="2400" dirty="0"/>
              <a:t>：对象句柄无效或发生错误</a:t>
            </a:r>
            <a:r>
              <a:rPr lang="zh-CN" altLang="en-US" sz="2400" dirty="0">
                <a:solidFill>
                  <a:srgbClr val="0000FF"/>
                </a:solidFill>
              </a:rPr>
              <a:t>（</a:t>
            </a:r>
            <a:r>
              <a:rPr lang="en-US" altLang="zh-CN" sz="2400" dirty="0" err="1">
                <a:solidFill>
                  <a:srgbClr val="0000FF"/>
                </a:solidFill>
              </a:rPr>
              <a:t>GetLastError</a:t>
            </a:r>
            <a:r>
              <a:rPr lang="zh-CN" altLang="en-US" sz="2400" dirty="0">
                <a:solidFill>
                  <a:srgbClr val="0000FF"/>
                </a:solidFill>
              </a:rPr>
              <a:t>）</a:t>
            </a:r>
            <a:endParaRPr lang="zh-CN" altLang="en-US" sz="2400" dirty="0"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具有状态（</a:t>
            </a:r>
            <a:r>
              <a:rPr lang="en-US" altLang="zh-CN"/>
              <a:t>State</a:t>
            </a:r>
            <a:r>
              <a:rPr lang="zh-CN" altLang="en-US"/>
              <a:t>）的对象（</a:t>
            </a:r>
            <a:r>
              <a:rPr lang="en-US" altLang="zh-CN"/>
              <a:t>Object</a:t>
            </a:r>
            <a:r>
              <a:rPr lang="zh-CN" altLang="en-US"/>
              <a:t>）</a:t>
            </a:r>
          </a:p>
        </p:txBody>
      </p:sp>
      <p:sp>
        <p:nvSpPr>
          <p:cNvPr id="897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具有状态的对象</a:t>
            </a:r>
          </a:p>
          <a:p>
            <a:pPr lvl="1">
              <a:lnSpc>
                <a:spcPct val="125000"/>
              </a:lnSpc>
            </a:pPr>
            <a:r>
              <a:rPr lang="en-US" altLang="zh-CN" sz="2400" dirty="0" err="1">
                <a:latin typeface="宋体" pitchFamily="2" charset="-122"/>
              </a:rPr>
              <a:t>Mutex</a:t>
            </a:r>
            <a:r>
              <a:rPr lang="en-US" altLang="zh-CN" sz="2400" dirty="0">
                <a:latin typeface="宋体" pitchFamily="2" charset="-122"/>
              </a:rPr>
              <a:t>, Event ,</a:t>
            </a:r>
            <a:r>
              <a:rPr lang="en-US" altLang="zh-CN" sz="2400" dirty="0" err="1">
                <a:latin typeface="宋体" pitchFamily="2" charset="-122"/>
              </a:rPr>
              <a:t>Semaphore,Process,Thread</a:t>
            </a:r>
            <a:r>
              <a:rPr lang="zh-CN" altLang="en-US" sz="2400" dirty="0">
                <a:latin typeface="宋体" pitchFamily="2" charset="-122"/>
              </a:rPr>
              <a:t>等。</a:t>
            </a:r>
          </a:p>
          <a:p>
            <a:pPr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对象的两种状态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有信号状态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无信号状态</a:t>
            </a:r>
          </a:p>
          <a:p>
            <a:pPr lvl="1">
              <a:lnSpc>
                <a:spcPct val="125000"/>
              </a:lnSpc>
            </a:pPr>
            <a:r>
              <a:rPr lang="zh-CN" altLang="en-US" sz="2400" dirty="0">
                <a:latin typeface="宋体" pitchFamily="2" charset="-122"/>
              </a:rPr>
              <a:t>例子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互斥量</a:t>
            </a:r>
            <a:r>
              <a:rPr lang="en-US" altLang="zh-CN" sz="2000" dirty="0" err="1">
                <a:solidFill>
                  <a:srgbClr val="FF0000"/>
                </a:solidFill>
              </a:rPr>
              <a:t>Mutex</a:t>
            </a:r>
            <a:r>
              <a:rPr lang="en-US" altLang="zh-CN" sz="2000" dirty="0"/>
              <a:t> 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未使用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55AF84"/>
                </a:solidFill>
              </a:rPr>
              <a:t>有信号状态</a:t>
            </a:r>
            <a:r>
              <a:rPr lang="zh-CN" altLang="en-US" sz="2000" dirty="0"/>
              <a:t>；</a:t>
            </a:r>
            <a:r>
              <a:rPr lang="zh-CN" altLang="en-US" sz="2000" dirty="0">
                <a:solidFill>
                  <a:srgbClr val="0000FF"/>
                </a:solidFill>
              </a:rPr>
              <a:t>正被使用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；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信号量</a:t>
            </a:r>
            <a:r>
              <a:rPr lang="en-US" altLang="zh-CN" sz="2000" dirty="0">
                <a:solidFill>
                  <a:srgbClr val="FF0000"/>
                </a:solidFill>
              </a:rPr>
              <a:t>Semaphore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值﹥</a:t>
            </a:r>
            <a:r>
              <a:rPr lang="en-US" altLang="zh-CN" sz="2000" dirty="0">
                <a:solidFill>
                  <a:srgbClr val="0000FF"/>
                </a:solidFill>
              </a:rPr>
              <a:t>0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rgbClr val="55AF84"/>
                </a:solidFill>
              </a:rPr>
              <a:t>有信号状态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值≦</a:t>
            </a:r>
            <a:r>
              <a:rPr lang="en-US" altLang="zh-CN" sz="2000" dirty="0">
                <a:solidFill>
                  <a:srgbClr val="0000FF"/>
                </a:solidFill>
              </a:rPr>
              <a:t>0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；</a:t>
            </a:r>
          </a:p>
          <a:p>
            <a:pPr lvl="2">
              <a:lnSpc>
                <a:spcPct val="125000"/>
              </a:lnSpc>
            </a:pPr>
            <a:r>
              <a:rPr lang="zh-CN" altLang="en-US" sz="2000" dirty="0">
                <a:solidFill>
                  <a:srgbClr val="FF0000"/>
                </a:solidFill>
              </a:rPr>
              <a:t>线程</a:t>
            </a:r>
            <a:r>
              <a:rPr lang="en-US" altLang="zh-CN" sz="2000" dirty="0">
                <a:solidFill>
                  <a:srgbClr val="FF0000"/>
                </a:solidFill>
              </a:rPr>
              <a:t>Thread</a:t>
            </a:r>
            <a:r>
              <a:rPr lang="zh-CN" altLang="en-US" sz="2000" dirty="0"/>
              <a:t>：</a:t>
            </a:r>
            <a:r>
              <a:rPr lang="zh-CN" altLang="en-US" sz="2000" dirty="0">
                <a:solidFill>
                  <a:srgbClr val="0000FF"/>
                </a:solidFill>
              </a:rPr>
              <a:t>创建后运行中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无信号状态</a:t>
            </a:r>
            <a:r>
              <a:rPr lang="zh-CN" altLang="en-US" sz="2000" dirty="0"/>
              <a:t>，</a:t>
            </a:r>
            <a:r>
              <a:rPr lang="zh-CN" altLang="en-US" sz="2000" dirty="0">
                <a:solidFill>
                  <a:srgbClr val="0000FF"/>
                </a:solidFill>
              </a:rPr>
              <a:t>退出时</a:t>
            </a:r>
            <a:r>
              <a:rPr lang="zh-CN" altLang="en-US" sz="2000" dirty="0"/>
              <a:t>为</a:t>
            </a:r>
            <a:r>
              <a:rPr lang="zh-CN" altLang="en-US" sz="2000" dirty="0">
                <a:solidFill>
                  <a:schemeClr val="hlink"/>
                </a:solidFill>
              </a:rPr>
              <a:t>有信号状态</a:t>
            </a:r>
            <a:r>
              <a:rPr lang="zh-CN" altLang="en-US" sz="2000" dirty="0"/>
              <a:t>。</a:t>
            </a:r>
          </a:p>
        </p:txBody>
      </p:sp>
    </p:spTree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98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>
                <a:latin typeface="宋体" pitchFamily="2" charset="-122"/>
              </a:rPr>
              <a:t>互斥量</a:t>
            </a:r>
            <a:r>
              <a:rPr lang="en-US" altLang="zh-CN">
                <a:latin typeface="宋体" pitchFamily="2" charset="-122"/>
              </a:rPr>
              <a:t>(Mutex)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保证只有</a:t>
            </a:r>
            <a:r>
              <a:rPr lang="zh-CN" altLang="en-US">
                <a:solidFill>
                  <a:srgbClr val="FF0000"/>
                </a:solidFill>
              </a:rPr>
              <a:t>一个</a:t>
            </a:r>
            <a:r>
              <a:rPr lang="zh-CN" altLang="en-US"/>
              <a:t>线程或进程可以申请到该对象。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可以跨进程使用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/>
              <a:t>可以有</a:t>
            </a:r>
            <a:r>
              <a:rPr lang="zh-CN" altLang="en-US">
                <a:solidFill>
                  <a:srgbClr val="FF0000"/>
                </a:solidFill>
              </a:rPr>
              <a:t>名称</a:t>
            </a:r>
            <a:r>
              <a:rPr lang="zh-CN" altLang="en-US"/>
              <a:t>。</a:t>
            </a:r>
          </a:p>
          <a:p>
            <a:pPr lvl="1">
              <a:lnSpc>
                <a:spcPct val="120000"/>
              </a:lnSpc>
            </a:pPr>
            <a:r>
              <a:rPr lang="zh-CN" altLang="en-US"/>
              <a:t>互斥量比临界区要耗费更多资源，速度慢。</a:t>
            </a:r>
          </a:p>
        </p:txBody>
      </p:sp>
    </p:spTree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990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832475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用在互斥量上的</a:t>
            </a:r>
            <a:r>
              <a:rPr lang="en-US" altLang="zh-CN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API</a:t>
            </a:r>
            <a:r>
              <a:rPr lang="zh-CN" altLang="en-US" b="0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函数：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HANDLE </a:t>
            </a:r>
            <a:r>
              <a:rPr lang="en-US" altLang="zh-CN" sz="2400" b="1" dirty="0" err="1">
                <a:solidFill>
                  <a:srgbClr val="0000FF"/>
                </a:solidFill>
              </a:rPr>
              <a:t>CreateMutex</a:t>
            </a:r>
            <a:r>
              <a:rPr lang="en-US" altLang="zh-CN" sz="2400" dirty="0"/>
              <a:t>(   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创建互斥量</a:t>
            </a:r>
            <a:r>
              <a:rPr lang="zh-CN" altLang="en-US" sz="2400" dirty="0"/>
              <a:t> </a:t>
            </a:r>
            <a:endParaRPr lang="en-US" altLang="zh-CN" sz="2400" dirty="0"/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LPSECURITY_ATTRIBUTES </a:t>
            </a:r>
            <a:r>
              <a:rPr lang="en-US" altLang="zh-CN" sz="2400" dirty="0" err="1"/>
              <a:t>lpMutexAttributes</a:t>
            </a:r>
            <a:r>
              <a:rPr lang="en-US" altLang="zh-CN" sz="2400" dirty="0"/>
              <a:t>,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BOOL </a:t>
            </a:r>
            <a:r>
              <a:rPr lang="en-US" altLang="zh-CN" sz="2400" dirty="0" err="1"/>
              <a:t>bInitialOwner</a:t>
            </a:r>
            <a:r>
              <a:rPr lang="en-US" altLang="zh-CN" sz="2400" dirty="0"/>
              <a:t>,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初始化互斥量的状态：真或假</a:t>
            </a:r>
            <a:endParaRPr lang="zh-CN" altLang="en-US" sz="2400" dirty="0"/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LPCTSTR </a:t>
            </a:r>
            <a:r>
              <a:rPr lang="en-US" altLang="zh-CN" sz="2400" dirty="0" err="1"/>
              <a:t>lpName</a:t>
            </a:r>
            <a:r>
              <a:rPr lang="en-US" altLang="zh-CN" sz="2400" dirty="0"/>
              <a:t> 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名字，可为</a:t>
            </a:r>
            <a:r>
              <a:rPr lang="en-US" altLang="zh-CN" sz="2400" dirty="0">
                <a:solidFill>
                  <a:srgbClr val="008000"/>
                </a:solidFill>
              </a:rPr>
              <a:t>NULL</a:t>
            </a:r>
            <a:r>
              <a:rPr lang="zh-CN" altLang="en-US" sz="2400" dirty="0">
                <a:solidFill>
                  <a:srgbClr val="008000"/>
                </a:solidFill>
              </a:rPr>
              <a:t>但不能跨进程用 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HANDLE </a:t>
            </a:r>
            <a:r>
              <a:rPr lang="en-US" altLang="zh-CN" sz="2400" b="1" dirty="0" err="1">
                <a:solidFill>
                  <a:srgbClr val="0000FF"/>
                </a:solidFill>
              </a:rPr>
              <a:t>OpenMutex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打开一个存在的互斥量  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DWORD </a:t>
            </a:r>
            <a:r>
              <a:rPr lang="en-US" altLang="zh-CN" sz="2400" dirty="0" err="1"/>
              <a:t>dwDesiredAccess</a:t>
            </a:r>
            <a:r>
              <a:rPr lang="en-US" altLang="zh-CN" sz="2400" dirty="0"/>
              <a:t>, 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BOOL </a:t>
            </a:r>
            <a:r>
              <a:rPr lang="en-US" altLang="zh-CN" sz="2400" dirty="0" err="1"/>
              <a:t>bInheritHandle</a:t>
            </a:r>
            <a:r>
              <a:rPr lang="en-US" altLang="zh-CN" sz="2400" dirty="0"/>
              <a:t>,    </a:t>
            </a:r>
            <a:endParaRPr lang="zh-CN" altLang="en-US" sz="2400" dirty="0">
              <a:solidFill>
                <a:srgbClr val="008000"/>
              </a:solidFill>
            </a:endParaRP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LPCTSTR </a:t>
            </a:r>
            <a:r>
              <a:rPr lang="en-US" altLang="zh-CN" sz="2400" dirty="0" err="1"/>
              <a:t>lpName</a:t>
            </a:r>
            <a:r>
              <a:rPr lang="en-US" altLang="zh-CN" sz="2400" dirty="0"/>
              <a:t>       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名字  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BOOL </a:t>
            </a:r>
            <a:r>
              <a:rPr lang="en-US" altLang="zh-CN" sz="2400" b="1" dirty="0" err="1">
                <a:solidFill>
                  <a:srgbClr val="0000FF"/>
                </a:solidFill>
              </a:rPr>
              <a:t>ReleaseMutex</a:t>
            </a:r>
            <a:r>
              <a:rPr lang="en-US" altLang="zh-CN" sz="2400" dirty="0"/>
              <a:t>( HANDLE </a:t>
            </a:r>
            <a:r>
              <a:rPr lang="en-US" altLang="zh-CN" sz="2400" dirty="0" err="1"/>
              <a:t>hMutex</a:t>
            </a:r>
            <a:r>
              <a:rPr lang="en-US" altLang="zh-CN" sz="2400" dirty="0"/>
              <a:t>);</a:t>
            </a: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/>
              <a:t>BOOL</a:t>
            </a:r>
            <a:r>
              <a:rPr lang="en-US" altLang="zh-CN" sz="2400" b="1" dirty="0"/>
              <a:t> </a:t>
            </a:r>
            <a:r>
              <a:rPr lang="en-US" altLang="zh-CN" sz="2400" b="1" dirty="0" err="1">
                <a:solidFill>
                  <a:srgbClr val="0000FF"/>
                </a:solidFill>
              </a:rPr>
              <a:t>CloseHandle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008000"/>
                </a:solidFill>
              </a:rPr>
              <a:t>//</a:t>
            </a:r>
            <a:r>
              <a:rPr lang="zh-CN" altLang="en-US" sz="2400" dirty="0">
                <a:solidFill>
                  <a:srgbClr val="008000"/>
                </a:solidFill>
              </a:rPr>
              <a:t>关闭互斥量  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/>
              <a:t>  HANDLE </a:t>
            </a:r>
            <a:r>
              <a:rPr lang="en-US" altLang="zh-CN" sz="2400" dirty="0" err="1"/>
              <a:t>hObject</a:t>
            </a: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008000"/>
                </a:solidFill>
              </a:rPr>
              <a:t>// </a:t>
            </a:r>
            <a:r>
              <a:rPr lang="zh-CN" altLang="en-US" sz="2400" dirty="0">
                <a:solidFill>
                  <a:srgbClr val="008000"/>
                </a:solidFill>
              </a:rPr>
              <a:t>句柄  </a:t>
            </a:r>
            <a:r>
              <a:rPr lang="en-US" altLang="zh-CN" sz="2400" dirty="0"/>
              <a:t>); 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214742" cy="584775"/>
          </a:xfrm>
        </p:spPr>
        <p:txBody>
          <a:bodyPr/>
          <a:lstStyle/>
          <a:p>
            <a:r>
              <a:rPr lang="zh-CN" altLang="en-US" dirty="0"/>
              <a:t>避免程序同时启动多个实例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1880" y="1773627"/>
            <a:ext cx="4536504" cy="3343843"/>
          </a:xfr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408" y="2420888"/>
            <a:ext cx="3312291" cy="219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356931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6050" y="-36007"/>
            <a:ext cx="9214742" cy="584775"/>
          </a:xfrm>
        </p:spPr>
        <p:txBody>
          <a:bodyPr/>
          <a:lstStyle/>
          <a:p>
            <a:r>
              <a:rPr lang="zh-CN" altLang="en-US" dirty="0"/>
              <a:t>利用</a:t>
            </a:r>
            <a:r>
              <a:rPr lang="zh-CN" altLang="en-US" b="1" dirty="0">
                <a:solidFill>
                  <a:srgbClr val="FF0000"/>
                </a:solidFill>
              </a:rPr>
              <a:t>互斥量对象</a:t>
            </a:r>
            <a:r>
              <a:rPr lang="zh-CN" altLang="en-US" dirty="0"/>
              <a:t>避免程序同时启动多个实例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 err="1"/>
              <a:t>CreateMutex</a:t>
            </a:r>
            <a:r>
              <a:rPr lang="zh-CN" altLang="en-US" sz="2400" dirty="0"/>
              <a:t>创建命名对象 </a:t>
            </a:r>
            <a:r>
              <a:rPr lang="en-US" altLang="zh-CN" sz="2400" dirty="0"/>
              <a:t>,</a:t>
            </a:r>
            <a:r>
              <a:rPr lang="zh-CN" altLang="en-US" sz="2400" dirty="0"/>
              <a:t>如对象已存在，使用</a:t>
            </a:r>
            <a:r>
              <a:rPr lang="en-US" altLang="zh-CN" sz="2400" dirty="0" err="1"/>
              <a:t>GetLastError</a:t>
            </a:r>
            <a:r>
              <a:rPr lang="zh-CN" altLang="en-US" sz="2400" dirty="0"/>
              <a:t>将返回</a:t>
            </a:r>
            <a:r>
              <a:rPr lang="en-US" altLang="zh-CN" sz="2400" dirty="0"/>
              <a:t>ERROR_ALREADY_EXISTS</a:t>
            </a:r>
            <a:r>
              <a:rPr lang="zh-CN" altLang="en-US" sz="2400" dirty="0"/>
              <a:t>；</a:t>
            </a:r>
            <a:endParaRPr lang="en-US" altLang="zh-CN" sz="2400" dirty="0"/>
          </a:p>
          <a:p>
            <a:pPr marL="400050" lvl="1" indent="0">
              <a:buNone/>
            </a:pPr>
            <a:r>
              <a:rPr lang="en-US" altLang="zh-CN" sz="2000" b="0" dirty="0"/>
              <a:t>HANDLE 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;</a:t>
            </a:r>
          </a:p>
          <a:p>
            <a:pPr marL="400050" lvl="1" indent="0">
              <a:buNone/>
            </a:pPr>
            <a:r>
              <a:rPr lang="en-US" altLang="zh-CN" sz="2000" b="0" dirty="0"/>
              <a:t>void main() </a:t>
            </a:r>
          </a:p>
          <a:p>
            <a:pPr marL="400050" lvl="1" indent="0">
              <a:buNone/>
            </a:pPr>
            <a:r>
              <a:rPr lang="en-US" altLang="zh-CN" sz="2000" b="0" dirty="0"/>
              <a:t>{</a:t>
            </a:r>
          </a:p>
          <a:p>
            <a:pPr marL="400050" lvl="1" indent="0"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CreateMutex</a:t>
            </a:r>
            <a:r>
              <a:rPr lang="en-US" altLang="zh-CN" sz="2000" b="0" dirty="0"/>
              <a:t>(NULL,false,"</a:t>
            </a:r>
            <a:r>
              <a:rPr lang="en-US" altLang="zh-CN" sz="2000" b="0" dirty="0" err="1"/>
              <a:t>MyProgram</a:t>
            </a:r>
            <a:r>
              <a:rPr lang="en-US" altLang="zh-CN" sz="2000" b="0" dirty="0"/>
              <a:t>");</a:t>
            </a:r>
          </a:p>
          <a:p>
            <a:pPr marL="400050" lvl="1" indent="0">
              <a:buNone/>
            </a:pPr>
            <a:r>
              <a:rPr lang="en-US" altLang="zh-CN" sz="2000" b="0" dirty="0"/>
              <a:t>	if(</a:t>
            </a:r>
            <a:r>
              <a:rPr lang="en-US" altLang="zh-CN" sz="2000" b="0" dirty="0" err="1"/>
              <a:t>hMutex</a:t>
            </a:r>
            <a:r>
              <a:rPr lang="en-US" altLang="zh-CN" sz="2000" b="0" dirty="0"/>
              <a:t> &amp;&amp; </a:t>
            </a:r>
            <a:r>
              <a:rPr lang="en-US" altLang="zh-CN" sz="2000" b="0" dirty="0" err="1"/>
              <a:t>GetLastError</a:t>
            </a:r>
            <a:r>
              <a:rPr lang="en-US" altLang="zh-CN" sz="2000" b="0" dirty="0"/>
              <a:t>()==ERROR_ALREADY_EXISTS)</a:t>
            </a:r>
          </a:p>
          <a:p>
            <a:pPr marL="400050" lvl="1" indent="0">
              <a:buNone/>
            </a:pPr>
            <a:r>
              <a:rPr lang="en-US" altLang="zh-CN" sz="2000" dirty="0"/>
              <a:t>       </a:t>
            </a:r>
            <a:r>
              <a:rPr lang="en-US" altLang="zh-CN" sz="2000" b="0" dirty="0"/>
              <a:t>{</a:t>
            </a:r>
          </a:p>
          <a:p>
            <a:pPr marL="400050" lvl="1" indent="0">
              <a:buNone/>
            </a:pPr>
            <a:r>
              <a:rPr lang="en-US" altLang="zh-CN" sz="2000" b="0" dirty="0"/>
              <a:t>		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(“</a:t>
            </a:r>
            <a:r>
              <a:rPr lang="zh-CN" altLang="en-US" sz="2000" b="0" dirty="0"/>
              <a:t>程序已经有一个实例在运行！</a:t>
            </a:r>
            <a:r>
              <a:rPr lang="en-US" altLang="zh-CN" sz="2000" b="0" dirty="0"/>
              <a:t>”);</a:t>
            </a:r>
          </a:p>
          <a:p>
            <a:pPr marL="400050" lvl="1" indent="0">
              <a:buNone/>
            </a:pPr>
            <a:r>
              <a:rPr lang="en-US" altLang="zh-CN" sz="2000" b="0" dirty="0"/>
              <a:t>		exit(0);</a:t>
            </a:r>
          </a:p>
          <a:p>
            <a:pPr marL="400050" lvl="1" indent="0">
              <a:buNone/>
            </a:pPr>
            <a:r>
              <a:rPr lang="en-US" altLang="zh-CN" sz="2000" b="0" dirty="0"/>
              <a:t>	}</a:t>
            </a:r>
          </a:p>
          <a:p>
            <a:pPr marL="400050" lvl="1" indent="0">
              <a:buNone/>
            </a:pPr>
            <a:r>
              <a:rPr lang="en-US" altLang="zh-CN" sz="2000" b="0" dirty="0"/>
              <a:t>	</a:t>
            </a:r>
            <a:r>
              <a:rPr lang="en-US" altLang="zh-CN" sz="2000" dirty="0">
                <a:solidFill>
                  <a:srgbClr val="FF0000"/>
                </a:solidFill>
              </a:rPr>
              <a:t>//</a:t>
            </a:r>
            <a:r>
              <a:rPr lang="zh-CN" altLang="en-US" sz="2000" dirty="0">
                <a:solidFill>
                  <a:srgbClr val="FF0000"/>
                </a:solidFill>
              </a:rPr>
              <a:t>程序的主体工作（省略）</a:t>
            </a:r>
            <a:endParaRPr lang="en-US" altLang="zh-CN" sz="2000" b="0" dirty="0">
              <a:solidFill>
                <a:srgbClr val="FF0000"/>
              </a:solidFill>
            </a:endParaRPr>
          </a:p>
          <a:p>
            <a:pPr marL="400050" lvl="1" indent="0">
              <a:buNone/>
            </a:pPr>
            <a:r>
              <a:rPr lang="en-US" altLang="zh-CN" sz="2000" b="0" dirty="0"/>
              <a:t>	}</a:t>
            </a:r>
          </a:p>
          <a:p>
            <a:pPr marL="400050" lvl="1" indent="0">
              <a:buNone/>
            </a:pPr>
            <a:r>
              <a:rPr lang="en-US" altLang="zh-CN" sz="2000" b="0" dirty="0"/>
              <a:t>}</a:t>
            </a:r>
            <a:endParaRPr lang="zh-CN" altLang="en-US" sz="2000" b="0" dirty="0"/>
          </a:p>
        </p:txBody>
      </p:sp>
      <p:sp>
        <p:nvSpPr>
          <p:cNvPr id="5" name="矩形 4"/>
          <p:cNvSpPr/>
          <p:nvPr/>
        </p:nvSpPr>
        <p:spPr bwMode="auto">
          <a:xfrm>
            <a:off x="719832" y="1556792"/>
            <a:ext cx="7992888" cy="442535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8109184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进程的描述</a:t>
            </a:r>
          </a:p>
        </p:txBody>
      </p:sp>
      <p:sp>
        <p:nvSpPr>
          <p:cNvPr id="3266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>
                <a:latin typeface="宋体" pitchFamily="2" charset="-122"/>
              </a:rPr>
              <a:t>进程控制块</a:t>
            </a:r>
            <a:r>
              <a:rPr lang="en-US" altLang="zh-CN" sz="3200">
                <a:latin typeface="宋体" pitchFamily="2" charset="-122"/>
              </a:rPr>
              <a:t>(Process Control Block</a:t>
            </a:r>
            <a:r>
              <a:rPr lang="zh-CN" altLang="en-US" sz="3200">
                <a:latin typeface="宋体" pitchFamily="2" charset="-122"/>
              </a:rPr>
              <a:t>，</a:t>
            </a:r>
            <a:r>
              <a:rPr lang="en-US" altLang="zh-CN" sz="3200">
                <a:latin typeface="宋体" pitchFamily="2" charset="-122"/>
              </a:rPr>
              <a:t>PCB)</a:t>
            </a:r>
          </a:p>
          <a:p>
            <a:pPr lvl="1"/>
            <a:r>
              <a:rPr lang="zh-CN" altLang="en-US">
                <a:latin typeface="宋体" pitchFamily="2" charset="-122"/>
              </a:rPr>
              <a:t>描述进程的状态、资源、和相关进程的关系的一种</a:t>
            </a:r>
            <a:r>
              <a:rPr lang="zh-CN" altLang="en-US">
                <a:solidFill>
                  <a:srgbClr val="FF0000"/>
                </a:solidFill>
                <a:latin typeface="宋体" pitchFamily="2" charset="-122"/>
              </a:rPr>
              <a:t>数据结构</a:t>
            </a:r>
            <a:r>
              <a:rPr lang="zh-CN" altLang="en-US">
                <a:latin typeface="宋体" pitchFamily="2" charset="-122"/>
              </a:rPr>
              <a:t>。</a:t>
            </a:r>
          </a:p>
          <a:p>
            <a:pPr lvl="1">
              <a:buClr>
                <a:srgbClr val="FF3300"/>
              </a:buClr>
              <a:buSzPct val="105000"/>
              <a:buFont typeface="Wingdings" pitchFamily="2" charset="2"/>
              <a:buChar char="p"/>
            </a:pP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是进程的标志</a:t>
            </a:r>
          </a:p>
          <a:p>
            <a:pPr lvl="1">
              <a:buClr>
                <a:srgbClr val="FF3300"/>
              </a:buClr>
              <a:buSzPct val="105000"/>
              <a:buFont typeface="Wingdings" pitchFamily="2" charset="2"/>
              <a:buChar char="p"/>
            </a:pPr>
            <a:r>
              <a:rPr lang="zh-CN" altLang="en-US">
                <a:latin typeface="宋体" pitchFamily="2" charset="-122"/>
              </a:rPr>
              <a:t>创建进程时创建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；进程撤销后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同时撤销。</a:t>
            </a:r>
            <a:endParaRPr lang="zh-CN" altLang="en-US" sz="3200"/>
          </a:p>
        </p:txBody>
      </p:sp>
    </p:spTree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使用互斥量同步的例子</a:t>
            </a:r>
          </a:p>
        </p:txBody>
      </p:sp>
      <p:sp>
        <p:nvSpPr>
          <p:cNvPr id="900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543550"/>
          </a:xfrm>
        </p:spPr>
        <p:txBody>
          <a:bodyPr/>
          <a:lstStyle/>
          <a:p>
            <a:pPr>
              <a:lnSpc>
                <a:spcPct val="110000"/>
              </a:lnSpc>
              <a:spcBef>
                <a:spcPct val="0"/>
              </a:spcBef>
            </a:pPr>
            <a:r>
              <a:rPr lang="zh-CN" altLang="en-US" sz="2000" dirty="0"/>
              <a:t>线程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zh-CN" altLang="en-US" sz="2000" dirty="0"/>
              <a:t>功能：使全局变量 </a:t>
            </a:r>
            <a:r>
              <a:rPr lang="en-US" altLang="zh-CN" sz="2000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b="0" dirty="0">
                <a:solidFill>
                  <a:srgbClr val="FF0000"/>
                </a:solidFill>
              </a:rPr>
              <a:t> </a:t>
            </a:r>
            <a:r>
              <a:rPr lang="en-US" altLang="zh-CN" sz="2000" dirty="0"/>
              <a:t>8</a:t>
            </a:r>
            <a:r>
              <a:rPr lang="zh-CN" altLang="en-US" sz="2000" dirty="0"/>
              <a:t>次递增</a:t>
            </a:r>
            <a:r>
              <a:rPr lang="en-US" altLang="zh-CN" sz="2000" dirty="0"/>
              <a:t>1</a:t>
            </a:r>
            <a:endParaRPr lang="zh-CN" altLang="en-US" sz="2000" dirty="0"/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 = 0;   </a:t>
            </a:r>
            <a:r>
              <a:rPr lang="en-US" altLang="zh-CN" sz="2000" dirty="0">
                <a:solidFill>
                  <a:schemeClr val="hlink"/>
                </a:solidFill>
              </a:rPr>
              <a:t>//</a:t>
            </a:r>
            <a:r>
              <a:rPr lang="zh-CN" altLang="en-US" sz="2000" dirty="0">
                <a:solidFill>
                  <a:schemeClr val="hlink"/>
                </a:solidFill>
              </a:rPr>
              <a:t>全局变量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None/>
            </a:pPr>
            <a:r>
              <a:rPr lang="en-US" altLang="zh-CN" sz="2000" dirty="0"/>
              <a:t>DWORD </a:t>
            </a:r>
            <a:r>
              <a:rPr lang="en-US" altLang="zh-CN" sz="2000" b="1" dirty="0">
                <a:solidFill>
                  <a:srgbClr val="FF0000"/>
                </a:solidFill>
              </a:rPr>
              <a:t>Accumulate </a:t>
            </a:r>
            <a:r>
              <a:rPr lang="en-US" altLang="zh-CN" sz="2000" dirty="0"/>
              <a:t>(void* </a:t>
            </a:r>
            <a:r>
              <a:rPr lang="en-US" altLang="zh-CN" sz="2000" dirty="0" err="1"/>
              <a:t>pD</a:t>
            </a:r>
            <a:r>
              <a:rPr lang="en-US" altLang="zh-CN" sz="2000" dirty="0"/>
              <a:t>)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{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OpenMutex</a:t>
            </a:r>
            <a:r>
              <a:rPr lang="en-US" altLang="zh-CN" sz="2000" dirty="0"/>
              <a:t>(MUTEX_ALL_ACCESS,FALSE,</a:t>
            </a:r>
            <a:r>
              <a:rPr lang="en-US" altLang="zh-CN" sz="2000" dirty="0">
                <a:latin typeface="Helvetica"/>
              </a:rPr>
              <a:t>“</a:t>
            </a:r>
            <a:r>
              <a:rPr lang="en-US" altLang="zh-CN" sz="2000" b="1" dirty="0">
                <a:solidFill>
                  <a:srgbClr val="0000FF"/>
                </a:solidFill>
              </a:rPr>
              <a:t>SU</a:t>
            </a:r>
            <a:r>
              <a:rPr lang="en-US" altLang="zh-CN" sz="2000" dirty="0"/>
              <a:t>");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for(</a:t>
            </a: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</a:t>
            </a:r>
            <a:r>
              <a:rPr lang="en-US" altLang="zh-CN" sz="2000" dirty="0"/>
              <a:t>=0;i&lt;8;i++) {	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>
                <a:solidFill>
                  <a:srgbClr val="FF0000"/>
                </a:solidFill>
              </a:rPr>
              <a:t>WaitForSingleObject</a:t>
            </a:r>
            <a:r>
              <a:rPr lang="en-US" altLang="zh-CN" sz="2000" dirty="0"/>
              <a:t> 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, INFINITE);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int</a:t>
            </a:r>
            <a:r>
              <a:rPr lang="en-US" altLang="zh-CN" sz="2000" dirty="0"/>
              <a:t> </a:t>
            </a:r>
            <a:r>
              <a:rPr lang="en-US" altLang="zh-CN" sz="2000" dirty="0" err="1"/>
              <a:t>iCopy</a:t>
            </a:r>
            <a:r>
              <a:rPr lang="en-US" altLang="zh-CN" sz="2000" dirty="0"/>
              <a:t> = </a:t>
            </a: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b="1" dirty="0" err="1">
                <a:solidFill>
                  <a:srgbClr val="0000FF"/>
                </a:solidFill>
              </a:rPr>
              <a:t>iCounter</a:t>
            </a:r>
            <a:r>
              <a:rPr lang="en-US" altLang="zh-CN" sz="2000" dirty="0"/>
              <a:t> = iCopy+1;</a:t>
            </a:r>
          </a:p>
          <a:p>
            <a:pPr lvl="3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>
                <a:solidFill>
                  <a:srgbClr val="FF0000"/>
                </a:solidFill>
              </a:rPr>
              <a:t>ReleaseMutex</a:t>
            </a:r>
            <a:r>
              <a:rPr lang="en-US" altLang="zh-CN" sz="2000" dirty="0"/>
              <a:t> 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}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 err="1"/>
              <a:t>CloseHandle</a:t>
            </a:r>
            <a:r>
              <a:rPr lang="en-US" altLang="zh-CN" sz="2000" dirty="0"/>
              <a:t>(</a:t>
            </a:r>
            <a:r>
              <a:rPr lang="en-US" altLang="zh-CN" sz="2000" b="1" dirty="0" err="1">
                <a:solidFill>
                  <a:schemeClr val="hlink"/>
                </a:solidFill>
              </a:rPr>
              <a:t>hSU</a:t>
            </a:r>
            <a:r>
              <a:rPr lang="en-US" altLang="zh-CN" sz="2000" dirty="0"/>
              <a:t> );</a:t>
            </a:r>
          </a:p>
          <a:p>
            <a:pPr lvl="2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return 0</a:t>
            </a:r>
            <a:r>
              <a:rPr lang="zh-CN" altLang="en-US" sz="2000" dirty="0"/>
              <a:t>；</a:t>
            </a:r>
          </a:p>
          <a:p>
            <a:pPr lvl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000" dirty="0"/>
              <a:t>} </a:t>
            </a:r>
            <a:r>
              <a:rPr lang="zh-CN" altLang="en-US" sz="2000" dirty="0"/>
              <a:t> </a:t>
            </a:r>
          </a:p>
        </p:txBody>
      </p:sp>
      <p:sp>
        <p:nvSpPr>
          <p:cNvPr id="900100" name="Rectangle 4"/>
          <p:cNvSpPr>
            <a:spLocks noChangeArrowheads="1"/>
          </p:cNvSpPr>
          <p:nvPr/>
        </p:nvSpPr>
        <p:spPr bwMode="auto">
          <a:xfrm>
            <a:off x="1871663" y="2851150"/>
            <a:ext cx="5616575" cy="3603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0101" name="Rectangle 5"/>
          <p:cNvSpPr>
            <a:spLocks noChangeArrowheads="1"/>
          </p:cNvSpPr>
          <p:nvPr/>
        </p:nvSpPr>
        <p:spPr bwMode="auto">
          <a:xfrm>
            <a:off x="1871663" y="3860800"/>
            <a:ext cx="5616575" cy="3603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900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9" dur="500"/>
                                        <p:tgtEl>
                                          <p:spTgt spid="900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0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0100" grpId="0" animBg="1"/>
      <p:bldP spid="900101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12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使用互斥量同步的例子</a:t>
            </a:r>
          </a:p>
        </p:txBody>
      </p:sp>
      <p:sp>
        <p:nvSpPr>
          <p:cNvPr id="901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  )</a:t>
            </a:r>
            <a:endParaRPr lang="zh-CN" altLang="en-US" sz="2000" b="0" dirty="0"/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	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 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=NULL;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if( (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</a:t>
            </a:r>
            <a:r>
              <a:rPr lang="en-US" altLang="zh-CN" sz="2000" b="0" dirty="0" err="1">
                <a:solidFill>
                  <a:srgbClr val="FF0000"/>
                </a:solidFill>
              </a:rPr>
              <a:t>OpenMutex</a:t>
            </a:r>
            <a:r>
              <a:rPr lang="en-US" altLang="zh-CN" sz="2000" b="0" dirty="0"/>
              <a:t>(MUTEX_ALL_ACCESS,FALSE,“</a:t>
            </a:r>
            <a:r>
              <a:rPr lang="en-US" altLang="zh-CN" sz="2000" b="0" dirty="0">
                <a:solidFill>
                  <a:srgbClr val="0000FF"/>
                </a:solidFill>
              </a:rPr>
              <a:t>SU </a:t>
            </a:r>
            <a:r>
              <a:rPr lang="en-US" altLang="zh-CN" sz="2000" b="0" dirty="0"/>
              <a:t>"))==NULL)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{	</a:t>
            </a:r>
            <a:r>
              <a:rPr lang="en-US" altLang="zh-CN" sz="2000" b="0" dirty="0">
                <a:solidFill>
                  <a:srgbClr val="008000"/>
                </a:solidFill>
              </a:rPr>
              <a:t>//</a:t>
            </a:r>
            <a:r>
              <a:rPr lang="zh-CN" altLang="en-US" sz="2000" b="0" dirty="0">
                <a:solidFill>
                  <a:srgbClr val="008000"/>
                </a:solidFill>
              </a:rPr>
              <a:t>如果其他进程没有创建该互斥量，则现在创建。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	 </a:t>
            </a:r>
            <a:r>
              <a:rPr lang="en-US" altLang="zh-CN" sz="2000" dirty="0" err="1">
                <a:solidFill>
                  <a:schemeClr val="hlink"/>
                </a:solidFill>
              </a:rPr>
              <a:t>hSU</a:t>
            </a:r>
            <a:r>
              <a:rPr lang="en-US" altLang="zh-CN" sz="2000" b="0" dirty="0"/>
              <a:t> = </a:t>
            </a:r>
            <a:r>
              <a:rPr lang="en-US" altLang="zh-CN" sz="2000" b="0" dirty="0" err="1">
                <a:solidFill>
                  <a:srgbClr val="FF0000"/>
                </a:solidFill>
              </a:rPr>
              <a:t>CreateMutex</a:t>
            </a:r>
            <a:r>
              <a:rPr lang="en-US" altLang="zh-CN" sz="2000" b="0" dirty="0"/>
              <a:t>(NULL,FALSE," </a:t>
            </a:r>
            <a:r>
              <a:rPr lang="en-US" altLang="zh-CN" sz="2000" b="0" dirty="0">
                <a:solidFill>
                  <a:srgbClr val="0000FF"/>
                </a:solidFill>
              </a:rPr>
              <a:t>SU</a:t>
            </a:r>
            <a:r>
              <a:rPr lang="en-US" altLang="zh-CN" sz="2000" b="0" dirty="0"/>
              <a:t> ");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}	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</a:t>
            </a:r>
            <a:r>
              <a:rPr lang="en-US" altLang="zh-CN" sz="2000" b="0" dirty="0">
                <a:solidFill>
                  <a:schemeClr val="hlink"/>
                </a:solidFill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</a:rPr>
              <a:t>hThread</a:t>
            </a:r>
            <a:r>
              <a:rPr lang="en-US" altLang="zh-CN" sz="2000" b="0" dirty="0"/>
              <a:t>[3];  </a:t>
            </a:r>
            <a:r>
              <a:rPr lang="en-US" altLang="zh-CN" sz="2000" b="0" dirty="0">
                <a:solidFill>
                  <a:srgbClr val="008000"/>
                </a:solidFill>
              </a:rPr>
              <a:t>// </a:t>
            </a:r>
            <a:r>
              <a:rPr lang="zh-CN" altLang="en-US" sz="2000" b="0" dirty="0">
                <a:solidFill>
                  <a:srgbClr val="008000"/>
                </a:solidFill>
              </a:rPr>
              <a:t>保存</a:t>
            </a:r>
            <a:r>
              <a:rPr lang="en-US" altLang="zh-CN" sz="2000" b="0" dirty="0">
                <a:solidFill>
                  <a:srgbClr val="008000"/>
                </a:solidFill>
              </a:rPr>
              <a:t>3</a:t>
            </a:r>
            <a:r>
              <a:rPr lang="zh-CN" altLang="en-US" sz="2000" b="0" dirty="0">
                <a:solidFill>
                  <a:srgbClr val="008000"/>
                </a:solidFill>
              </a:rPr>
              <a:t>个线程的句柄</a:t>
            </a:r>
            <a:endParaRPr lang="en-US" altLang="zh-CN" sz="2000" b="0" dirty="0"/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pT1=</a:t>
            </a:r>
            <a:r>
              <a:rPr lang="en-US" altLang="zh-CN" sz="2000" b="0" dirty="0" err="1"/>
              <a:t>AfxBeginThread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pT2=</a:t>
            </a:r>
            <a:r>
              <a:rPr lang="en-US" altLang="zh-CN" sz="2000" b="0" dirty="0" err="1"/>
              <a:t>AfxBeginThread</a:t>
            </a:r>
            <a:r>
              <a:rPr lang="en-US" altLang="zh-CN" sz="2000" dirty="0">
                <a:solidFill>
                  <a:srgbClr val="FF0000"/>
                </a:solidFill>
              </a:rPr>
              <a:t> 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CWinThread</a:t>
            </a:r>
            <a:r>
              <a:rPr lang="en-US" altLang="zh-CN" sz="2000" b="0" dirty="0"/>
              <a:t>* pT3=</a:t>
            </a:r>
            <a:r>
              <a:rPr lang="en-US" altLang="zh-CN" sz="2000" b="0" dirty="0" err="1"/>
              <a:t>AfxBeginThread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Accumulate</a:t>
            </a:r>
            <a:r>
              <a:rPr lang="en-US" altLang="zh-CN" sz="2000" b="0" dirty="0"/>
              <a:t>, NULL 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[0]=pT1-&gt;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[1]=pT2-&gt;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 err="1"/>
              <a:t>hThread</a:t>
            </a:r>
            <a:r>
              <a:rPr lang="en-US" altLang="zh-CN" sz="2000" b="0" dirty="0"/>
              <a:t>[2]=pT3-&gt;</a:t>
            </a:r>
            <a:r>
              <a:rPr lang="en-US" altLang="zh-CN" sz="2000" b="0" dirty="0" err="1"/>
              <a:t>m_hThread</a:t>
            </a:r>
            <a:r>
              <a:rPr lang="en-US" altLang="zh-CN" sz="2000" b="0" dirty="0"/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	</a:t>
            </a:r>
            <a:r>
              <a:rPr lang="en-US" altLang="zh-CN" sz="2000" b="0" dirty="0">
                <a:solidFill>
                  <a:srgbClr val="008000"/>
                </a:solidFill>
              </a:rPr>
              <a:t>//</a:t>
            </a:r>
            <a:r>
              <a:rPr lang="zh-CN" altLang="en-US" sz="2000" b="0" dirty="0">
                <a:solidFill>
                  <a:srgbClr val="008000"/>
                </a:solidFill>
              </a:rPr>
              <a:t>等三个线程都结束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 err="1"/>
              <a:t>WaitForMultipleObjects</a:t>
            </a:r>
            <a:r>
              <a:rPr lang="en-US" altLang="zh-CN" sz="2000" b="0" dirty="0"/>
              <a:t>(3,</a:t>
            </a:r>
            <a:r>
              <a:rPr lang="en-US" altLang="zh-CN" sz="2000" b="0" dirty="0">
                <a:solidFill>
                  <a:srgbClr val="0000FF"/>
                </a:solidFill>
              </a:rPr>
              <a:t>hThread</a:t>
            </a:r>
            <a:r>
              <a:rPr lang="en-US" altLang="zh-CN" sz="2000" b="0" dirty="0"/>
              <a:t>,TRUE,INFINITE);</a:t>
            </a:r>
            <a:endParaRPr lang="zh-CN" altLang="en-US" sz="2000" b="0" dirty="0">
              <a:solidFill>
                <a:srgbClr val="008000"/>
              </a:solidFill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 err="1"/>
              <a:t>CloseHandle</a:t>
            </a:r>
            <a:r>
              <a:rPr lang="en-US" altLang="zh-CN" sz="2000" b="0" dirty="0"/>
              <a:t>( 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/>
              <a:t> );</a:t>
            </a:r>
            <a:r>
              <a:rPr lang="en-US" altLang="zh-CN" sz="2000" b="0" dirty="0">
                <a:solidFill>
                  <a:srgbClr val="008000"/>
                </a:solidFill>
              </a:rPr>
              <a:t> //</a:t>
            </a:r>
            <a:r>
              <a:rPr lang="zh-CN" altLang="en-US" sz="2000" b="0" dirty="0">
                <a:solidFill>
                  <a:srgbClr val="008000"/>
                </a:solidFill>
              </a:rPr>
              <a:t>关闭句柄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}</a:t>
            </a:r>
            <a:endParaRPr lang="zh-CN" altLang="en-US" sz="2000" b="0" dirty="0"/>
          </a:p>
        </p:txBody>
      </p:sp>
    </p:spTree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 sz="2400" dirty="0">
                <a:solidFill>
                  <a:srgbClr val="008000"/>
                </a:solidFill>
              </a:rPr>
              <a:t>信号量</a:t>
            </a:r>
            <a:r>
              <a:rPr lang="zh-CN" altLang="en-US" dirty="0">
                <a:latin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</a:rPr>
              <a:t>Semaphore</a:t>
            </a:r>
            <a:r>
              <a:rPr lang="zh-CN" altLang="en-US" dirty="0">
                <a:latin typeface="宋体" pitchFamily="2" charset="-122"/>
              </a:rPr>
              <a:t>）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一种资源计数器，</a:t>
            </a:r>
            <a:r>
              <a:rPr lang="zh-CN" altLang="en-US" sz="2400" dirty="0">
                <a:latin typeface="宋体" pitchFamily="2" charset="-122"/>
              </a:rPr>
              <a:t>用于限制并发线程的数量。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初始值可设为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/>
              <a:t>，则表示允许</a:t>
            </a:r>
            <a:r>
              <a:rPr lang="en-US" altLang="zh-CN" sz="2400" dirty="0">
                <a:solidFill>
                  <a:srgbClr val="FF0000"/>
                </a:solidFill>
              </a:rPr>
              <a:t>N</a:t>
            </a:r>
            <a:r>
              <a:rPr lang="zh-CN" altLang="en-US" sz="2400" dirty="0">
                <a:solidFill>
                  <a:srgbClr val="FF0000"/>
                </a:solidFill>
              </a:rPr>
              <a:t>个</a:t>
            </a:r>
            <a:r>
              <a:rPr lang="zh-CN" altLang="en-US" sz="2400" dirty="0"/>
              <a:t>进程</a:t>
            </a:r>
            <a:r>
              <a:rPr lang="en-US" altLang="zh-CN" sz="2400" dirty="0"/>
              <a:t>/</a:t>
            </a:r>
            <a:r>
              <a:rPr lang="zh-CN" altLang="en-US" sz="2400" dirty="0"/>
              <a:t>线程</a:t>
            </a:r>
            <a:r>
              <a:rPr lang="zh-CN" altLang="en-US" sz="2400" dirty="0">
                <a:solidFill>
                  <a:srgbClr val="FF0000"/>
                </a:solidFill>
              </a:rPr>
              <a:t>并发访问资源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信号状态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信号量的值大于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时，有信号状态。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信号量的值小于等于</a:t>
            </a:r>
            <a:r>
              <a:rPr lang="en-US" altLang="zh-CN" sz="2400" dirty="0"/>
              <a:t>0</a:t>
            </a:r>
            <a:r>
              <a:rPr lang="zh-CN" altLang="en-US" sz="2400" dirty="0"/>
              <a:t>时，为无信号状态</a:t>
            </a:r>
          </a:p>
          <a:p>
            <a:pPr lvl="2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zh-CN" altLang="en-US" sz="2400" dirty="0"/>
              <a:t>信号量的值可以通过相应函数</a:t>
            </a:r>
            <a:r>
              <a:rPr lang="zh-CN" altLang="en-US" sz="2400" dirty="0">
                <a:solidFill>
                  <a:schemeClr val="hlink"/>
                </a:solidFill>
              </a:rPr>
              <a:t>增</a:t>
            </a:r>
            <a:r>
              <a:rPr lang="zh-CN" altLang="en-US" sz="2400" dirty="0"/>
              <a:t>或</a:t>
            </a:r>
            <a:r>
              <a:rPr lang="zh-CN" altLang="en-US" sz="2400" dirty="0">
                <a:solidFill>
                  <a:schemeClr val="hlink"/>
                </a:solidFill>
              </a:rPr>
              <a:t>减</a:t>
            </a:r>
            <a:r>
              <a:rPr lang="zh-CN" altLang="en-US" sz="2400" dirty="0"/>
              <a:t>。</a:t>
            </a:r>
          </a:p>
          <a:p>
            <a:pPr lvl="3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en-US" altLang="zh-CN" sz="2400" dirty="0" err="1">
                <a:solidFill>
                  <a:srgbClr val="FF0000"/>
                </a:solidFill>
              </a:rPr>
              <a:t>WaitForSingleObject</a:t>
            </a:r>
            <a:r>
              <a:rPr lang="zh-CN" altLang="en-US" sz="2400" dirty="0">
                <a:solidFill>
                  <a:srgbClr val="FF0000"/>
                </a:solidFill>
              </a:rPr>
              <a:t>等待成功</a:t>
            </a:r>
            <a:r>
              <a:rPr lang="zh-CN" altLang="en-US" sz="2400" dirty="0"/>
              <a:t>则信号量的值被</a:t>
            </a:r>
            <a:r>
              <a:rPr lang="zh-CN" altLang="en-US" sz="2400" dirty="0">
                <a:solidFill>
                  <a:srgbClr val="FF0000"/>
                </a:solidFill>
              </a:rPr>
              <a:t>减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</a:p>
          <a:p>
            <a:pPr lvl="3">
              <a:lnSpc>
                <a:spcPct val="130000"/>
              </a:lnSpc>
              <a:spcBef>
                <a:spcPct val="0"/>
              </a:spcBef>
              <a:buSzPct val="110000"/>
            </a:pPr>
            <a:r>
              <a:rPr lang="en-US" altLang="zh-CN" sz="2400" dirty="0" err="1">
                <a:solidFill>
                  <a:srgbClr val="FF0000"/>
                </a:solidFill>
              </a:rPr>
              <a:t>ReleaseSemaphore</a:t>
            </a:r>
            <a:r>
              <a:rPr lang="zh-CN" altLang="en-US" sz="2400" dirty="0">
                <a:solidFill>
                  <a:srgbClr val="FF0000"/>
                </a:solidFill>
              </a:rPr>
              <a:t>释放</a:t>
            </a:r>
            <a:r>
              <a:rPr lang="zh-CN" altLang="en-US" sz="2400" dirty="0"/>
              <a:t>信号量时会被</a:t>
            </a:r>
            <a:r>
              <a:rPr lang="zh-CN" altLang="en-US" sz="2400" dirty="0">
                <a:solidFill>
                  <a:srgbClr val="FF0000"/>
                </a:solidFill>
              </a:rPr>
              <a:t>增</a:t>
            </a:r>
            <a:r>
              <a:rPr lang="en-US" altLang="zh-CN" sz="2400" dirty="0">
                <a:solidFill>
                  <a:srgbClr val="FF0000"/>
                </a:solidFill>
              </a:rPr>
              <a:t>1</a:t>
            </a:r>
            <a:r>
              <a:rPr lang="zh-CN" altLang="en-US" sz="2400" dirty="0"/>
              <a:t>或</a:t>
            </a:r>
            <a:r>
              <a:rPr lang="zh-CN" altLang="en-US" sz="2400" b="1" dirty="0">
                <a:solidFill>
                  <a:srgbClr val="FF0000"/>
                </a:solidFill>
              </a:rPr>
              <a:t>增若干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000" dirty="0"/>
              <a:t>用于信号量操作的</a:t>
            </a:r>
            <a:r>
              <a:rPr lang="en-US" altLang="zh-CN" sz="2000" dirty="0"/>
              <a:t>API</a:t>
            </a:r>
            <a:r>
              <a:rPr lang="zh-CN" altLang="en-US" sz="2000" dirty="0"/>
              <a:t>函数 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HANDLE </a:t>
            </a:r>
            <a:r>
              <a:rPr lang="en-US" altLang="zh-CN" sz="2000" dirty="0" err="1">
                <a:solidFill>
                  <a:srgbClr val="FF0000"/>
                </a:solidFill>
              </a:rPr>
              <a:t>CreateSemaphore</a:t>
            </a:r>
            <a:r>
              <a:rPr lang="en-US" altLang="zh-CN" sz="2000" dirty="0"/>
              <a:t>(   //</a:t>
            </a:r>
            <a:r>
              <a:rPr lang="zh-CN" altLang="en-US" sz="2000" dirty="0"/>
              <a:t>创建信号量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LPSECURITY_ATTRIBUTES </a:t>
            </a:r>
            <a:r>
              <a:rPr lang="en-US" altLang="zh-CN" sz="2000" dirty="0" err="1"/>
              <a:t>lpSemaphoreAttributes</a:t>
            </a:r>
            <a:r>
              <a:rPr lang="en-US" altLang="zh-CN" sz="2000" dirty="0"/>
              <a:t>,// </a:t>
            </a:r>
            <a:r>
              <a:rPr lang="zh-CN" altLang="en-US" sz="2000" dirty="0"/>
              <a:t>安全属性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/>
              <a:t>lInitialCount</a:t>
            </a:r>
            <a:r>
              <a:rPr lang="en-US" altLang="zh-CN" sz="2000" dirty="0"/>
              <a:t>,  // </a:t>
            </a:r>
            <a:r>
              <a:rPr lang="zh-CN" altLang="en-US" sz="2000" dirty="0"/>
              <a:t>初始值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/>
              <a:t>lMaximumCount</a:t>
            </a:r>
            <a:r>
              <a:rPr lang="en-US" altLang="zh-CN" sz="2000" dirty="0"/>
              <a:t>,  // </a:t>
            </a:r>
            <a:r>
              <a:rPr lang="zh-CN" altLang="en-US" sz="2000" dirty="0"/>
              <a:t>最大值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// </a:t>
            </a:r>
            <a:r>
              <a:rPr lang="zh-CN" altLang="en-US" sz="2000" dirty="0">
                <a:solidFill>
                  <a:srgbClr val="FF0000"/>
                </a:solidFill>
              </a:rPr>
              <a:t>名字</a:t>
            </a:r>
            <a:r>
              <a:rPr lang="zh-CN" altLang="en-US" sz="2000" dirty="0"/>
              <a:t> 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HANDLE </a:t>
            </a:r>
            <a:r>
              <a:rPr lang="en-US" altLang="zh-CN" sz="2000" dirty="0" err="1">
                <a:solidFill>
                  <a:srgbClr val="FF0000"/>
                </a:solidFill>
              </a:rPr>
              <a:t>OpenSemaphore</a:t>
            </a:r>
            <a:r>
              <a:rPr lang="en-US" altLang="zh-CN" sz="2000" dirty="0"/>
              <a:t>(//</a:t>
            </a:r>
            <a:r>
              <a:rPr lang="zh-CN" altLang="en-US" sz="2000" dirty="0"/>
              <a:t>打开信号量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DWORD </a:t>
            </a:r>
            <a:r>
              <a:rPr lang="en-US" altLang="zh-CN" sz="2000" dirty="0" err="1"/>
              <a:t>dwDesiredAccess</a:t>
            </a:r>
            <a:r>
              <a:rPr lang="en-US" altLang="zh-CN" sz="2000" dirty="0"/>
              <a:t>,  // </a:t>
            </a:r>
            <a:r>
              <a:rPr lang="zh-CN" altLang="en-US" sz="2000" dirty="0"/>
              <a:t>存取方式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bInheritHandle</a:t>
            </a:r>
            <a:r>
              <a:rPr lang="en-US" altLang="zh-CN" sz="2000" dirty="0"/>
              <a:t>,    // </a:t>
            </a:r>
            <a:r>
              <a:rPr lang="zh-CN" altLang="en-US" sz="2000" dirty="0"/>
              <a:t>是否能被继承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   // </a:t>
            </a:r>
            <a:r>
              <a:rPr lang="zh-CN" altLang="en-US" sz="2000" dirty="0"/>
              <a:t>名字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BOOL </a:t>
            </a:r>
            <a:r>
              <a:rPr lang="en-US" altLang="zh-CN" sz="2000" dirty="0" err="1">
                <a:solidFill>
                  <a:srgbClr val="FF0000"/>
                </a:solidFill>
              </a:rPr>
              <a:t>ReleaseSemaphore</a:t>
            </a:r>
            <a:r>
              <a:rPr lang="en-US" altLang="zh-CN" sz="2000" dirty="0"/>
              <a:t>(//</a:t>
            </a:r>
            <a:r>
              <a:rPr lang="zh-CN" altLang="en-US" sz="2000" dirty="0"/>
              <a:t>释放信号量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hSemaphore</a:t>
            </a:r>
            <a:r>
              <a:rPr lang="en-US" altLang="zh-CN" sz="2000" dirty="0"/>
              <a:t>,   // </a:t>
            </a:r>
            <a:r>
              <a:rPr lang="zh-CN" altLang="en-US" sz="2000" dirty="0"/>
              <a:t>句柄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LONG </a:t>
            </a:r>
            <a:r>
              <a:rPr lang="en-US" altLang="zh-CN" sz="2000" dirty="0" err="1">
                <a:solidFill>
                  <a:schemeClr val="hlink"/>
                </a:solidFill>
              </a:rPr>
              <a:t>lReleaseCount</a:t>
            </a:r>
            <a:r>
              <a:rPr lang="en-US" altLang="zh-CN" sz="2000" dirty="0"/>
              <a:t>,  // </a:t>
            </a:r>
            <a:r>
              <a:rPr lang="zh-CN" altLang="en-US" sz="2000" dirty="0">
                <a:solidFill>
                  <a:schemeClr val="hlink"/>
                </a:solidFill>
              </a:rPr>
              <a:t>释放数，让信号量的值增加的数量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LPLONG </a:t>
            </a:r>
            <a:r>
              <a:rPr lang="en-US" altLang="zh-CN" sz="2000" dirty="0" err="1"/>
              <a:t>lpPreviousCount</a:t>
            </a:r>
            <a:r>
              <a:rPr lang="en-US" altLang="zh-CN" sz="2000" dirty="0"/>
              <a:t>   // </a:t>
            </a:r>
            <a:r>
              <a:rPr lang="zh-CN" altLang="en-US" sz="2000" dirty="0"/>
              <a:t>得到释放前信号量的值，可为</a:t>
            </a:r>
            <a:r>
              <a:rPr lang="en-US" altLang="zh-CN" sz="2000" dirty="0"/>
              <a:t>NULL );</a:t>
            </a:r>
          </a:p>
          <a:p>
            <a:pPr lvl="1">
              <a:lnSpc>
                <a:spcPct val="80000"/>
              </a:lnSpc>
            </a:pPr>
            <a:r>
              <a:rPr lang="en-US" altLang="zh-CN" sz="2000" dirty="0"/>
              <a:t>BOOL </a:t>
            </a:r>
            <a:r>
              <a:rPr lang="en-US" altLang="zh-CN" sz="2000" dirty="0" err="1">
                <a:solidFill>
                  <a:srgbClr val="FF0000"/>
                </a:solidFill>
              </a:rPr>
              <a:t>CloseHandle</a:t>
            </a:r>
            <a:r>
              <a:rPr lang="en-US" altLang="zh-CN" sz="2000" dirty="0"/>
              <a:t>(//</a:t>
            </a:r>
            <a:r>
              <a:rPr lang="zh-CN" altLang="en-US" sz="2000" dirty="0"/>
              <a:t>关闭信号量</a:t>
            </a:r>
          </a:p>
          <a:p>
            <a:pPr lvl="2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hObject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19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使用信号量同步的例子</a:t>
            </a:r>
          </a:p>
        </p:txBody>
      </p:sp>
      <p:sp>
        <p:nvSpPr>
          <p:cNvPr id="9041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//</a:t>
            </a:r>
            <a:r>
              <a:rPr lang="zh-CN" altLang="en-US" sz="2000" dirty="0"/>
              <a:t>功能：信号量初始值为</a:t>
            </a:r>
            <a:r>
              <a:rPr lang="en-US" altLang="zh-CN" sz="2000" dirty="0"/>
              <a:t>2</a:t>
            </a:r>
            <a:r>
              <a:rPr lang="zh-CN" altLang="en-US" sz="2000" dirty="0"/>
              <a:t>，保证</a:t>
            </a:r>
            <a:r>
              <a:rPr lang="zh-CN" altLang="en-US" sz="2000" dirty="0">
                <a:solidFill>
                  <a:srgbClr val="FF0000"/>
                </a:solidFill>
              </a:rPr>
              <a:t>最多只有</a:t>
            </a:r>
            <a:r>
              <a:rPr lang="en-US" altLang="zh-CN" sz="2000" dirty="0">
                <a:solidFill>
                  <a:srgbClr val="FF0000"/>
                </a:solidFill>
              </a:rPr>
              <a:t>2</a:t>
            </a:r>
            <a:r>
              <a:rPr lang="zh-CN" altLang="en-US" sz="2000" dirty="0">
                <a:solidFill>
                  <a:srgbClr val="FF0000"/>
                </a:solidFill>
              </a:rPr>
              <a:t>个线程</a:t>
            </a:r>
            <a:r>
              <a:rPr lang="zh-CN" altLang="en-US" sz="2000" dirty="0"/>
              <a:t>可以同时进行</a:t>
            </a:r>
            <a:r>
              <a:rPr lang="zh-CN" altLang="en-US" sz="2000" dirty="0">
                <a:solidFill>
                  <a:srgbClr val="FF0000"/>
                </a:solidFill>
              </a:rPr>
              <a:t>数据库访问</a:t>
            </a:r>
            <a:r>
              <a:rPr lang="zh-CN" altLang="en-US" sz="2000" dirty="0"/>
              <a:t>。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DWORD </a:t>
            </a:r>
            <a:r>
              <a:rPr lang="en-US" altLang="zh-CN" sz="2000" b="0" dirty="0" err="1"/>
              <a:t>AccessDB</a:t>
            </a:r>
            <a:r>
              <a:rPr lang="en-US" altLang="zh-CN" sz="2000" b="0" dirty="0"/>
              <a:t>(void* </a:t>
            </a:r>
            <a:r>
              <a:rPr lang="en-US" altLang="zh-CN" sz="2000" b="0" dirty="0" err="1"/>
              <a:t>pD</a:t>
            </a:r>
            <a:r>
              <a:rPr lang="en-US" altLang="zh-CN" sz="2000" b="0" dirty="0"/>
              <a:t>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{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0" dirty="0"/>
              <a:t>	</a:t>
            </a:r>
            <a:r>
              <a:rPr lang="en-US" altLang="zh-CN" sz="2000" b="0" dirty="0"/>
              <a:t>HANDLE 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>
                <a:solidFill>
                  <a:srgbClr val="0000FF"/>
                </a:solidFill>
              </a:rPr>
              <a:t> </a:t>
            </a:r>
            <a:r>
              <a:rPr lang="en-US" altLang="zh-CN" sz="2000" b="0" dirty="0"/>
              <a:t>=</a:t>
            </a:r>
            <a:r>
              <a:rPr lang="en-US" altLang="zh-CN" sz="2000" b="0" dirty="0" err="1"/>
              <a:t>OpenSemaphore</a:t>
            </a:r>
            <a:r>
              <a:rPr lang="en-US" altLang="zh-CN" sz="2000" b="0" dirty="0"/>
              <a:t>(SEMAPHORE_ALL_ACCESS,FALSE,</a:t>
            </a:r>
            <a:r>
              <a:rPr lang="en-US" altLang="zh-CN" sz="2000" b="0" dirty="0">
                <a:latin typeface="Helvetica"/>
              </a:rPr>
              <a:t>“</a:t>
            </a:r>
            <a:r>
              <a:rPr lang="en-US" altLang="zh-CN" sz="2000" dirty="0">
                <a:solidFill>
                  <a:srgbClr val="FF0000"/>
                </a:solidFill>
              </a:rPr>
              <a:t>SU</a:t>
            </a:r>
            <a:r>
              <a:rPr lang="en-US" altLang="zh-CN" sz="2000" b="0" dirty="0"/>
              <a:t>");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while ( TRUE )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{	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   </a:t>
            </a:r>
            <a:r>
              <a:rPr lang="en-US" altLang="zh-CN" sz="2000" dirty="0" err="1">
                <a:solidFill>
                  <a:schemeClr val="hlink"/>
                </a:solidFill>
              </a:rPr>
              <a:t>WaitForSingleObject</a:t>
            </a:r>
            <a:r>
              <a:rPr lang="en-US" altLang="zh-CN" sz="2000" b="0" dirty="0"/>
              <a:t>(</a:t>
            </a:r>
            <a:r>
              <a:rPr lang="en-US" altLang="zh-CN" sz="2000" dirty="0" err="1">
                <a:solidFill>
                  <a:srgbClr val="0000FF"/>
                </a:solidFill>
              </a:rPr>
              <a:t>hSU</a:t>
            </a:r>
            <a:r>
              <a:rPr lang="en-US" altLang="zh-CN" sz="2000" b="0" dirty="0" err="1"/>
              <a:t>,INFINITE</a:t>
            </a:r>
            <a:r>
              <a:rPr lang="en-US" altLang="zh-CN" sz="2000" b="0" dirty="0"/>
              <a:t>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           //</a:t>
            </a:r>
            <a:r>
              <a:rPr lang="zh-CN" altLang="en-US" sz="2000" dirty="0"/>
              <a:t>此处是模拟数据库的存取操作！</a:t>
            </a:r>
            <a:endParaRPr lang="en-US" altLang="zh-CN" sz="2000" b="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  </a:t>
            </a:r>
            <a:r>
              <a:rPr lang="en-US" altLang="zh-CN" sz="2000" b="0" dirty="0" err="1"/>
              <a:t>printf</a:t>
            </a:r>
            <a:r>
              <a:rPr lang="en-US" altLang="zh-CN" sz="2000" b="0" dirty="0"/>
              <a:t>(</a:t>
            </a:r>
            <a:r>
              <a:rPr lang="en-US" altLang="zh-CN" sz="2000" b="0" dirty="0">
                <a:latin typeface="Helvetica"/>
              </a:rPr>
              <a:t>“</a:t>
            </a:r>
            <a:r>
              <a:rPr lang="en-US" altLang="zh-CN" sz="2000" b="0" dirty="0"/>
              <a:t>Do database access call \n");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  Sleep(100);  </a:t>
            </a:r>
            <a:endParaRPr lang="zh-CN" altLang="en-US" sz="20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	</a:t>
            </a:r>
            <a:r>
              <a:rPr lang="en-US" altLang="zh-CN" sz="2000" dirty="0" err="1">
                <a:solidFill>
                  <a:schemeClr val="hlink"/>
                </a:solidFill>
              </a:rPr>
              <a:t>ReleaseSemaphore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0000FF"/>
                </a:solidFill>
              </a:rPr>
              <a:t>hSU</a:t>
            </a:r>
            <a:r>
              <a:rPr lang="en-US" altLang="zh-CN" sz="2000" b="0" dirty="0"/>
              <a:t>,</a:t>
            </a:r>
            <a:r>
              <a:rPr lang="en-US" altLang="zh-CN" sz="2000" b="0" dirty="0">
                <a:solidFill>
                  <a:schemeClr val="hlink"/>
                </a:solidFill>
              </a:rPr>
              <a:t>1</a:t>
            </a:r>
            <a:r>
              <a:rPr lang="en-US" altLang="zh-CN" sz="2000" b="0" dirty="0"/>
              <a:t>,NULL);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	return 0;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}</a:t>
            </a:r>
            <a:r>
              <a:rPr lang="zh-CN" altLang="en-US" sz="2000" b="0" dirty="0"/>
              <a:t> </a:t>
            </a:r>
          </a:p>
        </p:txBody>
      </p:sp>
      <p:sp>
        <p:nvSpPr>
          <p:cNvPr id="904196" name="Rectangle 4"/>
          <p:cNvSpPr>
            <a:spLocks noChangeArrowheads="1"/>
          </p:cNvSpPr>
          <p:nvPr/>
        </p:nvSpPr>
        <p:spPr bwMode="auto">
          <a:xfrm>
            <a:off x="1439863" y="3141663"/>
            <a:ext cx="8137525" cy="1008062"/>
          </a:xfrm>
          <a:prstGeom prst="rect">
            <a:avLst/>
          </a:prstGeom>
          <a:solidFill>
            <a:srgbClr val="993366">
              <a:alpha val="61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4197" name="Rectangle 5"/>
          <p:cNvSpPr>
            <a:spLocks noChangeArrowheads="1"/>
          </p:cNvSpPr>
          <p:nvPr/>
        </p:nvSpPr>
        <p:spPr bwMode="auto">
          <a:xfrm>
            <a:off x="1295400" y="2763838"/>
            <a:ext cx="5616575" cy="3587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04198" name="Rectangle 6"/>
          <p:cNvSpPr>
            <a:spLocks noChangeArrowheads="1"/>
          </p:cNvSpPr>
          <p:nvPr/>
        </p:nvSpPr>
        <p:spPr bwMode="auto">
          <a:xfrm>
            <a:off x="1295400" y="4187825"/>
            <a:ext cx="5616575" cy="358775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xit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6" dur="500"/>
                                        <p:tgtEl>
                                          <p:spTgt spid="9041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6" presetClass="exit" presetSubtype="2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Horizontal)">
                                      <p:cBhvr>
                                        <p:cTn id="9" dur="500"/>
                                        <p:tgtEl>
                                          <p:spTgt spid="9041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4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4197" grpId="0" animBg="1"/>
      <p:bldP spid="904198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2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zh-CN" altLang="en-US" sz="3600" b="1"/>
              <a:t>使用信号量同步的例子</a:t>
            </a:r>
          </a:p>
        </p:txBody>
      </p:sp>
      <p:sp>
        <p:nvSpPr>
          <p:cNvPr id="9052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//in main function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{	//</a:t>
            </a:r>
            <a:r>
              <a:rPr lang="zh-CN" altLang="en-US" sz="2400" dirty="0"/>
              <a:t>创建信号灯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/>
              <a:t>	</a:t>
            </a:r>
            <a:r>
              <a:rPr lang="en-US" altLang="zh-CN" sz="2400" dirty="0"/>
              <a:t>HANDLE 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 =NULL;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 = </a:t>
            </a:r>
            <a:r>
              <a:rPr lang="en-US" altLang="zh-CN" sz="2400" dirty="0" err="1">
                <a:solidFill>
                  <a:srgbClr val="FF0000"/>
                </a:solidFill>
              </a:rPr>
              <a:t>CreateSemaphore</a:t>
            </a:r>
            <a:r>
              <a:rPr lang="en-US" altLang="zh-CN" sz="2400" dirty="0"/>
              <a:t>(NULL ,</a:t>
            </a:r>
            <a:r>
              <a:rPr lang="en-US" altLang="zh-CN" sz="2400" dirty="0">
                <a:solidFill>
                  <a:srgbClr val="FF0000"/>
                </a:solidFill>
              </a:rPr>
              <a:t>2 </a:t>
            </a:r>
            <a:r>
              <a:rPr lang="en-US" altLang="zh-CN" sz="2400" dirty="0"/>
              <a:t>,</a:t>
            </a:r>
            <a:r>
              <a:rPr lang="en-US" altLang="zh-CN" sz="2400" dirty="0">
                <a:solidFill>
                  <a:srgbClr val="FF0000"/>
                </a:solidFill>
              </a:rPr>
              <a:t>2 </a:t>
            </a:r>
            <a:r>
              <a:rPr lang="en-US" altLang="zh-CN" sz="2400" dirty="0"/>
              <a:t>," </a:t>
            </a:r>
            <a:r>
              <a:rPr lang="en-US" altLang="zh-CN" sz="2400" dirty="0">
                <a:solidFill>
                  <a:srgbClr val="FF0000"/>
                </a:solidFill>
              </a:rPr>
              <a:t>SU</a:t>
            </a:r>
            <a:r>
              <a:rPr lang="en-US" altLang="zh-CN" sz="2400" dirty="0"/>
              <a:t> ");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HANDLE 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/>
              <a:t> [3]; //</a:t>
            </a:r>
            <a:r>
              <a:rPr lang="zh-CN" altLang="en-US" sz="2400" dirty="0"/>
              <a:t>创建</a:t>
            </a:r>
            <a:r>
              <a:rPr lang="en-US" altLang="zh-CN" sz="2400" dirty="0"/>
              <a:t>3</a:t>
            </a:r>
            <a:r>
              <a:rPr lang="zh-CN" altLang="en-US" sz="2400" dirty="0"/>
              <a:t>个线程</a:t>
            </a:r>
            <a:endParaRPr lang="en-US" altLang="zh-CN" sz="2400" dirty="0"/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pT1=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(void*)1 );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pT2=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(void*)2 );</a:t>
            </a:r>
          </a:p>
          <a:p>
            <a:pPr>
              <a:lnSpc>
                <a:spcPct val="90000"/>
              </a:lnSpc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CWinThread</a:t>
            </a:r>
            <a:r>
              <a:rPr lang="en-US" altLang="zh-CN" sz="2400" dirty="0"/>
              <a:t>* pT3=</a:t>
            </a:r>
            <a:r>
              <a:rPr lang="en-US" altLang="zh-CN" sz="2400" dirty="0" err="1"/>
              <a:t>AfxBeginThread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AccessDB</a:t>
            </a:r>
            <a:r>
              <a:rPr lang="en-US" altLang="zh-CN" sz="2400" dirty="0"/>
              <a:t>,  (void*)3 );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[0</a:t>
            </a:r>
            <a:r>
              <a:rPr lang="en-US" altLang="zh-CN" sz="2400" dirty="0"/>
              <a:t>]=pT1-&gt;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[1</a:t>
            </a:r>
            <a:r>
              <a:rPr lang="en-US" altLang="zh-CN" sz="2400" dirty="0"/>
              <a:t>]=pT2-&gt;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>
                <a:solidFill>
                  <a:schemeClr val="hlink"/>
                </a:solidFill>
              </a:rPr>
              <a:t>[2</a:t>
            </a:r>
            <a:r>
              <a:rPr lang="en-US" altLang="zh-CN" sz="2400" dirty="0"/>
              <a:t>]=pT3-&gt;</a:t>
            </a:r>
            <a:r>
              <a:rPr lang="en-US" altLang="zh-CN" sz="2400" dirty="0" err="1"/>
              <a:t>m_hThread</a:t>
            </a:r>
            <a:r>
              <a:rPr lang="en-US" altLang="zh-CN" sz="2400" dirty="0"/>
              <a:t>;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WaitForMultipleObjects</a:t>
            </a:r>
            <a:r>
              <a:rPr lang="en-US" altLang="zh-CN" sz="2400" dirty="0"/>
              <a:t>(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en-US" altLang="zh-CN" sz="2400" dirty="0"/>
              <a:t>, </a:t>
            </a:r>
            <a:r>
              <a:rPr lang="en-US" altLang="zh-CN" sz="2400" dirty="0" err="1">
                <a:solidFill>
                  <a:schemeClr val="hlink"/>
                </a:solidFill>
              </a:rPr>
              <a:t>hThread</a:t>
            </a:r>
            <a:r>
              <a:rPr lang="en-US" altLang="zh-CN" sz="2400" dirty="0"/>
              <a:t>, TRUE,INFINITE);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	</a:t>
            </a:r>
            <a:r>
              <a:rPr lang="en-US" altLang="zh-CN" sz="2400" dirty="0" err="1"/>
              <a:t>CloseHandle</a:t>
            </a:r>
            <a:r>
              <a:rPr lang="en-US" altLang="zh-CN" sz="2400" dirty="0"/>
              <a:t>(</a:t>
            </a:r>
            <a:r>
              <a:rPr lang="en-US" altLang="zh-CN" sz="2400" dirty="0" err="1">
                <a:solidFill>
                  <a:srgbClr val="0000FF"/>
                </a:solidFill>
              </a:rPr>
              <a:t>hSU</a:t>
            </a:r>
            <a:r>
              <a:rPr lang="en-US" altLang="zh-CN" sz="2400" dirty="0"/>
              <a:t>); //</a:t>
            </a:r>
            <a:r>
              <a:rPr lang="zh-CN" altLang="en-US" sz="2400" dirty="0"/>
              <a:t>关闭句柄</a:t>
            </a:r>
            <a:endParaRPr lang="en-US" altLang="zh-CN" sz="240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2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62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pitchFamily="2" charset="-122"/>
              </a:rPr>
              <a:t>事件（</a:t>
            </a:r>
            <a:r>
              <a:rPr lang="en-US" altLang="zh-CN">
                <a:latin typeface="宋体" pitchFamily="2" charset="-122"/>
              </a:rPr>
              <a:t>Event</a:t>
            </a:r>
            <a:r>
              <a:rPr lang="zh-CN" altLang="en-US">
                <a:latin typeface="宋体" pitchFamily="2" charset="-122"/>
              </a:rPr>
              <a:t>）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用于通知一个或多个线程某事件出现或标识某操作已经完成。</a:t>
            </a:r>
          </a:p>
          <a:p>
            <a:r>
              <a:rPr lang="zh-CN" altLang="en-US">
                <a:latin typeface="宋体" pitchFamily="2" charset="-122"/>
              </a:rPr>
              <a:t>事件对象的分类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自动重置的事件：使用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WaitForSingleObject</a:t>
            </a:r>
            <a:r>
              <a:rPr lang="zh-CN" altLang="en-US" sz="2400">
                <a:latin typeface="宋体" pitchFamily="2" charset="-122"/>
              </a:rPr>
              <a:t>等待到事件对象变为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有信号状态</a:t>
            </a:r>
            <a:r>
              <a:rPr lang="zh-CN" altLang="en-US" sz="2400">
                <a:latin typeface="宋体" pitchFamily="2" charset="-122"/>
              </a:rPr>
              <a:t>后该事件对象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自动</a:t>
            </a:r>
            <a:r>
              <a:rPr lang="zh-CN" altLang="en-US" sz="2400">
                <a:latin typeface="宋体" pitchFamily="2" charset="-122"/>
              </a:rPr>
              <a:t>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无信号状态</a:t>
            </a:r>
            <a:r>
              <a:rPr lang="zh-CN" altLang="en-US" sz="240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sz="2400">
                <a:latin typeface="宋体" pitchFamily="2" charset="-122"/>
              </a:rPr>
              <a:t>人工重置的事件：使用</a:t>
            </a:r>
            <a:r>
              <a:rPr lang="en-US" altLang="zh-CN" sz="2400">
                <a:solidFill>
                  <a:srgbClr val="FF0000"/>
                </a:solidFill>
                <a:latin typeface="宋体" pitchFamily="2" charset="-122"/>
              </a:rPr>
              <a:t>WaitForSingleObject</a:t>
            </a:r>
            <a:r>
              <a:rPr lang="zh-CN" altLang="en-US" sz="2400">
                <a:latin typeface="宋体" pitchFamily="2" charset="-122"/>
              </a:rPr>
              <a:t>等待到事件对象变为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有信号状态</a:t>
            </a:r>
            <a:r>
              <a:rPr lang="zh-CN" altLang="en-US" sz="2400">
                <a:latin typeface="宋体" pitchFamily="2" charset="-122"/>
              </a:rPr>
              <a:t>后该事件对象的状态</a:t>
            </a:r>
            <a:r>
              <a:rPr lang="zh-CN" altLang="en-US" sz="2400">
                <a:solidFill>
                  <a:srgbClr val="FF0000"/>
                </a:solidFill>
                <a:latin typeface="宋体" pitchFamily="2" charset="-122"/>
              </a:rPr>
              <a:t>不变</a:t>
            </a:r>
            <a:r>
              <a:rPr lang="zh-CN" altLang="en-US" sz="2400">
                <a:latin typeface="宋体" pitchFamily="2" charset="-122"/>
              </a:rPr>
              <a:t>，除非人工重置事件。</a:t>
            </a:r>
          </a:p>
        </p:txBody>
      </p:sp>
    </p:spTree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072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92559"/>
            <a:ext cx="9072563" cy="6092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latin typeface="宋体" pitchFamily="2" charset="-122"/>
              </a:rPr>
              <a:t>事件相关的</a:t>
            </a:r>
            <a:r>
              <a:rPr lang="en-US" altLang="zh-CN" dirty="0">
                <a:latin typeface="宋体" pitchFamily="2" charset="-122"/>
              </a:rPr>
              <a:t>API</a:t>
            </a:r>
            <a:r>
              <a:rPr lang="zh-CN" altLang="en-US" dirty="0">
                <a:latin typeface="宋体" pitchFamily="2" charset="-122"/>
              </a:rPr>
              <a:t>函数</a:t>
            </a:r>
            <a:r>
              <a:rPr lang="zh-CN" altLang="en-US" sz="2000" dirty="0"/>
              <a:t> 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rgbClr val="FF0000"/>
                </a:solidFill>
              </a:rPr>
              <a:t>CreateEvent</a:t>
            </a:r>
            <a:r>
              <a:rPr lang="en-US" altLang="zh-CN" sz="2000" dirty="0"/>
              <a:t> (  //</a:t>
            </a:r>
            <a:r>
              <a:rPr lang="zh-CN" altLang="en-US" sz="2000" dirty="0"/>
              <a:t>创建事件对象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LPSECURITY_ATTRIBUTES </a:t>
            </a:r>
            <a:r>
              <a:rPr lang="en-US" altLang="zh-CN" sz="2000" dirty="0" err="1"/>
              <a:t>lpEventAttributes</a:t>
            </a:r>
            <a:r>
              <a:rPr lang="en-US" altLang="zh-CN" sz="2000" dirty="0"/>
              <a:t>,// </a:t>
            </a:r>
            <a:r>
              <a:rPr lang="zh-CN" altLang="en-US" sz="2000" dirty="0"/>
              <a:t>安全属性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bManualReset</a:t>
            </a:r>
            <a:r>
              <a:rPr lang="en-US" altLang="zh-CN" sz="2000" dirty="0"/>
              <a:t>,  // </a:t>
            </a:r>
            <a:r>
              <a:rPr lang="zh-CN" altLang="en-US" sz="2000" dirty="0"/>
              <a:t>是否为人工重置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bInitialState</a:t>
            </a:r>
            <a:r>
              <a:rPr lang="en-US" altLang="zh-CN" sz="2000" dirty="0"/>
              <a:t>, // </a:t>
            </a:r>
            <a:r>
              <a:rPr lang="zh-CN" altLang="en-US" sz="2000" dirty="0"/>
              <a:t>初始状态是否为有信号状态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// </a:t>
            </a:r>
            <a:r>
              <a:rPr lang="zh-CN" altLang="en-US" sz="2000" dirty="0"/>
              <a:t>名字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HANDLE </a:t>
            </a:r>
            <a:r>
              <a:rPr lang="en-US" altLang="zh-CN" sz="2000" b="1" dirty="0" err="1">
                <a:solidFill>
                  <a:srgbClr val="FF0000"/>
                </a:solidFill>
              </a:rPr>
              <a:t>OpenEvent</a:t>
            </a:r>
            <a:r>
              <a:rPr lang="en-US" altLang="zh-CN" sz="2000" dirty="0"/>
              <a:t> (//</a:t>
            </a:r>
            <a:r>
              <a:rPr lang="zh-CN" altLang="en-US" sz="2000" dirty="0"/>
              <a:t>打开事件对象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DWORD </a:t>
            </a:r>
            <a:r>
              <a:rPr lang="en-US" altLang="zh-CN" sz="2000" dirty="0" err="1"/>
              <a:t>dwDesiredAccess</a:t>
            </a:r>
            <a:r>
              <a:rPr lang="en-US" altLang="zh-CN" sz="2000" dirty="0"/>
              <a:t>,  // </a:t>
            </a:r>
            <a:r>
              <a:rPr lang="zh-CN" altLang="en-US" sz="2000" dirty="0"/>
              <a:t>存取方式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BOOL </a:t>
            </a:r>
            <a:r>
              <a:rPr lang="en-US" altLang="zh-CN" sz="2000" dirty="0" err="1"/>
              <a:t>bInheritHandle</a:t>
            </a:r>
            <a:r>
              <a:rPr lang="en-US" altLang="zh-CN" sz="2000" dirty="0"/>
              <a:t>,    // </a:t>
            </a:r>
            <a:r>
              <a:rPr lang="zh-CN" altLang="en-US" sz="2000" dirty="0"/>
              <a:t>是否能够被继承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LPCTSTR </a:t>
            </a:r>
            <a:r>
              <a:rPr lang="en-US" altLang="zh-CN" sz="2000" dirty="0" err="1"/>
              <a:t>lpName</a:t>
            </a:r>
            <a:r>
              <a:rPr lang="en-US" altLang="zh-CN" sz="2000" dirty="0"/>
              <a:t>          // </a:t>
            </a:r>
            <a:r>
              <a:rPr lang="zh-CN" altLang="en-US" sz="2000" dirty="0"/>
              <a:t>名字 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ResetEvent</a:t>
            </a:r>
            <a:r>
              <a:rPr lang="en-US" altLang="zh-CN" sz="2000" dirty="0"/>
              <a:t> (//</a:t>
            </a:r>
            <a:r>
              <a:rPr lang="zh-CN" altLang="en-US" sz="2000" dirty="0"/>
              <a:t>设置事件为无信号状态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hEvent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SetEvent</a:t>
            </a:r>
            <a:r>
              <a:rPr lang="en-US" altLang="zh-CN" sz="2000" dirty="0"/>
              <a:t> (//</a:t>
            </a:r>
            <a:r>
              <a:rPr lang="zh-CN" altLang="en-US" sz="2000" dirty="0"/>
              <a:t>设置事件有信号状态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hEvent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</a:p>
          <a:p>
            <a:pPr lvl="1">
              <a:lnSpc>
                <a:spcPct val="90000"/>
              </a:lnSpc>
            </a:pPr>
            <a:r>
              <a:rPr lang="en-US" altLang="zh-CN" sz="2000" dirty="0"/>
              <a:t>BOOL </a:t>
            </a:r>
            <a:r>
              <a:rPr lang="en-US" altLang="zh-CN" sz="2000" b="1" dirty="0" err="1">
                <a:solidFill>
                  <a:srgbClr val="FF0000"/>
                </a:solidFill>
              </a:rPr>
              <a:t>CloseHandle</a:t>
            </a:r>
            <a:r>
              <a:rPr lang="en-US" altLang="zh-CN" sz="2000" dirty="0"/>
              <a:t> (//</a:t>
            </a:r>
            <a:r>
              <a:rPr lang="zh-CN" altLang="en-US" sz="2000" dirty="0"/>
              <a:t>关闭事件对象</a:t>
            </a:r>
          </a:p>
          <a:p>
            <a:pPr lvl="2">
              <a:lnSpc>
                <a:spcPct val="90000"/>
              </a:lnSpc>
            </a:pPr>
            <a:r>
              <a:rPr lang="zh-CN" altLang="en-US" sz="2000" dirty="0"/>
              <a:t>  </a:t>
            </a:r>
            <a:r>
              <a:rPr lang="en-US" altLang="zh-CN" sz="2000" dirty="0"/>
              <a:t>HANDLE </a:t>
            </a:r>
            <a:r>
              <a:rPr lang="en-US" altLang="zh-CN" sz="2000" dirty="0" err="1"/>
              <a:t>hObject</a:t>
            </a:r>
            <a:r>
              <a:rPr lang="en-US" altLang="zh-CN" sz="2000" dirty="0"/>
              <a:t>   // </a:t>
            </a:r>
            <a:r>
              <a:rPr lang="zh-CN" altLang="en-US" sz="2000" dirty="0"/>
              <a:t>句柄  </a:t>
            </a:r>
            <a:r>
              <a:rPr lang="en-US" altLang="zh-CN" sz="2000" dirty="0"/>
              <a:t>);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内核同步机制（自学）</a:t>
            </a:r>
          </a:p>
        </p:txBody>
      </p:sp>
      <p:sp>
        <p:nvSpPr>
          <p:cNvPr id="908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§"/>
            </a:pPr>
            <a:r>
              <a:rPr lang="zh-CN" altLang="en-US" dirty="0"/>
              <a:t>关中断(</a:t>
            </a:r>
            <a:r>
              <a:rPr lang="en-US" altLang="zh-CN" dirty="0"/>
              <a:t>cli)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总线锁(</a:t>
            </a:r>
            <a:r>
              <a:rPr lang="en-US" altLang="zh-CN" dirty="0"/>
              <a:t>lock)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原子操作(</a:t>
            </a:r>
            <a:r>
              <a:rPr lang="en-US" altLang="zh-CN" dirty="0"/>
              <a:t>atomic)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自旋锁(</a:t>
            </a:r>
            <a:r>
              <a:rPr lang="en-US" altLang="zh-CN" dirty="0"/>
              <a:t>spinlocks)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信号量(</a:t>
            </a:r>
            <a:r>
              <a:rPr lang="en-US" altLang="zh-CN" dirty="0"/>
              <a:t>semaphores)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读/写锁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大读锁</a:t>
            </a:r>
          </a:p>
          <a:p>
            <a:pPr>
              <a:buFont typeface="Wingdings" pitchFamily="2" charset="2"/>
              <a:buChar char="§"/>
            </a:pPr>
            <a:r>
              <a:rPr lang="zh-CN" altLang="en-US" dirty="0"/>
              <a:t>全局内核锁(</a:t>
            </a:r>
            <a:r>
              <a:rPr lang="en-US" altLang="zh-CN" dirty="0" err="1"/>
              <a:t>lock_kernel</a:t>
            </a:r>
            <a:r>
              <a:rPr lang="en-US" altLang="zh-CN" dirty="0"/>
              <a:t>)</a:t>
            </a:r>
            <a:endParaRPr lang="zh-CN" altLang="en-US" dirty="0"/>
          </a:p>
        </p:txBody>
      </p:sp>
    </p:spTree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41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/>
              <a:t>生产者－消费者问题的</a:t>
            </a:r>
            <a:r>
              <a:rPr lang="zh-CN" altLang="en-US">
                <a:solidFill>
                  <a:srgbClr val="FF0000"/>
                </a:solidFill>
              </a:rPr>
              <a:t>线程</a:t>
            </a:r>
            <a:r>
              <a:rPr lang="zh-CN" altLang="en-US"/>
              <a:t>模拟</a:t>
            </a:r>
            <a:r>
              <a:rPr lang="en-US" altLang="zh-CN"/>
              <a:t>(</a:t>
            </a:r>
            <a:r>
              <a:rPr lang="zh-CN" altLang="en-US"/>
              <a:t>第二次实验的内容</a:t>
            </a:r>
            <a:r>
              <a:rPr lang="en-US" altLang="zh-CN"/>
              <a:t>)</a:t>
            </a:r>
          </a:p>
        </p:txBody>
      </p:sp>
      <p:sp>
        <p:nvSpPr>
          <p:cNvPr id="913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在</a:t>
            </a:r>
            <a:r>
              <a:rPr lang="en-US" altLang="zh-CN" sz="2400" dirty="0"/>
              <a:t>Windows</a:t>
            </a:r>
            <a:r>
              <a:rPr lang="zh-CN" altLang="en-US" sz="2400" dirty="0"/>
              <a:t>环境下使用</a:t>
            </a:r>
            <a:r>
              <a:rPr lang="zh-CN" altLang="en-US" sz="2400" dirty="0">
                <a:solidFill>
                  <a:srgbClr val="FF0000"/>
                </a:solidFill>
              </a:rPr>
              <a:t>线程</a:t>
            </a:r>
            <a:r>
              <a:rPr lang="zh-CN" altLang="en-US" sz="2400" dirty="0"/>
              <a:t>来代替</a:t>
            </a:r>
            <a:r>
              <a:rPr lang="zh-CN" altLang="en-US" sz="2400" dirty="0">
                <a:solidFill>
                  <a:srgbClr val="FF0000"/>
                </a:solidFill>
              </a:rPr>
              <a:t>进程</a:t>
            </a:r>
            <a:r>
              <a:rPr lang="zh-CN" altLang="en-US" sz="2400" dirty="0"/>
              <a:t>，使用</a:t>
            </a:r>
            <a:r>
              <a:rPr lang="zh-CN" altLang="en-US" sz="2400" dirty="0">
                <a:solidFill>
                  <a:srgbClr val="FF0000"/>
                </a:solidFill>
              </a:rPr>
              <a:t>数组</a:t>
            </a:r>
            <a:r>
              <a:rPr lang="zh-CN" altLang="en-US" sz="2400" dirty="0"/>
              <a:t>代替</a:t>
            </a:r>
            <a:r>
              <a:rPr lang="zh-CN" altLang="en-US" sz="2400" dirty="0">
                <a:solidFill>
                  <a:srgbClr val="FF0000"/>
                </a:solidFill>
              </a:rPr>
              <a:t>缓冲区</a:t>
            </a:r>
            <a:r>
              <a:rPr lang="zh-CN" altLang="en-US" sz="2400" dirty="0"/>
              <a:t>。若干</a:t>
            </a:r>
            <a:r>
              <a:rPr lang="zh-CN" altLang="en-US" sz="2400" dirty="0">
                <a:solidFill>
                  <a:srgbClr val="FF0000"/>
                </a:solidFill>
              </a:rPr>
              <a:t>输入</a:t>
            </a:r>
            <a:r>
              <a:rPr lang="zh-CN" altLang="en-US" sz="2400" dirty="0"/>
              <a:t>线程产生产品（</a:t>
            </a:r>
            <a:r>
              <a:rPr lang="zh-CN" altLang="en-US" sz="2400" dirty="0">
                <a:solidFill>
                  <a:srgbClr val="FF0000"/>
                </a:solidFill>
              </a:rPr>
              <a:t>随机数</a:t>
            </a:r>
            <a:r>
              <a:rPr lang="zh-CN" altLang="en-US" sz="2400" dirty="0"/>
              <a:t>）存到数组中；若干</a:t>
            </a:r>
            <a:r>
              <a:rPr lang="zh-CN" altLang="en-US" sz="2400" dirty="0">
                <a:solidFill>
                  <a:srgbClr val="FF0000"/>
                </a:solidFill>
              </a:rPr>
              <a:t>输出</a:t>
            </a:r>
            <a:r>
              <a:rPr lang="zh-CN" altLang="en-US" sz="2400" dirty="0"/>
              <a:t>线程从数组中取数输出。</a:t>
            </a:r>
          </a:p>
          <a:p>
            <a:r>
              <a:rPr lang="zh-CN" altLang="en-US" sz="2400" dirty="0"/>
              <a:t>使用</a:t>
            </a:r>
            <a:r>
              <a:rPr lang="zh-CN" altLang="en-US" sz="2400" dirty="0">
                <a:solidFill>
                  <a:srgbClr val="FF3300"/>
                </a:solidFill>
              </a:rPr>
              <a:t>临界区对象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3300"/>
                </a:solidFill>
              </a:rPr>
              <a:t>信号量对象</a:t>
            </a:r>
          </a:p>
          <a:p>
            <a:r>
              <a:rPr lang="zh-CN" altLang="en-US" sz="2400" dirty="0">
                <a:solidFill>
                  <a:srgbClr val="FF3300"/>
                </a:solidFill>
              </a:rPr>
              <a:t>主要函数</a:t>
            </a:r>
          </a:p>
          <a:p>
            <a:pPr lvl="1"/>
            <a:r>
              <a:rPr lang="en-US" altLang="zh-CN" sz="2400" dirty="0" err="1"/>
              <a:t>CreateThread</a:t>
            </a:r>
            <a:endParaRPr lang="zh-CN" altLang="en-US" sz="2400" dirty="0">
              <a:solidFill>
                <a:srgbClr val="FF3300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InitializeCriticalSection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EnterCriticalSection</a:t>
            </a:r>
            <a:endParaRPr lang="en-US" altLang="zh-CN" sz="2400" dirty="0">
              <a:solidFill>
                <a:schemeClr val="hlink"/>
              </a:solidFill>
            </a:endParaRPr>
          </a:p>
          <a:p>
            <a:pPr lvl="1"/>
            <a:r>
              <a:rPr lang="en-US" altLang="zh-CN" sz="2400" dirty="0" err="1">
                <a:solidFill>
                  <a:schemeClr val="hlink"/>
                </a:solidFill>
              </a:rPr>
              <a:t>LeaveCriticalSection</a:t>
            </a:r>
            <a:r>
              <a:rPr lang="en-US" altLang="zh-CN" sz="2400" dirty="0"/>
              <a:t> 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CreateSemaphore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WaitForSingleObject</a:t>
            </a:r>
            <a:endParaRPr lang="zh-CN" altLang="en-US" sz="2400" dirty="0">
              <a:solidFill>
                <a:srgbClr val="FF0000"/>
              </a:solidFill>
            </a:endParaRP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</a:rPr>
              <a:t>ReleaseSemaphore</a:t>
            </a:r>
            <a:endParaRPr lang="en-US" altLang="zh-CN" sz="2400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buClr>
                <a:srgbClr val="FF6600"/>
              </a:buClr>
              <a:buSzPct val="105000"/>
            </a:pPr>
            <a:r>
              <a:rPr lang="zh-CN" altLang="en-US" sz="2400" dirty="0"/>
              <a:t>主要内容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进程概念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线程概念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</a:t>
            </a:r>
            <a:r>
              <a:rPr lang="en-US" altLang="zh-CN" sz="2400" dirty="0"/>
              <a:t>/</a:t>
            </a:r>
            <a:r>
              <a:rPr lang="zh-CN" altLang="en-US" sz="2400" dirty="0"/>
              <a:t>线程控制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临界资源和临界区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同步和互斥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>
                <a:solidFill>
                  <a:srgbClr val="FF0000"/>
                </a:solidFill>
              </a:rPr>
              <a:t>信号量和</a:t>
            </a:r>
            <a:r>
              <a:rPr lang="en-US" altLang="zh-CN" sz="2400" dirty="0">
                <a:solidFill>
                  <a:srgbClr val="FF0000"/>
                </a:solidFill>
              </a:rPr>
              <a:t>P,V</a:t>
            </a:r>
            <a:r>
              <a:rPr lang="zh-CN" altLang="en-US" sz="2400" dirty="0">
                <a:solidFill>
                  <a:srgbClr val="FF0000"/>
                </a:solidFill>
              </a:rPr>
              <a:t>操作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经典同步问题</a:t>
            </a:r>
          </a:p>
          <a:p>
            <a:pPr>
              <a:lnSpc>
                <a:spcPct val="80000"/>
              </a:lnSpc>
              <a:buClr>
                <a:srgbClr val="FF6600"/>
              </a:buClr>
            </a:pPr>
            <a:r>
              <a:rPr lang="zh-CN" altLang="en-US" sz="2400" dirty="0"/>
              <a:t>重点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进程概念和编程应用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线程概念和编程应用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同步的概念和</a:t>
            </a:r>
            <a:r>
              <a:rPr lang="en-US" altLang="zh-CN" sz="2400" dirty="0"/>
              <a:t>P-V</a:t>
            </a:r>
            <a:r>
              <a:rPr lang="zh-CN" altLang="en-US" sz="2400" dirty="0"/>
              <a:t>操作原理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同步的编程应用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25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 ＝ 程序 ＋ </a:t>
            </a:r>
            <a:r>
              <a:rPr lang="en-US" altLang="zh-CN"/>
              <a:t>PCB</a:t>
            </a:r>
          </a:p>
          <a:p>
            <a:endParaRPr lang="zh-CN" altLang="en-US"/>
          </a:p>
          <a:p>
            <a:endParaRPr lang="zh-CN" altLang="en-US"/>
          </a:p>
        </p:txBody>
      </p:sp>
      <p:sp>
        <p:nvSpPr>
          <p:cNvPr id="325636" name="Rectangle 4"/>
          <p:cNvSpPr>
            <a:spLocks noChangeArrowheads="1"/>
          </p:cNvSpPr>
          <p:nvPr/>
        </p:nvSpPr>
        <p:spPr bwMode="auto">
          <a:xfrm>
            <a:off x="3095625" y="1700213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PCB</a:t>
            </a:r>
          </a:p>
        </p:txBody>
      </p:sp>
      <p:sp>
        <p:nvSpPr>
          <p:cNvPr id="325637" name="Rectangle 5"/>
          <p:cNvSpPr>
            <a:spLocks noChangeArrowheads="1"/>
          </p:cNvSpPr>
          <p:nvPr/>
        </p:nvSpPr>
        <p:spPr bwMode="auto">
          <a:xfrm>
            <a:off x="3095625" y="2582863"/>
            <a:ext cx="2590800" cy="3365500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buFont typeface="Wingdings" pitchFamily="2" charset="2"/>
              <a:buNone/>
            </a:pPr>
            <a:r>
              <a:rPr lang="zh-CN" altLang="en-US" sz="2800" b="1"/>
              <a:t>     </a:t>
            </a:r>
          </a:p>
          <a:p>
            <a:pPr marL="342900" indent="-342900">
              <a:buFont typeface="Wingdings" pitchFamily="2" charset="2"/>
              <a:buNone/>
            </a:pPr>
            <a:r>
              <a:rPr lang="zh-CN" altLang="en-US" sz="2800" b="1"/>
              <a:t>          </a:t>
            </a:r>
            <a:r>
              <a:rPr lang="zh-CN" altLang="en-US" sz="2400" b="1"/>
              <a:t>代码</a:t>
            </a:r>
            <a:endParaRPr lang="en-US" altLang="zh-CN" sz="2400" b="1"/>
          </a:p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……….……….….</a:t>
            </a:r>
          </a:p>
          <a:p>
            <a:pPr marL="342900" indent="-342900" algn="ctr">
              <a:buFont typeface="Wingdings" pitchFamily="2" charset="2"/>
              <a:buNone/>
            </a:pPr>
            <a:endParaRPr lang="zh-CN" altLang="en-US" sz="2400" b="1"/>
          </a:p>
          <a:p>
            <a:pPr marL="342900" indent="-342900" algn="ctr">
              <a:buFont typeface="Wingdings" pitchFamily="2" charset="2"/>
              <a:buNone/>
            </a:pPr>
            <a:r>
              <a:rPr lang="zh-CN" altLang="en-US" sz="2400" b="1"/>
              <a:t>  数据</a:t>
            </a:r>
          </a:p>
          <a:p>
            <a:pPr marL="342900" indent="-342900" algn="ctr">
              <a:buFont typeface="Wingdings" pitchFamily="2" charset="2"/>
              <a:buNone/>
            </a:pPr>
            <a:endParaRPr lang="zh-CN" altLang="en-US" sz="2800" b="1"/>
          </a:p>
        </p:txBody>
      </p:sp>
      <p:sp>
        <p:nvSpPr>
          <p:cNvPr id="325638" name="AutoShape 6"/>
          <p:cNvSpPr>
            <a:spLocks/>
          </p:cNvSpPr>
          <p:nvPr/>
        </p:nvSpPr>
        <p:spPr bwMode="auto">
          <a:xfrm>
            <a:off x="5759450" y="1700213"/>
            <a:ext cx="576263" cy="4248150"/>
          </a:xfrm>
          <a:prstGeom prst="rightBrace">
            <a:avLst>
              <a:gd name="adj1" fmla="val 61432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5639" name="Text Box 7"/>
          <p:cNvSpPr txBox="1">
            <a:spLocks noChangeArrowheads="1"/>
          </p:cNvSpPr>
          <p:nvPr/>
        </p:nvSpPr>
        <p:spPr bwMode="auto">
          <a:xfrm>
            <a:off x="6480175" y="3644900"/>
            <a:ext cx="1008063" cy="51911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itchFamily="18" charset="0"/>
              </a:rPr>
              <a:t>进程</a:t>
            </a:r>
          </a:p>
        </p:txBody>
      </p:sp>
      <p:sp>
        <p:nvSpPr>
          <p:cNvPr id="325640" name="Rectangle 8"/>
          <p:cNvSpPr>
            <a:spLocks noChangeArrowheads="1"/>
          </p:cNvSpPr>
          <p:nvPr/>
        </p:nvSpPr>
        <p:spPr bwMode="auto">
          <a:xfrm>
            <a:off x="3168650" y="1628775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PCB1</a:t>
            </a:r>
          </a:p>
        </p:txBody>
      </p:sp>
      <p:sp>
        <p:nvSpPr>
          <p:cNvPr id="325641" name="Rectangle 9"/>
          <p:cNvSpPr>
            <a:spLocks noChangeArrowheads="1"/>
          </p:cNvSpPr>
          <p:nvPr/>
        </p:nvSpPr>
        <p:spPr bwMode="auto">
          <a:xfrm>
            <a:off x="3240088" y="1557338"/>
            <a:ext cx="2592387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PCB2</a:t>
            </a:r>
          </a:p>
        </p:txBody>
      </p:sp>
      <p:sp>
        <p:nvSpPr>
          <p:cNvPr id="325642" name="Rectangle 10"/>
          <p:cNvSpPr>
            <a:spLocks noChangeArrowheads="1"/>
          </p:cNvSpPr>
          <p:nvPr/>
        </p:nvSpPr>
        <p:spPr bwMode="auto">
          <a:xfrm>
            <a:off x="3311525" y="1484313"/>
            <a:ext cx="2592388" cy="876300"/>
          </a:xfrm>
          <a:prstGeom prst="rect">
            <a:avLst/>
          </a:prstGeom>
          <a:solidFill>
            <a:srgbClr val="CC99FF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/>
          <a:lstStyle/>
          <a:p>
            <a:pPr marL="342900" indent="-342900" algn="ctr">
              <a:buFont typeface="Wingdings" pitchFamily="2" charset="2"/>
              <a:buNone/>
            </a:pPr>
            <a:r>
              <a:rPr lang="en-US" altLang="zh-CN" sz="2400" b="1"/>
              <a:t> PCB3</a:t>
            </a:r>
          </a:p>
        </p:txBody>
      </p:sp>
      <p:sp>
        <p:nvSpPr>
          <p:cNvPr id="325643" name="AutoShape 11"/>
          <p:cNvSpPr>
            <a:spLocks/>
          </p:cNvSpPr>
          <p:nvPr/>
        </p:nvSpPr>
        <p:spPr bwMode="auto">
          <a:xfrm rot="10800000">
            <a:off x="2376488" y="2576513"/>
            <a:ext cx="576262" cy="3300412"/>
          </a:xfrm>
          <a:prstGeom prst="rightBrace">
            <a:avLst>
              <a:gd name="adj1" fmla="val 47727"/>
              <a:gd name="adj2" fmla="val 50000"/>
            </a:avLst>
          </a:prstGeom>
          <a:noFill/>
          <a:ln w="9525">
            <a:solidFill>
              <a:srgbClr val="FF0000"/>
            </a:solidFill>
            <a:round/>
            <a:headEnd/>
            <a:tailEnd/>
          </a:ln>
          <a:effectLst/>
        </p:spPr>
        <p:txBody>
          <a:bodyPr anchor="ctr">
            <a:spAutoFit/>
          </a:bodyPr>
          <a:lstStyle/>
          <a:p>
            <a:endParaRPr lang="zh-CN" altLang="en-US"/>
          </a:p>
        </p:txBody>
      </p:sp>
      <p:sp>
        <p:nvSpPr>
          <p:cNvPr id="325644" name="Text Box 12"/>
          <p:cNvSpPr txBox="1">
            <a:spLocks noChangeArrowheads="1"/>
          </p:cNvSpPr>
          <p:nvPr/>
        </p:nvSpPr>
        <p:spPr bwMode="auto">
          <a:xfrm>
            <a:off x="1511300" y="3989388"/>
            <a:ext cx="1008063" cy="51911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>
                <a:latin typeface="Times New Roman" pitchFamily="18" charset="0"/>
              </a:rPr>
              <a:t>程序</a:t>
            </a:r>
          </a:p>
        </p:txBody>
      </p:sp>
      <p:sp>
        <p:nvSpPr>
          <p:cNvPr id="325645" name="AutoShape 13"/>
          <p:cNvSpPr>
            <a:spLocks/>
          </p:cNvSpPr>
          <p:nvPr/>
        </p:nvSpPr>
        <p:spPr bwMode="auto">
          <a:xfrm>
            <a:off x="504825" y="1395413"/>
            <a:ext cx="2014538" cy="449262"/>
          </a:xfrm>
          <a:prstGeom prst="borderCallout1">
            <a:avLst>
              <a:gd name="adj1" fmla="val 25440"/>
              <a:gd name="adj2" fmla="val 103782"/>
              <a:gd name="adj3" fmla="val 63250"/>
              <a:gd name="adj4" fmla="val 134514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1:PCB1</a:t>
            </a:r>
          </a:p>
        </p:txBody>
      </p:sp>
      <p:sp>
        <p:nvSpPr>
          <p:cNvPr id="325646" name="AutoShape 14"/>
          <p:cNvSpPr>
            <a:spLocks/>
          </p:cNvSpPr>
          <p:nvPr/>
        </p:nvSpPr>
        <p:spPr bwMode="auto">
          <a:xfrm>
            <a:off x="504825" y="1911350"/>
            <a:ext cx="2014538" cy="449263"/>
          </a:xfrm>
          <a:prstGeom prst="borderCallout1">
            <a:avLst>
              <a:gd name="adj1" fmla="val 25440"/>
              <a:gd name="adj2" fmla="val 103782"/>
              <a:gd name="adj3" fmla="val -19787"/>
              <a:gd name="adj4" fmla="val 137981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2:PCB2</a:t>
            </a:r>
          </a:p>
        </p:txBody>
      </p:sp>
      <p:sp>
        <p:nvSpPr>
          <p:cNvPr id="325647" name="AutoShape 15"/>
          <p:cNvSpPr>
            <a:spLocks/>
          </p:cNvSpPr>
          <p:nvPr/>
        </p:nvSpPr>
        <p:spPr bwMode="auto">
          <a:xfrm>
            <a:off x="504825" y="2433638"/>
            <a:ext cx="2014538" cy="449262"/>
          </a:xfrm>
          <a:prstGeom prst="borderCallout1">
            <a:avLst>
              <a:gd name="adj1" fmla="val 25440"/>
              <a:gd name="adj2" fmla="val 103782"/>
              <a:gd name="adj3" fmla="val -73500"/>
              <a:gd name="adj4" fmla="val 140426"/>
            </a:avLst>
          </a:prstGeom>
          <a:solidFill>
            <a:srgbClr val="EAEAEA"/>
          </a:solidFill>
          <a:ln w="9525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>
              <a:buFontTx/>
              <a:buNone/>
            </a:pPr>
            <a:r>
              <a:rPr lang="zh-CN" altLang="en-US"/>
              <a:t>进程</a:t>
            </a:r>
            <a:r>
              <a:rPr lang="en-US" altLang="zh-CN"/>
              <a:t>3:PCB3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256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256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256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256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3256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256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5640" grpId="0" animBg="1"/>
      <p:bldP spid="325641" grpId="0" animBg="1"/>
      <p:bldP spid="325642" grpId="0" animBg="1"/>
      <p:bldP spid="325645" grpId="0" animBg="1"/>
      <p:bldP spid="325646" grpId="0" animBg="1"/>
      <p:bldP spid="325647" grpId="0" animBg="1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520234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上节课内容回顾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信号灯机制</a:t>
            </a:r>
            <a:r>
              <a:rPr lang="en-US" altLang="zh-CN" dirty="0"/>
              <a:t>P-V</a:t>
            </a:r>
            <a:r>
              <a:rPr lang="zh-CN" altLang="en-US" dirty="0"/>
              <a:t>操作解决同步问题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V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区分关键操作或运行条件或影响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036644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9431338" cy="584775"/>
          </a:xfrm>
        </p:spPr>
        <p:txBody>
          <a:bodyPr/>
          <a:lstStyle/>
          <a:p>
            <a:r>
              <a:rPr lang="zh-CN" altLang="en-US" dirty="0"/>
              <a:t>上节课内容回顾</a:t>
            </a:r>
            <a:r>
              <a:rPr lang="en-US" altLang="zh-CN" dirty="0"/>
              <a:t>——Windows</a:t>
            </a:r>
            <a:r>
              <a:rPr lang="zh-CN" altLang="en-US" dirty="0"/>
              <a:t>同步机制</a:t>
            </a:r>
            <a:endParaRPr lang="zh-CN" altLang="en-US" b="1" dirty="0">
              <a:solidFill>
                <a:srgbClr val="FF0000"/>
              </a:solidFill>
              <a:ea typeface="宋体" pitchFamily="2" charset="-122"/>
            </a:endParaRPr>
          </a:p>
        </p:txBody>
      </p:sp>
      <p:sp>
        <p:nvSpPr>
          <p:cNvPr id="642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0" dirty="0">
                <a:latin typeface="+mj-lt"/>
              </a:rPr>
              <a:t>临界区对象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>
                <a:solidFill>
                  <a:srgbClr val="FF0000"/>
                </a:solidFill>
                <a:latin typeface="+mj-lt"/>
              </a:rPr>
              <a:t>EnterCriticalSection</a:t>
            </a:r>
            <a:r>
              <a:rPr lang="en-US" altLang="zh-CN" sz="2400" dirty="0">
                <a:solidFill>
                  <a:srgbClr val="FF0000"/>
                </a:solidFill>
                <a:latin typeface="+mj-lt"/>
              </a:rPr>
              <a:t>( );      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LeaveCriticalSection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</a:t>
            </a:r>
            <a:r>
              <a:rPr lang="en-US" altLang="zh-CN" sz="2400" dirty="0">
                <a:latin typeface="+mj-lt"/>
              </a:rPr>
              <a:t>;</a:t>
            </a:r>
            <a:endParaRPr lang="zh-CN" altLang="en-US" sz="2400" dirty="0">
              <a:latin typeface="+mj-lt"/>
            </a:endParaRPr>
          </a:p>
          <a:p>
            <a:r>
              <a:rPr lang="zh-CN" altLang="en-US" sz="2400" b="0" dirty="0">
                <a:latin typeface="+mj-lt"/>
              </a:rPr>
              <a:t>互斥量</a:t>
            </a:r>
            <a:r>
              <a:rPr lang="zh-CN" altLang="en-US" sz="2400" b="0" dirty="0"/>
              <a:t>对象</a:t>
            </a:r>
            <a:endParaRPr lang="zh-CN" altLang="en-US" sz="2400" b="0" dirty="0">
              <a:latin typeface="+mj-lt"/>
            </a:endParaRPr>
          </a:p>
          <a:p>
            <a:pPr lvl="1">
              <a:lnSpc>
                <a:spcPct val="110000"/>
              </a:lnSpc>
              <a:spcBef>
                <a:spcPct val="0"/>
              </a:spcBef>
            </a:pPr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ReleaseMutex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);</a:t>
            </a:r>
          </a:p>
          <a:p>
            <a:r>
              <a:rPr lang="zh-CN" altLang="en-US" sz="2400" b="0" dirty="0"/>
              <a:t>事件对象</a:t>
            </a:r>
          </a:p>
          <a:p>
            <a:pPr lvl="1"/>
            <a:r>
              <a:rPr lang="en-US" altLang="zh-CN" sz="2400" dirty="0">
                <a:solidFill>
                  <a:srgbClr val="0000FF"/>
                </a:solidFill>
              </a:rPr>
              <a:t>BOOL </a:t>
            </a:r>
            <a:r>
              <a:rPr lang="en-US" altLang="zh-CN" sz="2400" dirty="0" err="1">
                <a:solidFill>
                  <a:srgbClr val="0000FF"/>
                </a:solidFill>
              </a:rPr>
              <a:t>SetEvent</a:t>
            </a:r>
            <a:r>
              <a:rPr lang="en-US" altLang="zh-CN" sz="2400" dirty="0">
                <a:solidFill>
                  <a:srgbClr val="0000FF"/>
                </a:solidFill>
              </a:rPr>
              <a:t> ( )</a:t>
            </a:r>
          </a:p>
          <a:p>
            <a:r>
              <a:rPr lang="zh-CN" altLang="en-US" sz="2400" b="0" dirty="0">
                <a:latin typeface="+mj-lt"/>
              </a:rPr>
              <a:t>信号量</a:t>
            </a:r>
            <a:r>
              <a:rPr lang="zh-CN" altLang="en-US" sz="2400" b="0" dirty="0"/>
              <a:t>对象</a:t>
            </a:r>
            <a:endParaRPr lang="zh-CN" altLang="en-US" sz="2400" b="0" dirty="0">
              <a:latin typeface="+mj-lt"/>
            </a:endParaRPr>
          </a:p>
          <a:p>
            <a:pPr lvl="1"/>
            <a:r>
              <a:rPr lang="en-US" altLang="zh-CN" sz="2400" dirty="0" err="1">
                <a:latin typeface="+mj-lt"/>
              </a:rPr>
              <a:t>CreateSemaphore</a:t>
            </a:r>
            <a:r>
              <a:rPr lang="en-US" altLang="zh-CN" sz="2400" dirty="0">
                <a:latin typeface="+mj-lt"/>
              </a:rPr>
              <a:t>( )   //</a:t>
            </a:r>
            <a:r>
              <a:rPr lang="zh-CN" altLang="en-US" sz="2400" dirty="0">
                <a:latin typeface="+mj-lt"/>
              </a:rPr>
              <a:t>创建一个信号量并初始化</a:t>
            </a:r>
            <a:endParaRPr lang="en-US" altLang="zh-CN" sz="2400" dirty="0">
              <a:latin typeface="+mj-lt"/>
            </a:endParaRPr>
          </a:p>
          <a:p>
            <a:pPr lvl="1"/>
            <a:r>
              <a:rPr lang="en-US" altLang="zh-CN" sz="2400" dirty="0" err="1">
                <a:solidFill>
                  <a:srgbClr val="0000FF"/>
                </a:solidFill>
                <a:latin typeface="+mj-lt"/>
              </a:rPr>
              <a:t>ReleaseSemaphore</a:t>
            </a:r>
            <a:r>
              <a:rPr lang="en-US" altLang="zh-CN" sz="2400" dirty="0">
                <a:solidFill>
                  <a:srgbClr val="0000FF"/>
                </a:solidFill>
                <a:latin typeface="+mj-lt"/>
              </a:rPr>
              <a:t>( )</a:t>
            </a:r>
          </a:p>
          <a:p>
            <a:r>
              <a:rPr lang="zh-CN" altLang="en-US" sz="2400" b="0" dirty="0">
                <a:latin typeface="+mj-lt"/>
              </a:rPr>
              <a:t>等待机制</a:t>
            </a:r>
          </a:p>
          <a:p>
            <a:pPr lvl="1"/>
            <a:r>
              <a:rPr lang="en-US" altLang="zh-CN" sz="2400" dirty="0" err="1">
                <a:solidFill>
                  <a:srgbClr val="FF0000"/>
                </a:solidFill>
                <a:latin typeface="+mj-lt"/>
              </a:rPr>
              <a:t>WaitForSingleObject</a:t>
            </a:r>
            <a:r>
              <a:rPr lang="en-US" altLang="zh-CN" sz="2400" dirty="0">
                <a:latin typeface="+mj-lt"/>
              </a:rPr>
              <a:t>( )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4824288" y="1196752"/>
            <a:ext cx="3609378" cy="400110"/>
            <a:chOff x="5832400" y="4365104"/>
            <a:chExt cx="3609378" cy="400110"/>
          </a:xfrm>
        </p:grpSpPr>
        <p:sp>
          <p:nvSpPr>
            <p:cNvPr id="5" name="TextBox 4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FF0000"/>
                  </a:solidFill>
                </a:rPr>
                <a:t>P</a:t>
              </a:r>
              <a:r>
                <a:rPr lang="zh-CN" altLang="en-US" dirty="0">
                  <a:solidFill>
                    <a:srgbClr val="FF0000"/>
                  </a:solidFill>
                </a:rPr>
                <a:t>操作</a:t>
              </a:r>
            </a:p>
          </p:txBody>
        </p:sp>
        <p:cxnSp>
          <p:nvCxnSpPr>
            <p:cNvPr id="6" name="直接箭头连接符 5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7" name="组合 6"/>
          <p:cNvGrpSpPr/>
          <p:nvPr/>
        </p:nvGrpSpPr>
        <p:grpSpPr>
          <a:xfrm>
            <a:off x="4824288" y="5477162"/>
            <a:ext cx="3609378" cy="400110"/>
            <a:chOff x="5832400" y="4365104"/>
            <a:chExt cx="3609378" cy="400110"/>
          </a:xfrm>
        </p:grpSpPr>
        <p:sp>
          <p:nvSpPr>
            <p:cNvPr id="8" name="TextBox 7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FF0000"/>
                  </a:solidFill>
                </a:rPr>
                <a:t>P</a:t>
              </a:r>
              <a:r>
                <a:rPr lang="zh-CN" altLang="en-US" dirty="0">
                  <a:solidFill>
                    <a:srgbClr val="FF0000"/>
                  </a:solidFill>
                </a:rPr>
                <a:t>操作</a:t>
              </a:r>
            </a:p>
          </p:txBody>
        </p:sp>
        <p:cxnSp>
          <p:nvCxnSpPr>
            <p:cNvPr id="9" name="直接箭头连接符 8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0" name="组合 9"/>
          <p:cNvGrpSpPr/>
          <p:nvPr/>
        </p:nvGrpSpPr>
        <p:grpSpPr>
          <a:xfrm>
            <a:off x="4824288" y="1563880"/>
            <a:ext cx="3609378" cy="400110"/>
            <a:chOff x="5832400" y="4365104"/>
            <a:chExt cx="3609378" cy="400110"/>
          </a:xfrm>
        </p:grpSpPr>
        <p:sp>
          <p:nvSpPr>
            <p:cNvPr id="11" name="TextBox 10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12" name="直接箭头连接符 11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6" name="组合 15"/>
          <p:cNvGrpSpPr/>
          <p:nvPr/>
        </p:nvGrpSpPr>
        <p:grpSpPr>
          <a:xfrm>
            <a:off x="4104208" y="2348880"/>
            <a:ext cx="3609378" cy="400110"/>
            <a:chOff x="5832400" y="4365104"/>
            <a:chExt cx="3609378" cy="400110"/>
          </a:xfrm>
        </p:grpSpPr>
        <p:sp>
          <p:nvSpPr>
            <p:cNvPr id="17" name="TextBox 16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18" name="直接箭头连接符 17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9" name="组合 18"/>
          <p:cNvGrpSpPr/>
          <p:nvPr/>
        </p:nvGrpSpPr>
        <p:grpSpPr>
          <a:xfrm>
            <a:off x="4464248" y="3284984"/>
            <a:ext cx="3609378" cy="400110"/>
            <a:chOff x="5832400" y="4365104"/>
            <a:chExt cx="3609378" cy="400110"/>
          </a:xfrm>
        </p:grpSpPr>
        <p:sp>
          <p:nvSpPr>
            <p:cNvPr id="20" name="TextBox 19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21" name="直接箭头连接符 20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22" name="组合 21"/>
          <p:cNvGrpSpPr/>
          <p:nvPr/>
        </p:nvGrpSpPr>
        <p:grpSpPr>
          <a:xfrm>
            <a:off x="4743302" y="4613066"/>
            <a:ext cx="3609378" cy="400110"/>
            <a:chOff x="5832400" y="4365104"/>
            <a:chExt cx="3609378" cy="400110"/>
          </a:xfrm>
        </p:grpSpPr>
        <p:sp>
          <p:nvSpPr>
            <p:cNvPr id="23" name="TextBox 22"/>
            <p:cNvSpPr txBox="1"/>
            <p:nvPr/>
          </p:nvSpPr>
          <p:spPr>
            <a:xfrm>
              <a:off x="7560592" y="4365104"/>
              <a:ext cx="188118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None/>
              </a:pPr>
              <a:r>
                <a:rPr lang="en-US" altLang="zh-CN" dirty="0">
                  <a:solidFill>
                    <a:srgbClr val="0000FF"/>
                  </a:solidFill>
                </a:rPr>
                <a:t>V</a:t>
              </a:r>
              <a:r>
                <a:rPr lang="zh-CN" altLang="en-US" dirty="0">
                  <a:solidFill>
                    <a:srgbClr val="0000FF"/>
                  </a:solidFill>
                </a:rPr>
                <a:t>操作</a:t>
              </a:r>
            </a:p>
          </p:txBody>
        </p:sp>
        <p:cxnSp>
          <p:nvCxnSpPr>
            <p:cNvPr id="24" name="直接箭头连接符 23"/>
            <p:cNvCxnSpPr/>
            <p:nvPr/>
          </p:nvCxnSpPr>
          <p:spPr bwMode="auto">
            <a:xfrm flipH="1">
              <a:off x="5832400" y="4565159"/>
              <a:ext cx="1728192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0000FF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3" name="圆角矩形 2"/>
          <p:cNvSpPr/>
          <p:nvPr/>
        </p:nvSpPr>
        <p:spPr bwMode="auto">
          <a:xfrm>
            <a:off x="0" y="6525344"/>
            <a:ext cx="914400" cy="914400"/>
          </a:xfrm>
          <a:prstGeom prst="round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5019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4163397728"/>
      </p:ext>
    </p:extLst>
  </p:cSld>
  <p:clrMapOvr>
    <a:masterClrMapping/>
  </p:clrMapOvr>
  <p:transition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 </a:t>
            </a:r>
            <a:r>
              <a:rPr lang="zh-CN" altLang="en-US" sz="2400" dirty="0"/>
              <a:t>此处休眠</a:t>
            </a:r>
            <a:r>
              <a:rPr lang="en-US" altLang="zh-CN" sz="2400" dirty="0"/>
              <a:t>10</a:t>
            </a:r>
            <a:r>
              <a:rPr lang="zh-CN" altLang="en-US" sz="24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en-US" altLang="zh-CN" b="1" dirty="0" err="1">
                <a:solidFill>
                  <a:schemeClr val="bg1"/>
                </a:solidFill>
              </a:rPr>
              <a:t>root@michael</a:t>
            </a:r>
            <a:r>
              <a:rPr lang="en-US" altLang="zh-CN" b="1" dirty="0">
                <a:solidFill>
                  <a:schemeClr val="bg1"/>
                </a:solidFill>
              </a:rPr>
              <a:t> root]# ./test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-US" altLang="zh-CN" b="1" dirty="0">
                <a:solidFill>
                  <a:schemeClr val="bg1"/>
                </a:solidFill>
              </a:rPr>
              <a:t>In child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2 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 In parent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1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1355048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1" grpId="0" animBg="1"/>
      <p:bldP spid="854022" grpId="0" animBg="1"/>
    </p:bldLst>
  </p:timing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r>
              <a:rPr lang="zh-CN" altLang="en-US" sz="2000" b="0" dirty="0"/>
              <a:t/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此处休眠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r>
              <a:rPr lang="zh-CN" altLang="en-US" b="1">
                <a:solidFill>
                  <a:schemeClr val="bg1"/>
                </a:solidFill>
              </a:rPr>
              <a:t/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请选择：</a:t>
            </a: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</a:t>
            </a:r>
            <a:r>
              <a:rPr lang="zh-CN" altLang="en-US" sz="2400" b="1" u="sng" dirty="0">
                <a:solidFill>
                  <a:schemeClr val="bg1"/>
                </a:solidFill>
              </a:rPr>
              <a:t>              </a:t>
            </a:r>
            <a:r>
              <a:rPr lang="zh-CN" altLang="en-US" sz="2400" b="1" dirty="0">
                <a:solidFill>
                  <a:schemeClr val="bg1"/>
                </a:solidFill>
              </a:rPr>
              <a:t> 。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1754234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三个经典的同步问题</a:t>
            </a:r>
            <a:endParaRPr lang="en-US" altLang="zh-CN" dirty="0"/>
          </a:p>
          <a:p>
            <a:pPr lvl="1"/>
            <a:r>
              <a:rPr lang="zh-CN" altLang="en-US" dirty="0"/>
              <a:t>生产者</a:t>
            </a:r>
            <a:r>
              <a:rPr lang="en-US" altLang="zh-CN" dirty="0"/>
              <a:t>-</a:t>
            </a:r>
            <a:r>
              <a:rPr lang="zh-CN" altLang="en-US" dirty="0"/>
              <a:t>消费者问题</a:t>
            </a:r>
            <a:endParaRPr lang="en-US" altLang="zh-CN" dirty="0"/>
          </a:p>
          <a:p>
            <a:pPr lvl="2"/>
            <a:r>
              <a:rPr lang="zh-CN" altLang="en-US" dirty="0"/>
              <a:t>同步和互斥混合</a:t>
            </a:r>
            <a:endParaRPr lang="en-US" altLang="zh-CN" dirty="0"/>
          </a:p>
          <a:p>
            <a:pPr lvl="1"/>
            <a:r>
              <a:rPr lang="zh-CN" altLang="en-US" dirty="0"/>
              <a:t>读者</a:t>
            </a:r>
            <a:r>
              <a:rPr lang="en-US" altLang="zh-CN" dirty="0"/>
              <a:t>-</a:t>
            </a:r>
            <a:r>
              <a:rPr lang="zh-CN" altLang="en-US" dirty="0"/>
              <a:t>写者问题</a:t>
            </a:r>
            <a:endParaRPr lang="en-US" altLang="zh-CN" dirty="0"/>
          </a:p>
          <a:p>
            <a:pPr lvl="2"/>
            <a:r>
              <a:rPr lang="zh-CN" altLang="en-US" dirty="0"/>
              <a:t>互斥问题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差一个？</a:t>
            </a:r>
            <a:endParaRPr lang="en-US" altLang="zh-CN" dirty="0">
              <a:solidFill>
                <a:srgbClr val="FF0000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2647954" y="331344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1"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哲学家就餐问题</a:t>
            </a:r>
            <a:endParaRPr lang="en-US" altLang="zh-CN" sz="28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665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5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5254625" cy="641350"/>
          </a:xfrm>
        </p:spPr>
        <p:txBody>
          <a:bodyPr/>
          <a:lstStyle/>
          <a:p>
            <a:r>
              <a:rPr lang="zh-CN" altLang="en-US" sz="3600">
                <a:solidFill>
                  <a:srgbClr val="FF0000"/>
                </a:solidFill>
                <a:latin typeface="黑体" pitchFamily="49" charset="-122"/>
              </a:rPr>
              <a:t>哲学家就餐问题</a:t>
            </a:r>
            <a:endParaRPr lang="en-US" altLang="zh-CN" sz="3600">
              <a:solidFill>
                <a:srgbClr val="FF0000"/>
              </a:solidFill>
              <a:latin typeface="黑体" pitchFamily="49" charset="-122"/>
            </a:endParaRPr>
          </a:p>
        </p:txBody>
      </p:sp>
      <p:sp>
        <p:nvSpPr>
          <p:cNvPr id="917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五个</a:t>
            </a:r>
            <a:r>
              <a:rPr lang="zh-CN" altLang="en-US" dirty="0">
                <a:latin typeface="宋体" pitchFamily="2" charset="-122"/>
              </a:rPr>
              <a:t>哲学家围坐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圆桌</a:t>
            </a:r>
            <a:r>
              <a:rPr lang="zh-CN" altLang="en-US" dirty="0">
                <a:latin typeface="宋体" pitchFamily="2" charset="-122"/>
              </a:rPr>
              <a:t>边，桌上有</a:t>
            </a:r>
            <a:r>
              <a:rPr lang="en-US" altLang="zh-CN" dirty="0">
                <a:latin typeface="宋体" pitchFamily="2" charset="-122"/>
              </a:rPr>
              <a:t>1</a:t>
            </a:r>
            <a:r>
              <a:rPr lang="zh-CN" altLang="en-US" dirty="0">
                <a:latin typeface="宋体" pitchFamily="2" charset="-122"/>
              </a:rPr>
              <a:t>盘面和</a:t>
            </a:r>
            <a:r>
              <a:rPr lang="en-US" altLang="zh-CN" dirty="0">
                <a:latin typeface="宋体" pitchFamily="2" charset="-122"/>
              </a:rPr>
              <a:t>5</a:t>
            </a:r>
            <a:r>
              <a:rPr lang="zh-CN" altLang="en-US" dirty="0">
                <a:latin typeface="宋体" pitchFamily="2" charset="-122"/>
              </a:rPr>
              <a:t>支筷子。哲学家的生活：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思考</a:t>
            </a:r>
            <a:r>
              <a:rPr lang="en-US" altLang="zh-CN" dirty="0">
                <a:solidFill>
                  <a:schemeClr val="tx2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休息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吃饭</a:t>
            </a:r>
            <a:r>
              <a:rPr lang="en-US" altLang="zh-CN" dirty="0">
                <a:solidFill>
                  <a:srgbClr val="00B050"/>
                </a:solidFill>
                <a:latin typeface="宋体" pitchFamily="2" charset="-122"/>
              </a:rPr>
              <a:t>-</a:t>
            </a:r>
            <a:r>
              <a:rPr lang="zh-CN" altLang="en-US" dirty="0">
                <a:solidFill>
                  <a:srgbClr val="00B050"/>
                </a:solidFill>
                <a:latin typeface="宋体" pitchFamily="2" charset="-122"/>
              </a:rPr>
              <a:t>思考</a:t>
            </a:r>
            <a:r>
              <a:rPr lang="en-US" altLang="zh-CN" dirty="0">
                <a:solidFill>
                  <a:srgbClr val="00B050"/>
                </a:solidFill>
                <a:latin typeface="宋体" pitchFamily="2" charset="-122"/>
              </a:rPr>
              <a:t>-</a:t>
            </a:r>
            <a:r>
              <a:rPr lang="en-US" altLang="zh-CN" dirty="0">
                <a:solidFill>
                  <a:srgbClr val="00B050"/>
                </a:solidFill>
                <a:latin typeface="Arial"/>
              </a:rPr>
              <a:t>……</a:t>
            </a:r>
            <a:endParaRPr lang="zh-CN" altLang="en-US" dirty="0">
              <a:solidFill>
                <a:srgbClr val="00B050"/>
              </a:solidFill>
              <a:latin typeface="宋体" pitchFamily="2" charset="-122"/>
            </a:endParaRPr>
          </a:p>
        </p:txBody>
      </p:sp>
      <p:grpSp>
        <p:nvGrpSpPr>
          <p:cNvPr id="917508" name="Group 4"/>
          <p:cNvGrpSpPr>
            <a:grpSpLocks/>
          </p:cNvGrpSpPr>
          <p:nvPr/>
        </p:nvGrpSpPr>
        <p:grpSpPr bwMode="auto">
          <a:xfrm>
            <a:off x="576263" y="2176463"/>
            <a:ext cx="4608512" cy="3773487"/>
            <a:chOff x="1197" y="690"/>
            <a:chExt cx="3293" cy="2876"/>
          </a:xfrm>
        </p:grpSpPr>
        <p:pic>
          <p:nvPicPr>
            <p:cNvPr id="917509" name="Picture 5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7510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grpSp>
        <p:nvGrpSpPr>
          <p:cNvPr id="917511" name="Group 7"/>
          <p:cNvGrpSpPr>
            <a:grpSpLocks/>
          </p:cNvGrpSpPr>
          <p:nvPr/>
        </p:nvGrpSpPr>
        <p:grpSpPr bwMode="auto">
          <a:xfrm>
            <a:off x="5905500" y="4797425"/>
            <a:ext cx="3527425" cy="998538"/>
            <a:chOff x="2699" y="2750"/>
            <a:chExt cx="2857" cy="825"/>
          </a:xfrm>
        </p:grpSpPr>
        <p:pic>
          <p:nvPicPr>
            <p:cNvPr id="917512" name="Picture 8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699" y="2795"/>
              <a:ext cx="77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7513" name="Picture 9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3379" y="2750"/>
              <a:ext cx="2177" cy="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  <p:sp>
        <p:nvSpPr>
          <p:cNvPr id="917514" name="Rectangle 10"/>
          <p:cNvSpPr>
            <a:spLocks noChangeArrowheads="1"/>
          </p:cNvSpPr>
          <p:nvPr/>
        </p:nvSpPr>
        <p:spPr bwMode="auto">
          <a:xfrm>
            <a:off x="5545138" y="1989138"/>
            <a:ext cx="4391025" cy="264795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吃饭使用筷子：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1.</a:t>
            </a:r>
            <a:r>
              <a:rPr kumimoji="1" lang="zh-CN" altLang="en-US" sz="2400" b="1">
                <a:solidFill>
                  <a:srgbClr val="040408"/>
                </a:solidFill>
              </a:rPr>
              <a:t>拿一双筷子才能吃；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2.</a:t>
            </a:r>
            <a:r>
              <a:rPr kumimoji="1" lang="zh-CN" altLang="en-US" sz="2400" b="1">
                <a:solidFill>
                  <a:srgbClr val="040408"/>
                </a:solidFill>
              </a:rPr>
              <a:t>每次伸手只许取一支筷子</a:t>
            </a:r>
            <a:r>
              <a:rPr kumimoji="1" lang="en-US" altLang="zh-CN" sz="2400" b="1">
                <a:solidFill>
                  <a:srgbClr val="040408"/>
                </a:solidFill>
              </a:rPr>
              <a:t>;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3.</a:t>
            </a:r>
            <a:r>
              <a:rPr kumimoji="1" lang="zh-CN" altLang="en-US" sz="2400" b="1">
                <a:solidFill>
                  <a:srgbClr val="040408"/>
                </a:solidFill>
              </a:rPr>
              <a:t>只能拿自己身边的筷子；</a:t>
            </a:r>
          </a:p>
          <a:p>
            <a:pPr marL="1322388" lvl="1" indent="-960438">
              <a:spcBef>
                <a:spcPct val="50000"/>
              </a:spcBef>
              <a:buFontTx/>
              <a:buNone/>
            </a:pPr>
            <a:r>
              <a:rPr kumimoji="1" lang="en-US" altLang="zh-CN" sz="2400" b="1">
                <a:solidFill>
                  <a:srgbClr val="040408"/>
                </a:solidFill>
              </a:rPr>
              <a:t>4.</a:t>
            </a:r>
            <a:r>
              <a:rPr kumimoji="1" lang="zh-CN" altLang="en-US" sz="2400" b="1">
                <a:solidFill>
                  <a:srgbClr val="040408"/>
                </a:solidFill>
              </a:rPr>
              <a:t>吃完饭才放下筷子。</a:t>
            </a:r>
          </a:p>
        </p:txBody>
      </p:sp>
    </p:spTree>
    <p:extLst>
      <p:ext uri="{BB962C8B-B14F-4D97-AF65-F5344CB8AC3E}">
        <p14:creationId xmlns:p14="http://schemas.microsoft.com/office/powerpoint/2010/main" val="1887786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7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17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7514" grpId="0" animBg="1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9558" name="Group 6"/>
          <p:cNvGrpSpPr>
            <a:grpSpLocks/>
          </p:cNvGrpSpPr>
          <p:nvPr/>
        </p:nvGrpSpPr>
        <p:grpSpPr bwMode="auto">
          <a:xfrm>
            <a:off x="6568181" y="2492896"/>
            <a:ext cx="3368675" cy="3024188"/>
            <a:chOff x="1197" y="690"/>
            <a:chExt cx="3293" cy="2876"/>
          </a:xfrm>
        </p:grpSpPr>
        <p:pic>
          <p:nvPicPr>
            <p:cNvPr id="919559" name="Picture 7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919560" name="Picture 8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sp>
        <p:nvSpPr>
          <p:cNvPr id="9195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93663"/>
            <a:ext cx="9215438" cy="701676"/>
          </a:xfrm>
        </p:spPr>
        <p:txBody>
          <a:bodyPr/>
          <a:lstStyle/>
          <a:p>
            <a:r>
              <a:rPr lang="zh-CN" altLang="en-US" sz="4000">
                <a:latin typeface="黑体" pitchFamily="49" charset="-122"/>
              </a:rPr>
              <a:t>用线程实现哲学家的生活</a:t>
            </a:r>
            <a:r>
              <a:rPr lang="en-US" altLang="zh-CN" b="1">
                <a:solidFill>
                  <a:srgbClr val="FF0000"/>
                </a:solidFill>
              </a:rPr>
              <a:t>Philosopher</a:t>
            </a:r>
            <a:endParaRPr lang="en-US" altLang="zh-CN" b="1">
              <a:solidFill>
                <a:srgbClr val="0000FF"/>
              </a:solidFill>
            </a:endParaRPr>
          </a:p>
        </p:txBody>
      </p:sp>
      <p:sp>
        <p:nvSpPr>
          <p:cNvPr id="9195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0" dirty="0"/>
              <a:t>筷子编号：</a:t>
            </a:r>
            <a:r>
              <a:rPr lang="en-US" altLang="zh-CN" sz="2000" b="0" dirty="0">
                <a:solidFill>
                  <a:srgbClr val="0000FF"/>
                </a:solidFill>
              </a:rPr>
              <a:t>0 – 4 </a:t>
            </a:r>
            <a:r>
              <a:rPr lang="zh-CN" altLang="en-US" sz="2000" b="0" dirty="0">
                <a:solidFill>
                  <a:srgbClr val="0000FF"/>
                </a:solidFill>
              </a:rPr>
              <a:t>（哲学家左手边的筷子与自己编号相同）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rgbClr val="FF0000"/>
                </a:solidFill>
              </a:rPr>
              <a:t>S[</a:t>
            </a:r>
            <a:r>
              <a:rPr lang="en-US" altLang="zh-CN" sz="2000" b="0" dirty="0"/>
              <a:t>5</a:t>
            </a:r>
            <a:r>
              <a:rPr lang="en-US" altLang="zh-CN" sz="2000" b="0" dirty="0">
                <a:solidFill>
                  <a:srgbClr val="FF0000"/>
                </a:solidFill>
              </a:rPr>
              <a:t>]</a:t>
            </a:r>
            <a:r>
              <a:rPr lang="en-US" altLang="zh-CN" sz="2000" b="0" dirty="0"/>
              <a:t> = { 1, 1, 1, 1, 1} ;  // </a:t>
            </a:r>
            <a:r>
              <a:rPr lang="zh-CN" altLang="en-US" sz="2000" b="0" dirty="0"/>
              <a:t>信号量：</a:t>
            </a:r>
            <a:r>
              <a:rPr lang="en-US" altLang="zh-CN" sz="2000" b="0" dirty="0" err="1"/>
              <a:t>i</a:t>
            </a:r>
            <a:r>
              <a:rPr lang="zh-CN" altLang="en-US" sz="2000" b="0" dirty="0"/>
              <a:t>号筷子是否可用：</a:t>
            </a:r>
            <a:r>
              <a:rPr lang="en-US" altLang="zh-CN" sz="2000" b="0" dirty="0"/>
              <a:t>0</a:t>
            </a:r>
            <a:r>
              <a:rPr lang="zh-CN" altLang="en-US" sz="2000" b="0" dirty="0"/>
              <a:t>不可用，</a:t>
            </a:r>
            <a:r>
              <a:rPr lang="en-US" altLang="zh-CN" sz="2000" b="0" dirty="0"/>
              <a:t>1</a:t>
            </a:r>
            <a:r>
              <a:rPr lang="zh-CN" altLang="en-US" sz="2000" b="0" dirty="0"/>
              <a:t>可用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UINT </a:t>
            </a:r>
            <a:r>
              <a:rPr lang="en-US" altLang="zh-CN" sz="2000" b="0" dirty="0">
                <a:solidFill>
                  <a:srgbClr val="FF0000"/>
                </a:solidFill>
              </a:rPr>
              <a:t>Philosopher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rgbClr val="0000FF"/>
                </a:solidFill>
              </a:rPr>
              <a:t>(</a:t>
            </a:r>
            <a:r>
              <a:rPr lang="en-US" altLang="zh-CN" sz="2000" b="0" dirty="0" err="1">
                <a:solidFill>
                  <a:srgbClr val="0000FF"/>
                </a:solidFill>
              </a:rPr>
              <a:t>int</a:t>
            </a:r>
            <a:r>
              <a:rPr lang="en-US" altLang="zh-CN" sz="2000" b="0" dirty="0">
                <a:solidFill>
                  <a:srgbClr val="0000FF"/>
                </a:solidFill>
              </a:rPr>
              <a:t> </a:t>
            </a:r>
            <a:r>
              <a:rPr lang="en-US" altLang="zh-CN" sz="2000" b="0" dirty="0" err="1">
                <a:solidFill>
                  <a:srgbClr val="0000FF"/>
                </a:solidFill>
              </a:rPr>
              <a:t>i</a:t>
            </a:r>
            <a:r>
              <a:rPr lang="en-US" altLang="zh-CN" sz="2000" b="0" dirty="0">
                <a:solidFill>
                  <a:srgbClr val="0000FF"/>
                </a:solidFill>
              </a:rPr>
              <a:t> )</a:t>
            </a:r>
            <a:r>
              <a:rPr lang="en-US" altLang="zh-CN" sz="2000" b="0" dirty="0"/>
              <a:t> </a:t>
            </a:r>
            <a:r>
              <a:rPr lang="en-US" altLang="zh-CN" sz="2000" b="0" dirty="0">
                <a:solidFill>
                  <a:schemeClr val="tx2"/>
                </a:solidFill>
              </a:rPr>
              <a:t>// </a:t>
            </a:r>
            <a:r>
              <a:rPr lang="zh-CN" altLang="en-US" sz="2000" b="0" dirty="0">
                <a:solidFill>
                  <a:schemeClr val="tx2"/>
                </a:solidFill>
              </a:rPr>
              <a:t>线程函数， </a:t>
            </a:r>
            <a:r>
              <a:rPr lang="en-US" altLang="zh-CN" sz="2000" b="0" dirty="0" err="1">
                <a:solidFill>
                  <a:schemeClr val="tx2"/>
                </a:solidFill>
              </a:rPr>
              <a:t>i</a:t>
            </a:r>
            <a:r>
              <a:rPr lang="zh-CN" altLang="en-US" sz="2000" b="0" dirty="0">
                <a:solidFill>
                  <a:schemeClr val="tx2"/>
                </a:solidFill>
              </a:rPr>
              <a:t>是哲学家的编号 </a:t>
            </a:r>
            <a:endParaRPr lang="en-US" altLang="zh-CN" sz="2000" b="0" dirty="0"/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 {   </a:t>
            </a:r>
            <a:endParaRPr lang="en-US" altLang="zh-CN" sz="2000" b="0" dirty="0">
              <a:solidFill>
                <a:schemeClr val="tx2"/>
              </a:solidFill>
            </a:endParaRP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while (TRUE) 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{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zh-CN" altLang="zh-CN" sz="2000" dirty="0"/>
              <a:t>思考；</a:t>
            </a:r>
            <a:endParaRPr lang="zh-CN" altLang="en-US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zh-CN" altLang="en-US" sz="2000" dirty="0">
                <a:solidFill>
                  <a:schemeClr val="hlink"/>
                </a:solidFill>
              </a:rPr>
              <a:t>休息</a:t>
            </a:r>
            <a:r>
              <a:rPr lang="en-US" altLang="zh-CN" sz="2000" dirty="0">
                <a:solidFill>
                  <a:schemeClr val="hlink"/>
                </a:solidFill>
              </a:rPr>
              <a:t>;</a:t>
            </a:r>
            <a:endParaRPr lang="zh-CN" altLang="zh-CN" sz="2000" dirty="0">
              <a:solidFill>
                <a:schemeClr val="hlink"/>
              </a:solidFill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P(S[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]);  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取左手边的筷子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P(S[(i+4) % 5])；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取右手边的筷子</a:t>
            </a:r>
            <a:endParaRPr lang="en-US" altLang="zh-CN" sz="2000" b="1" dirty="0">
              <a:solidFill>
                <a:srgbClr val="0000FF"/>
              </a:solidFill>
            </a:endParaRPr>
          </a:p>
          <a:p>
            <a:pPr lvl="2">
              <a:lnSpc>
                <a:spcPct val="90000"/>
              </a:lnSpc>
              <a:buNone/>
            </a:pPr>
            <a:r>
              <a:rPr lang="en-US" altLang="zh-CN" sz="2400" b="1" dirty="0"/>
              <a:t>   </a:t>
            </a:r>
            <a:r>
              <a:rPr lang="zh-CN" altLang="en-US" sz="2400" b="1" dirty="0">
                <a:solidFill>
                  <a:srgbClr val="FF3300"/>
                </a:solidFill>
              </a:rPr>
              <a:t>吃饭；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//</a:t>
            </a:r>
            <a:r>
              <a:rPr lang="zh-CN" altLang="en-US" sz="2400" b="1" dirty="0">
                <a:solidFill>
                  <a:srgbClr val="0000FF"/>
                </a:solidFill>
              </a:rPr>
              <a:t>正在用两只筷子</a:t>
            </a:r>
            <a:r>
              <a:rPr lang="en-US" altLang="zh-CN" sz="2400" b="1" dirty="0">
                <a:solidFill>
                  <a:srgbClr val="0000FF"/>
                </a:solidFill>
              </a:rPr>
              <a:t>…</a:t>
            </a:r>
            <a:endParaRPr lang="zh-CN" altLang="en-US" sz="2400" b="1" dirty="0">
              <a:solidFill>
                <a:srgbClr val="FF3300"/>
              </a:solidFill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V(S[(i+4) % 5])；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放下右手边的筷子</a:t>
            </a:r>
            <a:endParaRPr lang="en-US" altLang="zh-CN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V(S[</a:t>
            </a:r>
            <a:r>
              <a:rPr lang="en-US" altLang="zh-CN" sz="2000" dirty="0" err="1"/>
              <a:t>i</a:t>
            </a:r>
            <a:r>
              <a:rPr lang="en-US" altLang="zh-CN" sz="2000" dirty="0"/>
              <a:t>]); </a:t>
            </a:r>
            <a:r>
              <a:rPr lang="en-US" altLang="zh-CN" sz="2000" b="1" dirty="0">
                <a:solidFill>
                  <a:srgbClr val="0000FF"/>
                </a:solidFill>
              </a:rPr>
              <a:t>//</a:t>
            </a:r>
            <a:r>
              <a:rPr lang="zh-CN" altLang="en-US" sz="2000" b="1" dirty="0">
                <a:solidFill>
                  <a:srgbClr val="0000FF"/>
                </a:solidFill>
              </a:rPr>
              <a:t>放下左手边的筷子</a:t>
            </a:r>
            <a:endParaRPr lang="en-US" altLang="zh-CN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}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b="0" dirty="0"/>
              <a:t>  }</a:t>
            </a:r>
            <a:endParaRPr lang="zh-CN" altLang="en-US" sz="2000" b="0" dirty="0"/>
          </a:p>
        </p:txBody>
      </p:sp>
      <p:sp>
        <p:nvSpPr>
          <p:cNvPr id="919556" name="Rectangle 4"/>
          <p:cNvSpPr>
            <a:spLocks noChangeArrowheads="1"/>
          </p:cNvSpPr>
          <p:nvPr/>
        </p:nvSpPr>
        <p:spPr bwMode="auto">
          <a:xfrm>
            <a:off x="1128930" y="5631631"/>
            <a:ext cx="8303870" cy="461665"/>
          </a:xfrm>
          <a:prstGeom prst="rect">
            <a:avLst/>
          </a:prstGeom>
          <a:solidFill>
            <a:schemeClr val="bg2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/>
              <a:t>思考：</a:t>
            </a:r>
            <a:r>
              <a:rPr kumimoji="1" lang="en-US" altLang="zh-CN" sz="2400" b="1" dirty="0"/>
              <a:t>5</a:t>
            </a:r>
            <a:r>
              <a:rPr kumimoji="1" lang="zh-CN" altLang="en-US" sz="2400" b="1" dirty="0"/>
              <a:t>个线程都在第</a:t>
            </a:r>
            <a:r>
              <a:rPr kumimoji="1" lang="en-US" altLang="zh-CN" sz="2400" b="1" dirty="0"/>
              <a:t>3</a:t>
            </a:r>
            <a:r>
              <a:rPr kumimoji="1" lang="zh-CN" altLang="en-US" sz="2400" b="1" dirty="0"/>
              <a:t>行后进入</a:t>
            </a:r>
            <a:r>
              <a:rPr kumimoji="1" lang="en-US" altLang="zh-CN" sz="2400" b="1" dirty="0"/>
              <a:t>”</a:t>
            </a:r>
            <a:r>
              <a:rPr kumimoji="1" lang="zh-CN" altLang="en-US" sz="2400" b="1" dirty="0"/>
              <a:t>就绪状态</a:t>
            </a:r>
            <a:r>
              <a:rPr kumimoji="1" lang="en-US" altLang="zh-CN" sz="2400" b="1" dirty="0"/>
              <a:t>”</a:t>
            </a:r>
            <a:r>
              <a:rPr kumimoji="1" lang="zh-CN" altLang="en-US" sz="2400" b="1" dirty="0"/>
              <a:t>，结果怎样？</a:t>
            </a:r>
            <a:endParaRPr kumimoji="1" lang="zh-CN" altLang="en-US" sz="2400" b="1" dirty="0">
              <a:solidFill>
                <a:srgbClr val="040408"/>
              </a:solidFill>
            </a:endParaRPr>
          </a:p>
        </p:txBody>
      </p:sp>
      <p:grpSp>
        <p:nvGrpSpPr>
          <p:cNvPr id="919561" name="Group 9"/>
          <p:cNvGrpSpPr>
            <a:grpSpLocks/>
          </p:cNvGrpSpPr>
          <p:nvPr/>
        </p:nvGrpSpPr>
        <p:grpSpPr bwMode="auto">
          <a:xfrm>
            <a:off x="6831706" y="2564334"/>
            <a:ext cx="2760663" cy="2492375"/>
            <a:chOff x="4248" y="1797"/>
            <a:chExt cx="1739" cy="1570"/>
          </a:xfrm>
        </p:grpSpPr>
        <p:sp>
          <p:nvSpPr>
            <p:cNvPr id="919562" name="Oval 10"/>
            <p:cNvSpPr>
              <a:spLocks noChangeArrowheads="1"/>
            </p:cNvSpPr>
            <p:nvPr/>
          </p:nvSpPr>
          <p:spPr bwMode="auto">
            <a:xfrm>
              <a:off x="5019" y="1797"/>
              <a:ext cx="242" cy="21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0</a:t>
              </a:r>
            </a:p>
          </p:txBody>
        </p:sp>
        <p:sp>
          <p:nvSpPr>
            <p:cNvPr id="919563" name="Oval 11"/>
            <p:cNvSpPr>
              <a:spLocks noChangeArrowheads="1"/>
            </p:cNvSpPr>
            <p:nvPr/>
          </p:nvSpPr>
          <p:spPr bwMode="auto">
            <a:xfrm>
              <a:off x="4248" y="2364"/>
              <a:ext cx="227" cy="183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919564" name="Oval 12"/>
            <p:cNvSpPr>
              <a:spLocks noChangeArrowheads="1"/>
            </p:cNvSpPr>
            <p:nvPr/>
          </p:nvSpPr>
          <p:spPr bwMode="auto">
            <a:xfrm>
              <a:off x="4559" y="3166"/>
              <a:ext cx="204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919565" name="Oval 13"/>
            <p:cNvSpPr>
              <a:spLocks noChangeArrowheads="1"/>
            </p:cNvSpPr>
            <p:nvPr/>
          </p:nvSpPr>
          <p:spPr bwMode="auto">
            <a:xfrm>
              <a:off x="5500" y="3154"/>
              <a:ext cx="215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0000FF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919566" name="Oval 14"/>
            <p:cNvSpPr>
              <a:spLocks noChangeArrowheads="1"/>
            </p:cNvSpPr>
            <p:nvPr/>
          </p:nvSpPr>
          <p:spPr bwMode="auto">
            <a:xfrm>
              <a:off x="5760" y="2344"/>
              <a:ext cx="227" cy="19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 dirty="0">
                  <a:solidFill>
                    <a:srgbClr val="0000FF"/>
                  </a:solidFill>
                  <a:latin typeface="Arial Black" pitchFamily="34" charset="0"/>
                </a:rPr>
                <a:t>1</a:t>
              </a:r>
            </a:p>
          </p:txBody>
        </p:sp>
      </p:grpSp>
      <p:grpSp>
        <p:nvGrpSpPr>
          <p:cNvPr id="919567" name="Group 15"/>
          <p:cNvGrpSpPr>
            <a:grpSpLocks/>
          </p:cNvGrpSpPr>
          <p:nvPr/>
        </p:nvGrpSpPr>
        <p:grpSpPr bwMode="auto">
          <a:xfrm>
            <a:off x="6712644" y="2692921"/>
            <a:ext cx="3005137" cy="2711450"/>
            <a:chOff x="4173" y="1878"/>
            <a:chExt cx="1893" cy="1708"/>
          </a:xfrm>
        </p:grpSpPr>
        <p:sp>
          <p:nvSpPr>
            <p:cNvPr id="919568" name="Oval 16"/>
            <p:cNvSpPr>
              <a:spLocks noChangeArrowheads="1"/>
            </p:cNvSpPr>
            <p:nvPr/>
          </p:nvSpPr>
          <p:spPr bwMode="auto">
            <a:xfrm rot="-2283088">
              <a:off x="4520" y="1878"/>
              <a:ext cx="242" cy="21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0</a:t>
              </a:r>
            </a:p>
          </p:txBody>
        </p:sp>
        <p:sp>
          <p:nvSpPr>
            <p:cNvPr id="919569" name="Oval 17"/>
            <p:cNvSpPr>
              <a:spLocks noChangeArrowheads="1"/>
            </p:cNvSpPr>
            <p:nvPr/>
          </p:nvSpPr>
          <p:spPr bwMode="auto">
            <a:xfrm>
              <a:off x="4173" y="2795"/>
              <a:ext cx="227" cy="183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4</a:t>
              </a:r>
            </a:p>
          </p:txBody>
        </p:sp>
        <p:sp>
          <p:nvSpPr>
            <p:cNvPr id="919570" name="Oval 18"/>
            <p:cNvSpPr>
              <a:spLocks noChangeArrowheads="1"/>
            </p:cNvSpPr>
            <p:nvPr/>
          </p:nvSpPr>
          <p:spPr bwMode="auto">
            <a:xfrm rot="206613">
              <a:off x="5035" y="3385"/>
              <a:ext cx="204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3</a:t>
              </a:r>
            </a:p>
          </p:txBody>
        </p:sp>
        <p:sp>
          <p:nvSpPr>
            <p:cNvPr id="919571" name="Oval 19"/>
            <p:cNvSpPr>
              <a:spLocks noChangeArrowheads="1"/>
            </p:cNvSpPr>
            <p:nvPr/>
          </p:nvSpPr>
          <p:spPr bwMode="auto">
            <a:xfrm rot="-160434">
              <a:off x="5851" y="2821"/>
              <a:ext cx="215" cy="20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2</a:t>
              </a:r>
            </a:p>
          </p:txBody>
        </p:sp>
        <p:sp>
          <p:nvSpPr>
            <p:cNvPr id="919572" name="Oval 20"/>
            <p:cNvSpPr>
              <a:spLocks noChangeArrowheads="1"/>
            </p:cNvSpPr>
            <p:nvPr/>
          </p:nvSpPr>
          <p:spPr bwMode="auto">
            <a:xfrm rot="704662">
              <a:off x="5547" y="1890"/>
              <a:ext cx="227" cy="191"/>
            </a:xfrm>
            <a:prstGeom prst="ellipse">
              <a:avLst/>
            </a:prstGeom>
            <a:noFill/>
            <a:ln w="12700">
              <a:noFill/>
              <a:round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kumimoji="1" lang="en-US" altLang="zh-CN">
                  <a:solidFill>
                    <a:srgbClr val="FF0000"/>
                  </a:solidFill>
                  <a:latin typeface="Arial Black" pitchFamily="34" charset="0"/>
                </a:rPr>
                <a:t>1</a:t>
              </a:r>
            </a:p>
          </p:txBody>
        </p:sp>
      </p:grpSp>
      <p:sp>
        <p:nvSpPr>
          <p:cNvPr id="919573" name="Rectangle 21"/>
          <p:cNvSpPr>
            <a:spLocks noChangeArrowheads="1"/>
          </p:cNvSpPr>
          <p:nvPr/>
        </p:nvSpPr>
        <p:spPr bwMode="auto">
          <a:xfrm>
            <a:off x="4511675" y="2219325"/>
            <a:ext cx="1608138" cy="76200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4400" b="1">
                <a:solidFill>
                  <a:srgbClr val="040408"/>
                </a:solidFill>
              </a:rPr>
              <a:t>死 锁</a:t>
            </a:r>
          </a:p>
        </p:txBody>
      </p:sp>
      <p:grpSp>
        <p:nvGrpSpPr>
          <p:cNvPr id="919574" name="Group 22"/>
          <p:cNvGrpSpPr>
            <a:grpSpLocks/>
          </p:cNvGrpSpPr>
          <p:nvPr/>
        </p:nvGrpSpPr>
        <p:grpSpPr bwMode="auto">
          <a:xfrm>
            <a:off x="71439" y="2571596"/>
            <a:ext cx="1704876" cy="2096293"/>
            <a:chOff x="45" y="1988"/>
            <a:chExt cx="1089" cy="716"/>
          </a:xfrm>
        </p:grpSpPr>
        <p:sp>
          <p:nvSpPr>
            <p:cNvPr id="919575" name="AutoShape 23"/>
            <p:cNvSpPr>
              <a:spLocks noChangeArrowheads="1"/>
            </p:cNvSpPr>
            <p:nvPr/>
          </p:nvSpPr>
          <p:spPr bwMode="auto">
            <a:xfrm>
              <a:off x="45" y="1988"/>
              <a:ext cx="849" cy="716"/>
            </a:xfrm>
            <a:prstGeom prst="irregularSeal2">
              <a:avLst/>
            </a:prstGeom>
            <a:noFill/>
            <a:ln w="28575" algn="ctr">
              <a:solidFill>
                <a:srgbClr val="FF0000"/>
              </a:solidFill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pPr marL="228600" indent="-228600" algn="ctr">
                <a:buFontTx/>
                <a:buNone/>
              </a:pPr>
              <a:r>
                <a:rPr lang="zh-CN" altLang="en-US" sz="2400" b="1" dirty="0"/>
                <a:t>进入</a:t>
              </a:r>
              <a:endParaRPr lang="en-US" altLang="zh-CN" sz="2400" b="1" dirty="0"/>
            </a:p>
            <a:p>
              <a:pPr marL="228600" indent="-228600" algn="ctr">
                <a:buFontTx/>
                <a:buNone/>
              </a:pPr>
              <a:r>
                <a:rPr lang="zh-CN" altLang="en-US" sz="2400" b="1" dirty="0"/>
                <a:t>就绪</a:t>
              </a:r>
            </a:p>
          </p:txBody>
        </p:sp>
        <p:sp>
          <p:nvSpPr>
            <p:cNvPr id="919576" name="Line 24"/>
            <p:cNvSpPr>
              <a:spLocks noChangeShapeType="1"/>
            </p:cNvSpPr>
            <p:nvPr/>
          </p:nvSpPr>
          <p:spPr bwMode="auto">
            <a:xfrm>
              <a:off x="771" y="2398"/>
              <a:ext cx="363" cy="0"/>
            </a:xfrm>
            <a:prstGeom prst="line">
              <a:avLst/>
            </a:prstGeom>
            <a:noFill/>
            <a:ln w="57150">
              <a:solidFill>
                <a:srgbClr val="FF0000"/>
              </a:solidFill>
              <a:prstDash val="sysDot"/>
              <a:round/>
              <a:headEnd/>
              <a:tailEnd type="triangle" w="med" len="med"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圆角矩形 24"/>
          <p:cNvSpPr/>
          <p:nvPr/>
        </p:nvSpPr>
        <p:spPr bwMode="auto">
          <a:xfrm>
            <a:off x="1756763" y="3807456"/>
            <a:ext cx="4075638" cy="290513"/>
          </a:xfrm>
          <a:prstGeom prst="roundRect">
            <a:avLst/>
          </a:prstGeom>
          <a:solidFill>
            <a:srgbClr val="FFFF00">
              <a:alpha val="43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Rectangle 21"/>
          <p:cNvSpPr>
            <a:spLocks noChangeArrowheads="1"/>
          </p:cNvSpPr>
          <p:nvPr/>
        </p:nvSpPr>
        <p:spPr bwMode="auto">
          <a:xfrm>
            <a:off x="2664048" y="2453987"/>
            <a:ext cx="4343499" cy="830997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 dirty="0">
                <a:solidFill>
                  <a:srgbClr val="FF0000"/>
                </a:solidFill>
              </a:rPr>
              <a:t>相邻的两位哲学家可能会同时进入吃饭状态！这是不允许的！</a:t>
            </a:r>
          </a:p>
        </p:txBody>
      </p:sp>
    </p:spTree>
    <p:extLst>
      <p:ext uri="{BB962C8B-B14F-4D97-AF65-F5344CB8AC3E}">
        <p14:creationId xmlns:p14="http://schemas.microsoft.com/office/powerpoint/2010/main" val="3798285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9195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919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919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19556" grpId="0" animBg="1"/>
      <p:bldP spid="919573" grpId="0" animBg="1"/>
      <p:bldP spid="25" grpId="0" animBg="1"/>
      <p:bldP spid="26" grpId="0" animBg="1"/>
      <p:bldP spid="26" grpId="1" animBg="1"/>
    </p:bldLst>
  </p:timing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PCB</a:t>
            </a:r>
            <a:r>
              <a:rPr lang="zh-CN" altLang="en-US"/>
              <a:t>的数据结构</a:t>
            </a:r>
          </a:p>
        </p:txBody>
      </p:sp>
      <p:sp>
        <p:nvSpPr>
          <p:cNvPr id="3276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中的基本成员</a:t>
            </a:r>
          </a:p>
          <a:p>
            <a:pPr lvl="1"/>
            <a:r>
              <a:rPr lang="en-US" altLang="zh-CN">
                <a:latin typeface="宋体" pitchFamily="2" charset="-122"/>
              </a:rPr>
              <a:t>name</a:t>
            </a:r>
            <a:r>
              <a:rPr lang="zh-CN" altLang="en-US">
                <a:latin typeface="宋体" pitchFamily="2" charset="-122"/>
              </a:rPr>
              <a:t>（</a:t>
            </a:r>
            <a:r>
              <a:rPr lang="en-US" altLang="zh-CN">
                <a:latin typeface="宋体" pitchFamily="2" charset="-122"/>
              </a:rPr>
              <a:t>ID</a:t>
            </a:r>
            <a:r>
              <a:rPr lang="zh-CN" altLang="en-US">
                <a:latin typeface="宋体" pitchFamily="2" charset="-122"/>
              </a:rPr>
              <a:t>）：进程名称（标识符）</a:t>
            </a:r>
          </a:p>
          <a:p>
            <a:pPr lvl="1"/>
            <a:r>
              <a:rPr lang="en-US" altLang="zh-CN">
                <a:latin typeface="宋体" pitchFamily="2" charset="-122"/>
              </a:rPr>
              <a:t>status</a:t>
            </a:r>
            <a:r>
              <a:rPr lang="zh-CN" altLang="en-US">
                <a:latin typeface="宋体" pitchFamily="2" charset="-122"/>
              </a:rPr>
              <a:t>：状态</a:t>
            </a:r>
          </a:p>
          <a:p>
            <a:pPr lvl="1"/>
            <a:r>
              <a:rPr lang="en-US" altLang="zh-CN">
                <a:latin typeface="宋体" pitchFamily="2" charset="-122"/>
              </a:rPr>
              <a:t>next</a:t>
            </a:r>
            <a:r>
              <a:rPr lang="zh-CN" altLang="en-US">
                <a:latin typeface="宋体" pitchFamily="2" charset="-122"/>
              </a:rPr>
              <a:t>：指向下一个</a:t>
            </a:r>
            <a:r>
              <a:rPr lang="en-US" altLang="zh-CN">
                <a:latin typeface="宋体" pitchFamily="2" charset="-122"/>
              </a:rPr>
              <a:t>PCB</a:t>
            </a:r>
            <a:r>
              <a:rPr lang="zh-CN" altLang="en-US">
                <a:latin typeface="宋体" pitchFamily="2" charset="-122"/>
              </a:rPr>
              <a:t>的指针</a:t>
            </a:r>
          </a:p>
          <a:p>
            <a:pPr lvl="1"/>
            <a:r>
              <a:rPr lang="en-US" altLang="zh-CN">
                <a:latin typeface="宋体" pitchFamily="2" charset="-122"/>
              </a:rPr>
              <a:t>start_addr</a:t>
            </a:r>
            <a:r>
              <a:rPr lang="zh-CN" altLang="en-US">
                <a:latin typeface="宋体" pitchFamily="2" charset="-122"/>
              </a:rPr>
              <a:t>：程序地址</a:t>
            </a:r>
          </a:p>
          <a:p>
            <a:pPr lvl="1"/>
            <a:r>
              <a:rPr lang="en-US" altLang="zh-CN">
                <a:latin typeface="宋体" pitchFamily="2" charset="-122"/>
              </a:rPr>
              <a:t>priority</a:t>
            </a:r>
            <a:r>
              <a:rPr lang="zh-CN" altLang="en-US">
                <a:latin typeface="宋体" pitchFamily="2" charset="-122"/>
              </a:rPr>
              <a:t>：优先级</a:t>
            </a:r>
            <a:endParaRPr lang="en-US" altLang="zh-CN">
              <a:latin typeface="宋体" pitchFamily="2" charset="-122"/>
            </a:endParaRPr>
          </a:p>
          <a:p>
            <a:pPr lvl="1"/>
            <a:r>
              <a:rPr lang="en-US" altLang="zh-CN">
                <a:latin typeface="宋体" pitchFamily="2" charset="-122"/>
              </a:rPr>
              <a:t>cpu_status</a:t>
            </a:r>
            <a:r>
              <a:rPr lang="zh-CN" altLang="en-US">
                <a:latin typeface="宋体" pitchFamily="2" charset="-122"/>
              </a:rPr>
              <a:t>：现场保留区</a:t>
            </a:r>
            <a:r>
              <a:rPr lang="en-US" altLang="zh-CN">
                <a:latin typeface="宋体" pitchFamily="2" charset="-122"/>
              </a:rPr>
              <a:t>(</a:t>
            </a:r>
            <a:r>
              <a:rPr lang="zh-CN" altLang="en-US">
                <a:latin typeface="宋体" pitchFamily="2" charset="-122"/>
              </a:rPr>
              <a:t>堆栈</a:t>
            </a:r>
            <a:r>
              <a:rPr lang="en-US" altLang="zh-CN">
                <a:latin typeface="宋体" pitchFamily="2" charset="-122"/>
              </a:rPr>
              <a:t>)</a:t>
            </a:r>
          </a:p>
          <a:p>
            <a:pPr lvl="1"/>
            <a:r>
              <a:rPr lang="en-US" altLang="zh-CN">
                <a:latin typeface="宋体" pitchFamily="2" charset="-122"/>
              </a:rPr>
              <a:t>comm_info</a:t>
            </a:r>
            <a:r>
              <a:rPr lang="zh-CN" altLang="en-US">
                <a:latin typeface="宋体" pitchFamily="2" charset="-122"/>
              </a:rPr>
              <a:t>：进程通信机制 </a:t>
            </a:r>
          </a:p>
          <a:p>
            <a:pPr lvl="1"/>
            <a:r>
              <a:rPr lang="en-US" altLang="zh-CN">
                <a:latin typeface="宋体" pitchFamily="2" charset="-122"/>
              </a:rPr>
              <a:t>process_family</a:t>
            </a:r>
            <a:r>
              <a:rPr lang="zh-CN" altLang="en-US">
                <a:latin typeface="宋体" pitchFamily="2" charset="-122"/>
              </a:rPr>
              <a:t>：家族</a:t>
            </a:r>
          </a:p>
          <a:p>
            <a:pPr lvl="1"/>
            <a:r>
              <a:rPr lang="en-US" altLang="zh-CN">
                <a:latin typeface="宋体" pitchFamily="2" charset="-122"/>
              </a:rPr>
              <a:t>own_resource</a:t>
            </a:r>
            <a:r>
              <a:rPr lang="zh-CN" altLang="en-US">
                <a:latin typeface="宋体" pitchFamily="2" charset="-122"/>
              </a:rPr>
              <a:t>：资源</a:t>
            </a:r>
          </a:p>
        </p:txBody>
      </p:sp>
    </p:spTree>
  </p:cSld>
  <p:clrMapOvr>
    <a:masterClrMapping/>
  </p:clrMapOvr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7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7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主要内容</a:t>
            </a:r>
          </a:p>
          <a:p>
            <a:pPr lvl="1"/>
            <a:r>
              <a:rPr lang="zh-CN" altLang="en-US"/>
              <a:t>死锁的概念</a:t>
            </a:r>
          </a:p>
          <a:p>
            <a:pPr lvl="1"/>
            <a:r>
              <a:rPr lang="zh-CN" altLang="en-US"/>
              <a:t>死锁的起因、必要条件和解决策略</a:t>
            </a:r>
          </a:p>
        </p:txBody>
      </p:sp>
    </p:spTree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3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死锁的定义</a:t>
            </a:r>
          </a:p>
          <a:p>
            <a:pPr lvl="1"/>
            <a:r>
              <a:rPr lang="zh-CN" altLang="en-US"/>
              <a:t>两个或多个进程无限期地等待永远不会发生的条件的一种系统状态。</a:t>
            </a:r>
            <a:r>
              <a:rPr lang="en-US" altLang="zh-CN">
                <a:solidFill>
                  <a:srgbClr val="0000FF"/>
                </a:solidFill>
              </a:rPr>
              <a:t>【</a:t>
            </a:r>
            <a:r>
              <a:rPr lang="zh-CN" altLang="en-US">
                <a:solidFill>
                  <a:srgbClr val="0000FF"/>
                </a:solidFill>
              </a:rPr>
              <a:t>结果：每个进程都永远阻塞</a:t>
            </a:r>
            <a:r>
              <a:rPr lang="en-US" altLang="zh-CN">
                <a:solidFill>
                  <a:srgbClr val="0000FF"/>
                </a:solidFill>
              </a:rPr>
              <a:t>】</a:t>
            </a:r>
          </a:p>
        </p:txBody>
      </p:sp>
      <p:sp>
        <p:nvSpPr>
          <p:cNvPr id="823300" name="Rectangle 4"/>
          <p:cNvSpPr>
            <a:spLocks noChangeArrowheads="1"/>
          </p:cNvSpPr>
          <p:nvPr/>
        </p:nvSpPr>
        <p:spPr bwMode="auto">
          <a:xfrm>
            <a:off x="504825" y="2636838"/>
            <a:ext cx="5759450" cy="1902059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每个哲学家都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无限期地等待</a:t>
            </a:r>
            <a:r>
              <a:rPr kumimoji="1" lang="zh-CN" altLang="en-US" sz="2400" dirty="0">
                <a:solidFill>
                  <a:srgbClr val="0000FF"/>
                </a:solidFill>
              </a:rPr>
              <a:t>邻座</a:t>
            </a:r>
            <a:r>
              <a:rPr kumimoji="1" lang="zh-CN" altLang="en-US" sz="2400" dirty="0">
                <a:solidFill>
                  <a:srgbClr val="030305"/>
                </a:solidFill>
              </a:rPr>
              <a:t>放下筷子！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而</a:t>
            </a:r>
            <a:r>
              <a:rPr kumimoji="1" lang="zh-CN" altLang="en-US" sz="2400" dirty="0">
                <a:solidFill>
                  <a:srgbClr val="0000FF"/>
                </a:solidFill>
              </a:rPr>
              <a:t>邻座</a:t>
            </a:r>
            <a:r>
              <a:rPr kumimoji="1" lang="zh-CN" altLang="en-US" sz="2400" dirty="0">
                <a:solidFill>
                  <a:srgbClr val="030305"/>
                </a:solidFill>
              </a:rPr>
              <a:t>没有吃完之前</a:t>
            </a:r>
            <a:r>
              <a:rPr kumimoji="1" lang="zh-CN" altLang="en-US" sz="2400" b="1" dirty="0">
                <a:solidFill>
                  <a:srgbClr val="0000FF"/>
                </a:solidFill>
              </a:rPr>
              <a:t>不会</a:t>
            </a:r>
            <a:r>
              <a:rPr kumimoji="1" lang="zh-CN" altLang="en-US" sz="2400" dirty="0">
                <a:solidFill>
                  <a:srgbClr val="030305"/>
                </a:solidFill>
              </a:rPr>
              <a:t>放下筷子！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kumimoji="1" lang="zh-CN" altLang="en-US" sz="2400" dirty="0">
                <a:solidFill>
                  <a:srgbClr val="030305"/>
                </a:solidFill>
              </a:rPr>
              <a:t>而邻座</a:t>
            </a:r>
            <a:r>
              <a:rPr kumimoji="1" lang="zh-CN" altLang="en-US" sz="2400" b="1" dirty="0">
                <a:solidFill>
                  <a:srgbClr val="FF0000"/>
                </a:solidFill>
              </a:rPr>
              <a:t>缺</a:t>
            </a:r>
            <a:r>
              <a:rPr kumimoji="1" lang="zh-CN" altLang="en-US" sz="2400" dirty="0">
                <a:solidFill>
                  <a:srgbClr val="030305"/>
                </a:solidFill>
              </a:rPr>
              <a:t>一只筷子永远都无法吃完！</a:t>
            </a:r>
          </a:p>
        </p:txBody>
      </p:sp>
      <p:grpSp>
        <p:nvGrpSpPr>
          <p:cNvPr id="823301" name="Group 5"/>
          <p:cNvGrpSpPr>
            <a:grpSpLocks/>
          </p:cNvGrpSpPr>
          <p:nvPr/>
        </p:nvGrpSpPr>
        <p:grpSpPr bwMode="auto">
          <a:xfrm>
            <a:off x="6480175" y="2781300"/>
            <a:ext cx="3368675" cy="3024188"/>
            <a:chOff x="1197" y="690"/>
            <a:chExt cx="3293" cy="2876"/>
          </a:xfrm>
        </p:grpSpPr>
        <p:pic>
          <p:nvPicPr>
            <p:cNvPr id="823302" name="Picture 6"/>
            <p:cNvPicPr>
              <a:picLocks noChangeAspect="1" noChangeArrowheads="1"/>
            </p:cNvPicPr>
            <p:nvPr/>
          </p:nvPicPr>
          <p:blipFill>
            <a:blip r:embed="rId2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3303" name="Picture 7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3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3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3300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3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43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死锁的另一个定义</a:t>
            </a:r>
          </a:p>
          <a:p>
            <a:pPr lvl="1"/>
            <a:r>
              <a:rPr lang="zh-CN" altLang="en-US" dirty="0"/>
              <a:t>在两个或多个进程中，每个进程都持有某种资源，但又继续申请其它进程已持有的某种资源。此时每个进程都拥有其运行所需的一部分资源，但是又都不够，从而每个进程都不能向前推进，陷于</a:t>
            </a:r>
            <a:r>
              <a:rPr lang="zh-CN" altLang="en-US" dirty="0">
                <a:solidFill>
                  <a:srgbClr val="FF0000"/>
                </a:solidFill>
              </a:rPr>
              <a:t>阻塞</a:t>
            </a:r>
            <a:r>
              <a:rPr lang="zh-CN" altLang="en-US" dirty="0"/>
              <a:t>状态。这种状态称</a:t>
            </a:r>
            <a:r>
              <a:rPr lang="zh-CN" altLang="en-US" b="1" dirty="0">
                <a:solidFill>
                  <a:srgbClr val="FF0000"/>
                </a:solidFill>
              </a:rPr>
              <a:t>死锁</a:t>
            </a:r>
            <a:r>
              <a:rPr lang="zh-CN" altLang="en-US" dirty="0"/>
              <a:t>。</a:t>
            </a:r>
          </a:p>
        </p:txBody>
      </p:sp>
      <p:grpSp>
        <p:nvGrpSpPr>
          <p:cNvPr id="824324" name="Group 4"/>
          <p:cNvGrpSpPr>
            <a:grpSpLocks/>
          </p:cNvGrpSpPr>
          <p:nvPr/>
        </p:nvGrpSpPr>
        <p:grpSpPr bwMode="auto">
          <a:xfrm>
            <a:off x="6192440" y="4003939"/>
            <a:ext cx="2736304" cy="2449397"/>
            <a:chOff x="1197" y="690"/>
            <a:chExt cx="3293" cy="2876"/>
          </a:xfrm>
        </p:grpSpPr>
        <p:pic>
          <p:nvPicPr>
            <p:cNvPr id="824325" name="Picture 5"/>
            <p:cNvPicPr>
              <a:picLocks noChangeAspect="1" noChangeArrowheads="1"/>
            </p:cNvPicPr>
            <p:nvPr/>
          </p:nvPicPr>
          <p:blipFill>
            <a:blip r:embed="rId2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824326" name="Picture 6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pic>
        <p:nvPicPr>
          <p:cNvPr id="824327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08563" y="3947204"/>
            <a:ext cx="3600400" cy="2407095"/>
          </a:xfrm>
          <a:prstGeom prst="rect">
            <a:avLst/>
          </a:prstGeom>
          <a:noFill/>
        </p:spPr>
      </p:pic>
      <p:sp>
        <p:nvSpPr>
          <p:cNvPr id="2" name="矩形 1"/>
          <p:cNvSpPr/>
          <p:nvPr/>
        </p:nvSpPr>
        <p:spPr>
          <a:xfrm>
            <a:off x="4752280" y="3100201"/>
            <a:ext cx="5080237" cy="9048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思考：如果只允许最多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dirty="0">
                <a:solidFill>
                  <a:srgbClr val="FF0000"/>
                </a:solidFill>
              </a:rPr>
              <a:t>个人同时去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marL="990600"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拿筷子吃饭，会不会死锁？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3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53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死锁的起因</a:t>
            </a:r>
          </a:p>
          <a:p>
            <a:pPr lvl="1"/>
            <a:r>
              <a:rPr lang="zh-CN" altLang="en-US"/>
              <a:t>系统资源有限</a:t>
            </a:r>
          </a:p>
          <a:p>
            <a:pPr lvl="2"/>
            <a:r>
              <a:rPr lang="zh-CN" altLang="en-US"/>
              <a:t>资源数目不足以满足所有进程的需要，引起进程对资源的竞争而产生死锁。</a:t>
            </a:r>
          </a:p>
          <a:p>
            <a:pPr lvl="1"/>
            <a:r>
              <a:rPr lang="zh-CN" altLang="en-US"/>
              <a:t>并发进程的推进顺序不当</a:t>
            </a:r>
          </a:p>
          <a:p>
            <a:pPr lvl="2"/>
            <a:r>
              <a:rPr lang="zh-CN" altLang="en-US"/>
              <a:t>进程在运行过程中，请求和释放资源的顺序不当，导致进程产生死锁。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253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8253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37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175"/>
            <a:ext cx="6910388" cy="519113"/>
          </a:xfrm>
        </p:spPr>
        <p:txBody>
          <a:bodyPr/>
          <a:lstStyle/>
          <a:p>
            <a:r>
              <a:rPr lang="zh-CN" altLang="en-US"/>
              <a:t>并发进程的推进顺序不当能引起死锁</a:t>
            </a:r>
          </a:p>
        </p:txBody>
      </p:sp>
      <p:sp>
        <p:nvSpPr>
          <p:cNvPr id="8263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6092825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 dirty="0" err="1"/>
              <a:t>i</a:t>
            </a:r>
            <a:r>
              <a:rPr lang="zh-CN" altLang="en-US" sz="2400" dirty="0"/>
              <a:t>和</a:t>
            </a:r>
            <a:r>
              <a:rPr lang="en-US" altLang="zh-CN" sz="2400" dirty="0"/>
              <a:t>j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rgbClr val="0000FF"/>
                </a:solidFill>
              </a:rPr>
              <a:t>独占性的</a:t>
            </a:r>
            <a:r>
              <a:rPr lang="zh-CN" altLang="en-US" sz="2400" dirty="0"/>
              <a:t>共享变量</a:t>
            </a:r>
            <a:r>
              <a:rPr lang="zh-CN" altLang="en-US" sz="2400" dirty="0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（属临界资源，例：键盘，打印机等）</a:t>
            </a:r>
            <a:r>
              <a:rPr lang="zh-CN" altLang="en-US" sz="2400" dirty="0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CN" sz="2400" dirty="0" err="1"/>
              <a:t>i</a:t>
            </a:r>
            <a:r>
              <a:rPr lang="zh-CN" altLang="en-US" sz="2400" dirty="0"/>
              <a:t>或</a:t>
            </a:r>
            <a:r>
              <a:rPr lang="en-US" altLang="zh-CN" sz="2400" dirty="0"/>
              <a:t>j</a:t>
            </a:r>
            <a:r>
              <a:rPr lang="zh-CN" altLang="en-US" sz="2400" dirty="0"/>
              <a:t>没有被</a:t>
            </a:r>
            <a:r>
              <a:rPr lang="zh-CN" altLang="en-US" sz="2400" dirty="0">
                <a:solidFill>
                  <a:srgbClr val="FF0000"/>
                </a:solidFill>
              </a:rPr>
              <a:t>访问完之前</a:t>
            </a:r>
            <a:r>
              <a:rPr lang="zh-CN" altLang="en-US" sz="2400" dirty="0"/>
              <a:t>（即</a:t>
            </a:r>
            <a:r>
              <a:rPr lang="zh-CN" altLang="en-US" sz="2400" dirty="0">
                <a:solidFill>
                  <a:srgbClr val="FF0000"/>
                </a:solidFill>
              </a:rPr>
              <a:t>被释放前</a:t>
            </a:r>
            <a:r>
              <a:rPr lang="zh-CN" altLang="en-US" sz="2400" dirty="0"/>
              <a:t>）不能被其它进程访问。</a:t>
            </a:r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endParaRPr lang="zh-CN" altLang="en-US" sz="2400" dirty="0"/>
          </a:p>
          <a:p>
            <a:pPr lvl="1">
              <a:lnSpc>
                <a:spcPct val="90000"/>
              </a:lnSpc>
            </a:pP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，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在第</a:t>
            </a:r>
            <a:r>
              <a:rPr lang="en-US" altLang="zh-CN" dirty="0">
                <a:solidFill>
                  <a:srgbClr val="FF0000"/>
                </a:solidFill>
              </a:rPr>
              <a:t>4</a:t>
            </a:r>
            <a:r>
              <a:rPr lang="zh-CN" altLang="en-US" dirty="0">
                <a:solidFill>
                  <a:srgbClr val="FF0000"/>
                </a:solidFill>
              </a:rPr>
              <a:t>行阻塞，分别等待对方释放</a:t>
            </a:r>
            <a:r>
              <a:rPr lang="en-US" altLang="zh-CN" dirty="0">
                <a:solidFill>
                  <a:srgbClr val="FF0000"/>
                </a:solidFill>
              </a:rPr>
              <a:t>j</a:t>
            </a:r>
            <a:r>
              <a:rPr lang="zh-CN" altLang="en-US" dirty="0">
                <a:solidFill>
                  <a:srgbClr val="FF0000"/>
                </a:solidFill>
              </a:rPr>
              <a:t>和</a:t>
            </a:r>
            <a:r>
              <a:rPr lang="en-US" altLang="zh-CN" dirty="0" err="1">
                <a:solidFill>
                  <a:srgbClr val="FF0000"/>
                </a:solidFill>
              </a:rPr>
              <a:t>i</a:t>
            </a:r>
            <a:r>
              <a:rPr lang="zh-CN" altLang="en-US" dirty="0">
                <a:solidFill>
                  <a:srgbClr val="FF0000"/>
                </a:solidFill>
              </a:rPr>
              <a:t>，陷于死锁。</a:t>
            </a:r>
          </a:p>
        </p:txBody>
      </p:sp>
      <p:sp>
        <p:nvSpPr>
          <p:cNvPr id="826372" name="Text Box 4"/>
          <p:cNvSpPr txBox="1">
            <a:spLocks noChangeArrowheads="1"/>
          </p:cNvSpPr>
          <p:nvPr/>
        </p:nvSpPr>
        <p:spPr bwMode="auto">
          <a:xfrm>
            <a:off x="1703388" y="1570038"/>
            <a:ext cx="2808287" cy="4300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</a:t>
            </a:r>
            <a:r>
              <a:rPr lang="en-US" altLang="zh-CN" sz="2400">
                <a:solidFill>
                  <a:srgbClr val="FF0000"/>
                </a:solidFill>
              </a:rPr>
              <a:t>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100 ; 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+ 800;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FF0000"/>
                </a:solidFill>
              </a:rPr>
              <a:t>i</a:t>
            </a:r>
            <a:r>
              <a:rPr lang="en-US" altLang="zh-CN" sz="2400"/>
              <a:t> =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* 2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</a:t>
            </a:r>
            <a:r>
              <a:rPr lang="en-US" altLang="zh-CN" sz="2400" b="1">
                <a:solidFill>
                  <a:srgbClr val="0000FF"/>
                </a:solidFill>
              </a:rPr>
              <a:t>j</a:t>
            </a:r>
            <a:r>
              <a:rPr lang="en-US" altLang="zh-CN" sz="2400"/>
              <a:t> = 200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/>
              <a:t>    ……</a:t>
            </a:r>
          </a:p>
        </p:txBody>
      </p:sp>
      <p:sp>
        <p:nvSpPr>
          <p:cNvPr id="826373" name="Text Box 5"/>
          <p:cNvSpPr txBox="1">
            <a:spLocks noChangeArrowheads="1"/>
          </p:cNvSpPr>
          <p:nvPr/>
        </p:nvSpPr>
        <p:spPr bwMode="auto">
          <a:xfrm>
            <a:off x="3503613" y="1557338"/>
            <a:ext cx="1006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进程</a:t>
            </a:r>
            <a:r>
              <a:rPr lang="en-US" altLang="zh-CN" sz="2400"/>
              <a:t>A</a:t>
            </a:r>
          </a:p>
        </p:txBody>
      </p:sp>
      <p:sp>
        <p:nvSpPr>
          <p:cNvPr id="826375" name="Text Box 7"/>
          <p:cNvSpPr txBox="1">
            <a:spLocks noChangeArrowheads="1"/>
          </p:cNvSpPr>
          <p:nvPr/>
        </p:nvSpPr>
        <p:spPr bwMode="auto">
          <a:xfrm>
            <a:off x="7392988" y="1573213"/>
            <a:ext cx="1006475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sz="2400"/>
              <a:t>进程</a:t>
            </a:r>
            <a:r>
              <a:rPr lang="en-US" altLang="zh-CN" sz="2400"/>
              <a:t>B</a:t>
            </a:r>
          </a:p>
        </p:txBody>
      </p:sp>
      <p:sp>
        <p:nvSpPr>
          <p:cNvPr id="826376" name="Rectangle 8"/>
          <p:cNvSpPr>
            <a:spLocks noChangeArrowheads="1"/>
          </p:cNvSpPr>
          <p:nvPr/>
        </p:nvSpPr>
        <p:spPr bwMode="auto">
          <a:xfrm>
            <a:off x="1760538" y="3284538"/>
            <a:ext cx="2689225" cy="360362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77" name="Rectangle 9"/>
          <p:cNvSpPr>
            <a:spLocks noChangeArrowheads="1"/>
          </p:cNvSpPr>
          <p:nvPr/>
        </p:nvSpPr>
        <p:spPr bwMode="auto">
          <a:xfrm>
            <a:off x="5591175" y="3284538"/>
            <a:ext cx="2689225" cy="360362"/>
          </a:xfrm>
          <a:prstGeom prst="rect">
            <a:avLst/>
          </a:prstGeom>
          <a:solidFill>
            <a:srgbClr val="FF0000">
              <a:alpha val="39999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6378" name="Text Box 10"/>
          <p:cNvSpPr txBox="1">
            <a:spLocks noChangeArrowheads="1"/>
          </p:cNvSpPr>
          <p:nvPr/>
        </p:nvSpPr>
        <p:spPr bwMode="auto">
          <a:xfrm>
            <a:off x="5538788" y="1576388"/>
            <a:ext cx="2808287" cy="4300537"/>
          </a:xfrm>
          <a:prstGeom prst="rect">
            <a:avLst/>
          </a:prstGeom>
          <a:noFill/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/>
              <a:t> = 200 ; 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=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+ 600;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>
                <a:solidFill>
                  <a:srgbClr val="0000FF"/>
                </a:solidFill>
              </a:rPr>
              <a:t>j</a:t>
            </a:r>
            <a:r>
              <a:rPr lang="en-US" altLang="zh-CN" sz="2400" dirty="0">
                <a:solidFill>
                  <a:srgbClr val="0000FF"/>
                </a:solidFill>
              </a:rPr>
              <a:t> </a:t>
            </a:r>
            <a:r>
              <a:rPr lang="en-US" altLang="zh-CN" sz="2400" dirty="0"/>
              <a:t>=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* 2;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</a:t>
            </a:r>
            <a:r>
              <a:rPr lang="en-US" altLang="zh-CN" sz="2400" b="1" dirty="0" err="1">
                <a:solidFill>
                  <a:srgbClr val="FF0000"/>
                </a:solidFill>
              </a:rPr>
              <a:t>i</a:t>
            </a:r>
            <a:r>
              <a:rPr lang="en-US" altLang="zh-CN" sz="2400" b="1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= 100 ;</a:t>
            </a:r>
          </a:p>
          <a:p>
            <a:pPr marL="190500" indent="-190500">
              <a:spcBef>
                <a:spcPct val="50000"/>
              </a:spcBef>
              <a:buFontTx/>
              <a:buAutoNum type="arabicPeriod"/>
            </a:pPr>
            <a:r>
              <a:rPr lang="en-US" altLang="zh-CN" sz="2400" dirty="0"/>
              <a:t>    ……</a:t>
            </a:r>
          </a:p>
        </p:txBody>
      </p:sp>
      <p:grpSp>
        <p:nvGrpSpPr>
          <p:cNvPr id="826389" name="Group 21"/>
          <p:cNvGrpSpPr>
            <a:grpSpLocks/>
          </p:cNvGrpSpPr>
          <p:nvPr/>
        </p:nvGrpSpPr>
        <p:grpSpPr bwMode="auto">
          <a:xfrm>
            <a:off x="160338" y="3729038"/>
            <a:ext cx="1855787" cy="563562"/>
            <a:chOff x="101" y="2077"/>
            <a:chExt cx="1169" cy="355"/>
          </a:xfrm>
        </p:grpSpPr>
        <p:sp>
          <p:nvSpPr>
            <p:cNvPr id="826380" name="Rectangle 12"/>
            <p:cNvSpPr>
              <a:spLocks noChangeArrowheads="1"/>
            </p:cNvSpPr>
            <p:nvPr/>
          </p:nvSpPr>
          <p:spPr bwMode="auto">
            <a:xfrm>
              <a:off x="101" y="2077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</a:rPr>
                <a:t>i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2" name="Freeform 14"/>
            <p:cNvSpPr>
              <a:spLocks/>
            </p:cNvSpPr>
            <p:nvPr/>
          </p:nvSpPr>
          <p:spPr bwMode="auto">
            <a:xfrm>
              <a:off x="862" y="2380"/>
              <a:ext cx="408" cy="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5"/>
                </a:cxn>
                <a:cxn ang="0">
                  <a:pos x="408" y="45"/>
                </a:cxn>
              </a:cxnLst>
              <a:rect l="0" t="0" r="r" b="b"/>
              <a:pathLst>
                <a:path w="408" h="52">
                  <a:moveTo>
                    <a:pt x="0" y="0"/>
                  </a:moveTo>
                  <a:cubicBezTo>
                    <a:pt x="102" y="19"/>
                    <a:pt x="204" y="38"/>
                    <a:pt x="272" y="45"/>
                  </a:cubicBezTo>
                  <a:cubicBezTo>
                    <a:pt x="340" y="52"/>
                    <a:pt x="374" y="48"/>
                    <a:pt x="408" y="45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0" name="Group 22"/>
          <p:cNvGrpSpPr>
            <a:grpSpLocks/>
          </p:cNvGrpSpPr>
          <p:nvPr/>
        </p:nvGrpSpPr>
        <p:grpSpPr bwMode="auto">
          <a:xfrm>
            <a:off x="144463" y="4978400"/>
            <a:ext cx="1871662" cy="466725"/>
            <a:chOff x="91" y="2795"/>
            <a:chExt cx="1179" cy="294"/>
          </a:xfrm>
        </p:grpSpPr>
        <p:sp>
          <p:nvSpPr>
            <p:cNvPr id="826381" name="Rectangle 13"/>
            <p:cNvSpPr>
              <a:spLocks noChangeArrowheads="1"/>
            </p:cNvSpPr>
            <p:nvPr/>
          </p:nvSpPr>
          <p:spPr bwMode="auto">
            <a:xfrm>
              <a:off x="91" y="2795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FF"/>
                  </a:solidFill>
                </a:rPr>
                <a:t>j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3" name="Freeform 15"/>
            <p:cNvSpPr>
              <a:spLocks/>
            </p:cNvSpPr>
            <p:nvPr/>
          </p:nvSpPr>
          <p:spPr bwMode="auto">
            <a:xfrm>
              <a:off x="862" y="3022"/>
              <a:ext cx="408" cy="5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272" y="45"/>
                </a:cxn>
                <a:cxn ang="0">
                  <a:pos x="408" y="45"/>
                </a:cxn>
              </a:cxnLst>
              <a:rect l="0" t="0" r="r" b="b"/>
              <a:pathLst>
                <a:path w="408" h="52">
                  <a:moveTo>
                    <a:pt x="0" y="0"/>
                  </a:moveTo>
                  <a:cubicBezTo>
                    <a:pt x="102" y="19"/>
                    <a:pt x="204" y="38"/>
                    <a:pt x="272" y="45"/>
                  </a:cubicBezTo>
                  <a:cubicBezTo>
                    <a:pt x="340" y="52"/>
                    <a:pt x="374" y="48"/>
                    <a:pt x="408" y="45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5" name="Group 27"/>
          <p:cNvGrpSpPr>
            <a:grpSpLocks/>
          </p:cNvGrpSpPr>
          <p:nvPr/>
        </p:nvGrpSpPr>
        <p:grpSpPr bwMode="auto">
          <a:xfrm>
            <a:off x="5965825" y="4114800"/>
            <a:ext cx="3970338" cy="466725"/>
            <a:chOff x="3758" y="2592"/>
            <a:chExt cx="2501" cy="294"/>
          </a:xfrm>
        </p:grpSpPr>
        <p:sp>
          <p:nvSpPr>
            <p:cNvPr id="826384" name="Rectangle 16"/>
            <p:cNvSpPr>
              <a:spLocks noChangeArrowheads="1"/>
            </p:cNvSpPr>
            <p:nvPr/>
          </p:nvSpPr>
          <p:spPr bwMode="auto">
            <a:xfrm>
              <a:off x="5493" y="2592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0000FF"/>
                  </a:solidFill>
                </a:rPr>
                <a:t>j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86" name="Freeform 18"/>
            <p:cNvSpPr>
              <a:spLocks/>
            </p:cNvSpPr>
            <p:nvPr/>
          </p:nvSpPr>
          <p:spPr bwMode="auto">
            <a:xfrm>
              <a:off x="3758" y="2614"/>
              <a:ext cx="1730" cy="129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1373" y="109"/>
                </a:cxn>
                <a:cxn ang="0">
                  <a:pos x="1591" y="78"/>
                </a:cxn>
                <a:cxn ang="0">
                  <a:pos x="1730" y="0"/>
                </a:cxn>
              </a:cxnLst>
              <a:rect l="0" t="0" r="r" b="b"/>
              <a:pathLst>
                <a:path w="1730" h="129">
                  <a:moveTo>
                    <a:pt x="0" y="129"/>
                  </a:moveTo>
                  <a:cubicBezTo>
                    <a:pt x="229" y="126"/>
                    <a:pt x="1108" y="118"/>
                    <a:pt x="1373" y="109"/>
                  </a:cubicBezTo>
                  <a:cubicBezTo>
                    <a:pt x="1638" y="100"/>
                    <a:pt x="1532" y="96"/>
                    <a:pt x="1591" y="78"/>
                  </a:cubicBezTo>
                  <a:cubicBezTo>
                    <a:pt x="1650" y="60"/>
                    <a:pt x="1701" y="16"/>
                    <a:pt x="1730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26394" name="Group 26"/>
          <p:cNvGrpSpPr>
            <a:grpSpLocks/>
          </p:cNvGrpSpPr>
          <p:nvPr/>
        </p:nvGrpSpPr>
        <p:grpSpPr bwMode="auto">
          <a:xfrm>
            <a:off x="5976938" y="5194300"/>
            <a:ext cx="3959225" cy="466725"/>
            <a:chOff x="3765" y="3272"/>
            <a:chExt cx="2494" cy="294"/>
          </a:xfrm>
        </p:grpSpPr>
        <p:sp>
          <p:nvSpPr>
            <p:cNvPr id="826385" name="Rectangle 17"/>
            <p:cNvSpPr>
              <a:spLocks noChangeArrowheads="1"/>
            </p:cNvSpPr>
            <p:nvPr/>
          </p:nvSpPr>
          <p:spPr bwMode="auto">
            <a:xfrm>
              <a:off x="5493" y="3272"/>
              <a:ext cx="766" cy="294"/>
            </a:xfrm>
            <a:prstGeom prst="rect">
              <a:avLst/>
            </a:prstGeom>
            <a:noFill/>
            <a:ln w="9525" algn="ctr">
              <a:solidFill>
                <a:srgbClr val="0000FF"/>
              </a:solidFill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FontTx/>
                <a:buNone/>
              </a:pPr>
              <a:r>
                <a:rPr kumimoji="1" lang="en-US" altLang="zh-CN" sz="2400" b="1">
                  <a:solidFill>
                    <a:srgbClr val="FF0000"/>
                  </a:solidFill>
                </a:rPr>
                <a:t>i</a:t>
              </a:r>
              <a:r>
                <a:rPr kumimoji="1" lang="zh-CN" altLang="en-US" sz="2400" b="1">
                  <a:solidFill>
                    <a:srgbClr val="040408"/>
                  </a:solidFill>
                </a:rPr>
                <a:t>被释放</a:t>
              </a:r>
            </a:p>
          </p:txBody>
        </p:sp>
        <p:sp>
          <p:nvSpPr>
            <p:cNvPr id="826393" name="Freeform 25"/>
            <p:cNvSpPr>
              <a:spLocks/>
            </p:cNvSpPr>
            <p:nvPr/>
          </p:nvSpPr>
          <p:spPr bwMode="auto">
            <a:xfrm>
              <a:off x="3765" y="3312"/>
              <a:ext cx="1730" cy="129"/>
            </a:xfrm>
            <a:custGeom>
              <a:avLst/>
              <a:gdLst/>
              <a:ahLst/>
              <a:cxnLst>
                <a:cxn ang="0">
                  <a:pos x="0" y="129"/>
                </a:cxn>
                <a:cxn ang="0">
                  <a:pos x="1373" y="109"/>
                </a:cxn>
                <a:cxn ang="0">
                  <a:pos x="1591" y="78"/>
                </a:cxn>
                <a:cxn ang="0">
                  <a:pos x="1730" y="0"/>
                </a:cxn>
              </a:cxnLst>
              <a:rect l="0" t="0" r="r" b="b"/>
              <a:pathLst>
                <a:path w="1730" h="129">
                  <a:moveTo>
                    <a:pt x="0" y="129"/>
                  </a:moveTo>
                  <a:cubicBezTo>
                    <a:pt x="229" y="126"/>
                    <a:pt x="1108" y="118"/>
                    <a:pt x="1373" y="109"/>
                  </a:cubicBezTo>
                  <a:cubicBezTo>
                    <a:pt x="1638" y="100"/>
                    <a:pt x="1532" y="96"/>
                    <a:pt x="1591" y="78"/>
                  </a:cubicBezTo>
                  <a:cubicBezTo>
                    <a:pt x="1650" y="60"/>
                    <a:pt x="1701" y="16"/>
                    <a:pt x="1730" y="0"/>
                  </a:cubicBezTo>
                </a:path>
              </a:pathLst>
            </a:custGeom>
            <a:noFill/>
            <a:ln w="9525" cap="flat" cmpd="sng">
              <a:solidFill>
                <a:srgbClr val="0000FF"/>
              </a:solidFill>
              <a:prstDash val="solid"/>
              <a:round/>
              <a:headEnd/>
              <a:tailEnd/>
            </a:ln>
            <a:effectLst/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826398" name="Rectangle 30"/>
          <p:cNvSpPr>
            <a:spLocks noChangeArrowheads="1"/>
          </p:cNvSpPr>
          <p:nvPr/>
        </p:nvSpPr>
        <p:spPr bwMode="auto">
          <a:xfrm>
            <a:off x="4583113" y="3538538"/>
            <a:ext cx="815975" cy="457200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死锁</a:t>
            </a:r>
          </a:p>
        </p:txBody>
      </p:sp>
      <p:sp>
        <p:nvSpPr>
          <p:cNvPr id="826399" name="Line 31"/>
          <p:cNvSpPr>
            <a:spLocks noChangeShapeType="1"/>
          </p:cNvSpPr>
          <p:nvPr/>
        </p:nvSpPr>
        <p:spPr bwMode="auto">
          <a:xfrm flipH="1">
            <a:off x="4032250" y="3141663"/>
            <a:ext cx="550863" cy="215900"/>
          </a:xfrm>
          <a:prstGeom prst="line">
            <a:avLst/>
          </a:prstGeom>
          <a:noFill/>
          <a:ln w="19050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826396" name="Rectangle 28"/>
          <p:cNvSpPr>
            <a:spLocks noChangeArrowheads="1"/>
          </p:cNvSpPr>
          <p:nvPr/>
        </p:nvSpPr>
        <p:spPr bwMode="auto">
          <a:xfrm>
            <a:off x="4584700" y="2683768"/>
            <a:ext cx="815975" cy="457200"/>
          </a:xfrm>
          <a:prstGeom prst="rect">
            <a:avLst/>
          </a:prstGeom>
          <a:solidFill>
            <a:srgbClr val="CC99FF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400" b="1">
                <a:solidFill>
                  <a:srgbClr val="040408"/>
                </a:solidFill>
              </a:rPr>
              <a:t>阻塞</a:t>
            </a:r>
          </a:p>
        </p:txBody>
      </p:sp>
      <p:sp>
        <p:nvSpPr>
          <p:cNvPr id="826400" name="Line 32"/>
          <p:cNvSpPr>
            <a:spLocks noChangeShapeType="1"/>
          </p:cNvSpPr>
          <p:nvPr/>
        </p:nvSpPr>
        <p:spPr bwMode="auto">
          <a:xfrm>
            <a:off x="5400676" y="3141663"/>
            <a:ext cx="190500" cy="323056"/>
          </a:xfrm>
          <a:prstGeom prst="line">
            <a:avLst/>
          </a:prstGeom>
          <a:noFill/>
          <a:ln w="28575">
            <a:solidFill>
              <a:srgbClr val="FF0000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007864" y="2958340"/>
            <a:ext cx="716905" cy="326644"/>
            <a:chOff x="1007864" y="2958340"/>
            <a:chExt cx="716905" cy="326644"/>
          </a:xfrm>
        </p:grpSpPr>
        <p:pic>
          <p:nvPicPr>
            <p:cNvPr id="27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" name="直接箭头连接符 2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1" name="组合 10"/>
          <p:cNvGrpSpPr/>
          <p:nvPr/>
        </p:nvGrpSpPr>
        <p:grpSpPr>
          <a:xfrm>
            <a:off x="5729064" y="2992485"/>
            <a:ext cx="3340521" cy="326644"/>
            <a:chOff x="5729064" y="2897235"/>
            <a:chExt cx="3340521" cy="326644"/>
          </a:xfrm>
        </p:grpSpPr>
        <p:pic>
          <p:nvPicPr>
            <p:cNvPr id="33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 rot="10800000">
              <a:off x="8729876" y="2897235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34" name="直接箭头连接符 33"/>
            <p:cNvCxnSpPr/>
            <p:nvPr/>
          </p:nvCxnSpPr>
          <p:spPr bwMode="auto">
            <a:xfrm flipH="1">
              <a:off x="5729064" y="3060414"/>
              <a:ext cx="2952328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263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8263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26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2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6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8263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63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8263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2637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6376" grpId="0" animBg="1"/>
      <p:bldP spid="826377" grpId="0" animBg="1"/>
      <p:bldP spid="826398" grpId="0" animBg="1"/>
      <p:bldP spid="826399" grpId="0" animBg="1"/>
      <p:bldP spid="826396" grpId="0" animBg="1"/>
      <p:bldP spid="826400" grpId="0" animBg="1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386" name="Rectangle 2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>
          <a:xfrm>
            <a:off x="395288" y="44450"/>
            <a:ext cx="8966200" cy="1150938"/>
          </a:xfrm>
          <a:noFill/>
          <a:ln/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full =0 ;         /* </a:t>
            </a:r>
            <a:r>
              <a:rPr lang="zh-CN" altLang="en-US" sz="2400" dirty="0"/>
              <a:t>信号量：缓冲区中的数据的个数，初值</a:t>
            </a:r>
            <a:r>
              <a:rPr lang="en-US" altLang="zh-CN" sz="2400" dirty="0"/>
              <a:t>0 */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      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empty = 5;     /*</a:t>
            </a:r>
            <a:r>
              <a:rPr lang="zh-CN" altLang="en-US" sz="2400" dirty="0"/>
              <a:t>信号量：缓冲区中的空位的个数，初值</a:t>
            </a:r>
            <a:r>
              <a:rPr lang="en-US" altLang="zh-CN" sz="2400" dirty="0"/>
              <a:t>5 */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>
                <a:solidFill>
                  <a:schemeClr val="hlink"/>
                </a:solidFill>
              </a:rPr>
              <a:t>      </a:t>
            </a:r>
            <a:r>
              <a:rPr lang="en-US" altLang="zh-CN" sz="2400" dirty="0" err="1">
                <a:solidFill>
                  <a:schemeClr val="hlink"/>
                </a:solidFill>
              </a:rPr>
              <a:t>int</a:t>
            </a:r>
            <a:r>
              <a:rPr lang="en-US" altLang="zh-CN" sz="2400" dirty="0">
                <a:solidFill>
                  <a:schemeClr val="hlink"/>
                </a:solidFill>
              </a:rPr>
              <a:t> </a:t>
            </a:r>
            <a:r>
              <a:rPr lang="en-US" altLang="zh-CN" sz="2400" dirty="0" err="1">
                <a:solidFill>
                  <a:schemeClr val="hlink"/>
                </a:solidFill>
              </a:rPr>
              <a:t>mutex</a:t>
            </a:r>
            <a:r>
              <a:rPr lang="en-US" altLang="zh-CN" sz="2400" dirty="0">
                <a:solidFill>
                  <a:schemeClr val="hlink"/>
                </a:solidFill>
              </a:rPr>
              <a:t> = 1;     /*</a:t>
            </a:r>
            <a:r>
              <a:rPr lang="zh-CN" altLang="en-US" sz="2400" dirty="0">
                <a:solidFill>
                  <a:schemeClr val="hlink"/>
                </a:solidFill>
              </a:rPr>
              <a:t>信号量：缓冲区互斥使用，初值</a:t>
            </a:r>
            <a:r>
              <a:rPr lang="en-US" altLang="zh-CN" sz="2400" dirty="0">
                <a:solidFill>
                  <a:schemeClr val="hlink"/>
                </a:solidFill>
              </a:rPr>
              <a:t>1</a:t>
            </a:r>
            <a:r>
              <a:rPr lang="zh-CN" altLang="en-US" sz="2400" dirty="0">
                <a:solidFill>
                  <a:schemeClr val="hlink"/>
                </a:solidFill>
              </a:rPr>
              <a:t>，可用 *</a:t>
            </a:r>
            <a:r>
              <a:rPr lang="en-US" altLang="zh-CN" sz="2400" dirty="0">
                <a:solidFill>
                  <a:schemeClr val="hlink"/>
                </a:solidFill>
              </a:rPr>
              <a:t>/</a:t>
            </a:r>
          </a:p>
        </p:txBody>
      </p:sp>
      <p:sp>
        <p:nvSpPr>
          <p:cNvPr id="912387" name="Rectangle 3"/>
          <p:cNvSpPr>
            <a:spLocks noChangeArrowheads="1"/>
          </p:cNvSpPr>
          <p:nvPr/>
        </p:nvSpPr>
        <p:spPr bwMode="auto">
          <a:xfrm>
            <a:off x="71438" y="1196975"/>
            <a:ext cx="3671887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producer_i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) </a:t>
            </a:r>
            <a:r>
              <a:rPr lang="en-US" altLang="zh-CN" dirty="0">
                <a:latin typeface="Times New Roman" pitchFamily="18" charset="0"/>
              </a:rPr>
              <a:t>// </a:t>
            </a:r>
            <a:r>
              <a:rPr lang="en-US" altLang="zh-CN" dirty="0" err="1">
                <a:latin typeface="Times New Roman" pitchFamily="18" charset="0"/>
              </a:rPr>
              <a:t>i</a:t>
            </a:r>
            <a:r>
              <a:rPr lang="en-US" altLang="zh-CN" dirty="0">
                <a:latin typeface="Times New Roman" pitchFamily="18" charset="0"/>
              </a:rPr>
              <a:t> =  1 .. m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while( </a:t>
            </a:r>
            <a:r>
              <a:rPr lang="en-US" altLang="zh-CN" dirty="0">
                <a:latin typeface="Tahoma" pitchFamily="34" charset="0"/>
              </a:rPr>
              <a:t>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zh-CN" altLang="en-US" dirty="0">
                <a:latin typeface="Tahoma" pitchFamily="34" charset="0"/>
              </a:rPr>
              <a:t>生产</a:t>
            </a:r>
            <a:r>
              <a:rPr lang="en-US" altLang="zh-CN" dirty="0">
                <a:latin typeface="Tahoma" pitchFamily="34" charset="0"/>
              </a:rPr>
              <a:t>1</a:t>
            </a:r>
            <a:r>
              <a:rPr lang="zh-CN" altLang="en-US" dirty="0">
                <a:latin typeface="Tahoma" pitchFamily="34" charset="0"/>
              </a:rPr>
              <a:t>个数据</a:t>
            </a:r>
            <a:r>
              <a:rPr lang="zh-CN" altLang="en-US" dirty="0">
                <a:latin typeface="Tahoma" pitchFamily="34" charset="0"/>
                <a:ea typeface="Batang" pitchFamily="18" charset="-127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P(empty)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存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个数据到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V(full) 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8" name="Rectangle 4"/>
          <p:cNvSpPr>
            <a:spLocks noChangeArrowheads="1"/>
          </p:cNvSpPr>
          <p:nvPr/>
        </p:nvSpPr>
        <p:spPr bwMode="auto">
          <a:xfrm>
            <a:off x="5832475" y="1196975"/>
            <a:ext cx="4032250" cy="5329238"/>
          </a:xfrm>
          <a:prstGeom prst="rect">
            <a:avLst/>
          </a:prstGeom>
          <a:noFill/>
          <a:ln w="12700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Tahoma" pitchFamily="34" charset="0"/>
                <a:ea typeface="Batang" pitchFamily="18" charset="-127"/>
              </a:rPr>
              <a:t>consumer_j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 (    ) // j =  1 .. k</a:t>
            </a:r>
            <a:endParaRPr lang="zh-CN" altLang="en-US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ahoma" pitchFamily="34" charset="0"/>
                <a:ea typeface="Batang" pitchFamily="18" charset="-127"/>
              </a:rPr>
              <a:t>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while</a:t>
            </a:r>
            <a:r>
              <a:rPr lang="en-US" altLang="zh-CN" b="1" dirty="0">
                <a:latin typeface="宋体" pitchFamily="2" charset="-122"/>
              </a:rPr>
              <a:t>( TRUE </a:t>
            </a:r>
            <a:r>
              <a:rPr lang="en-US" altLang="zh-CN" dirty="0">
                <a:latin typeface="Tahoma" pitchFamily="34" charset="0"/>
                <a:ea typeface="Batang" pitchFamily="18" charset="-127"/>
              </a:rPr>
              <a:t>)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{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P(full);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P(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    </a:t>
            </a:r>
            <a:r>
              <a:rPr lang="zh-CN" altLang="en-US" b="1" dirty="0">
                <a:latin typeface="宋体" pitchFamily="2" charset="-122"/>
              </a:rPr>
              <a:t>从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缓冲区</a:t>
            </a:r>
            <a:r>
              <a:rPr lang="zh-CN" altLang="en-US" b="1" dirty="0">
                <a:solidFill>
                  <a:schemeClr val="hlink"/>
                </a:solidFill>
                <a:latin typeface="宋体" pitchFamily="2" charset="-122"/>
              </a:rPr>
              <a:t>取</a:t>
            </a:r>
            <a:r>
              <a:rPr lang="en-US" altLang="zh-CN" b="1" dirty="0">
                <a:latin typeface="宋体" pitchFamily="2" charset="-122"/>
              </a:rPr>
              <a:t>1</a:t>
            </a:r>
            <a:r>
              <a:rPr lang="zh-CN" altLang="en-US" b="1" dirty="0">
                <a:latin typeface="宋体" pitchFamily="2" charset="-122"/>
              </a:rPr>
              <a:t>个数据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；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          V(</a:t>
            </a:r>
            <a:r>
              <a:rPr lang="en-US" altLang="zh-CN" dirty="0" err="1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mutex</a:t>
            </a:r>
            <a:r>
              <a:rPr lang="en-US" altLang="zh-CN" dirty="0">
                <a:solidFill>
                  <a:schemeClr val="hlink"/>
                </a:solidFill>
                <a:latin typeface="Tahoma" pitchFamily="34" charset="0"/>
                <a:ea typeface="Batang" pitchFamily="18" charset="-127"/>
              </a:rPr>
              <a:t>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     V(empty);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zh-CN" altLang="en-US" dirty="0">
                <a:latin typeface="Times New Roman" pitchFamily="18" charset="0"/>
              </a:rPr>
              <a:t>            消费一个数据；</a:t>
            </a:r>
            <a:endParaRPr lang="en-US" altLang="zh-CN" dirty="0">
              <a:latin typeface="Tahoma" pitchFamily="34" charset="0"/>
              <a:ea typeface="Batang" pitchFamily="18" charset="-127"/>
            </a:endParaRP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ahoma" pitchFamily="34" charset="0"/>
                <a:ea typeface="Batang" pitchFamily="18" charset="-127"/>
              </a:rPr>
              <a:t>     }</a:t>
            </a:r>
          </a:p>
          <a:p>
            <a:pPr eaLnBrk="0" hangingPunct="0">
              <a:spcBef>
                <a:spcPct val="50000"/>
              </a:spcBef>
              <a:buFontTx/>
              <a:buNone/>
            </a:pPr>
            <a:r>
              <a:rPr lang="en-US" altLang="zh-CN" dirty="0">
                <a:latin typeface="Times New Roman" pitchFamily="18" charset="0"/>
                <a:ea typeface="Batang" pitchFamily="18" charset="-127"/>
              </a:rPr>
              <a:t> }</a:t>
            </a:r>
            <a:endParaRPr lang="zh-CN" altLang="en-US" dirty="0">
              <a:latin typeface="Times New Roman" pitchFamily="18" charset="0"/>
              <a:ea typeface="Batang" pitchFamily="18" charset="-127"/>
            </a:endParaRPr>
          </a:p>
        </p:txBody>
      </p:sp>
      <p:sp>
        <p:nvSpPr>
          <p:cNvPr id="912389" name="Text Box 5"/>
          <p:cNvSpPr txBox="1">
            <a:spLocks noChangeArrowheads="1"/>
          </p:cNvSpPr>
          <p:nvPr/>
        </p:nvSpPr>
        <p:spPr bwMode="auto">
          <a:xfrm>
            <a:off x="3816350" y="1412875"/>
            <a:ext cx="2089150" cy="249299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实现：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1.</a:t>
            </a:r>
            <a:r>
              <a:rPr lang="zh-CN" altLang="en-US" sz="1600" dirty="0"/>
              <a:t>不能向</a:t>
            </a:r>
            <a:r>
              <a:rPr lang="zh-CN" altLang="en-US" sz="1600" dirty="0">
                <a:solidFill>
                  <a:srgbClr val="FF0000"/>
                </a:solidFill>
              </a:rPr>
              <a:t>满</a:t>
            </a:r>
            <a:r>
              <a:rPr lang="zh-CN" altLang="en-US" sz="1600" dirty="0"/>
              <a:t>缓冲区</a:t>
            </a:r>
            <a:r>
              <a:rPr lang="zh-CN" altLang="en-US" sz="1600" dirty="0">
                <a:solidFill>
                  <a:srgbClr val="FF0000"/>
                </a:solidFill>
              </a:rPr>
              <a:t>存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不能从</a:t>
            </a:r>
            <a:r>
              <a:rPr lang="zh-CN" altLang="en-US" sz="1600" dirty="0">
                <a:solidFill>
                  <a:srgbClr val="FF0000"/>
                </a:solidFill>
              </a:rPr>
              <a:t>空</a:t>
            </a:r>
            <a:r>
              <a:rPr lang="zh-CN" altLang="en-US" sz="1600" dirty="0"/>
              <a:t>缓冲区</a:t>
            </a:r>
            <a:r>
              <a:rPr lang="zh-CN" altLang="en-US" sz="1600" dirty="0">
                <a:solidFill>
                  <a:srgbClr val="FF0000"/>
                </a:solidFill>
              </a:rPr>
              <a:t>取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3.</a:t>
            </a:r>
            <a:r>
              <a:rPr lang="zh-CN" altLang="en-US" sz="1600" dirty="0"/>
              <a:t>生产者之间的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4.</a:t>
            </a:r>
            <a:r>
              <a:rPr lang="zh-CN" altLang="en-US" sz="1600" dirty="0"/>
              <a:t>消费者之间的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5.</a:t>
            </a:r>
            <a:r>
              <a:rPr lang="zh-CN" altLang="en-US" sz="1600" dirty="0"/>
              <a:t>生产者和消费者之间的</a:t>
            </a:r>
            <a:r>
              <a:rPr lang="zh-CN" altLang="en-US" sz="1600" dirty="0">
                <a:solidFill>
                  <a:srgbClr val="FF0000"/>
                </a:solidFill>
              </a:rPr>
              <a:t>互斥</a:t>
            </a:r>
            <a:endParaRPr lang="zh-CN" altLang="en-US" sz="1600" dirty="0"/>
          </a:p>
        </p:txBody>
      </p:sp>
      <p:sp>
        <p:nvSpPr>
          <p:cNvPr id="10" name="Text Box 5"/>
          <p:cNvSpPr txBox="1">
            <a:spLocks noChangeArrowheads="1"/>
          </p:cNvSpPr>
          <p:nvPr/>
        </p:nvSpPr>
        <p:spPr bwMode="auto">
          <a:xfrm>
            <a:off x="3744168" y="3999835"/>
            <a:ext cx="2089150" cy="1877437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zh-CN" altLang="en-US" dirty="0"/>
              <a:t>假定：某个时刻</a:t>
            </a:r>
          </a:p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lang="en-US" altLang="zh-CN" sz="1600" dirty="0"/>
              <a:t>FULL = 5</a:t>
            </a:r>
          </a:p>
          <a:p>
            <a:pPr>
              <a:spcBef>
                <a:spcPct val="50000"/>
              </a:spcBef>
              <a:buNone/>
            </a:pPr>
            <a:r>
              <a:rPr lang="en-US" altLang="zh-CN" sz="1600" dirty="0"/>
              <a:t>      EMPTY = 0</a:t>
            </a:r>
            <a:endParaRPr lang="zh-CN" altLang="en-US" sz="1600" dirty="0"/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2.</a:t>
            </a:r>
            <a:r>
              <a:rPr lang="zh-CN" altLang="en-US" sz="1600" dirty="0"/>
              <a:t>生产者开始运行</a:t>
            </a: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1600" dirty="0"/>
              <a:t>3.</a:t>
            </a:r>
            <a:r>
              <a:rPr lang="en-US" altLang="zh-CN" sz="1600" b="1" dirty="0"/>
              <a:t> …….</a:t>
            </a:r>
            <a:endParaRPr lang="zh-CN" altLang="en-US" sz="1600" b="1" dirty="0"/>
          </a:p>
        </p:txBody>
      </p:sp>
      <p:grpSp>
        <p:nvGrpSpPr>
          <p:cNvPr id="11" name="组合 10"/>
          <p:cNvGrpSpPr/>
          <p:nvPr/>
        </p:nvGrpSpPr>
        <p:grpSpPr>
          <a:xfrm rot="10800000">
            <a:off x="2232001" y="3966452"/>
            <a:ext cx="716905" cy="326644"/>
            <a:chOff x="1007864" y="2958340"/>
            <a:chExt cx="716905" cy="326644"/>
          </a:xfrm>
        </p:grpSpPr>
        <p:pic>
          <p:nvPicPr>
            <p:cNvPr id="12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3" name="直接箭头连接符 12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grpSp>
        <p:nvGrpSpPr>
          <p:cNvPr id="14" name="组合 13"/>
          <p:cNvGrpSpPr/>
          <p:nvPr/>
        </p:nvGrpSpPr>
        <p:grpSpPr>
          <a:xfrm>
            <a:off x="5907583" y="3462396"/>
            <a:ext cx="716905" cy="326644"/>
            <a:chOff x="1007864" y="2958340"/>
            <a:chExt cx="716905" cy="326644"/>
          </a:xfrm>
        </p:grpSpPr>
        <p:pic>
          <p:nvPicPr>
            <p:cNvPr id="16" name="Picture 2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1007864" y="2958340"/>
              <a:ext cx="339709" cy="32664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cxnSp>
          <p:nvCxnSpPr>
            <p:cNvPr id="17" name="直接箭头连接符 16"/>
            <p:cNvCxnSpPr/>
            <p:nvPr/>
          </p:nvCxnSpPr>
          <p:spPr bwMode="auto">
            <a:xfrm>
              <a:off x="1364729" y="3121662"/>
              <a:ext cx="360040" cy="0"/>
            </a:xfrm>
            <a:prstGeom prst="straightConnector1">
              <a:avLst/>
            </a:prstGeom>
            <a:noFill/>
            <a:ln w="2857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</p:grpSp>
      <p:sp>
        <p:nvSpPr>
          <p:cNvPr id="18" name="Rectangle 30"/>
          <p:cNvSpPr>
            <a:spLocks noChangeArrowheads="1"/>
          </p:cNvSpPr>
          <p:nvPr/>
        </p:nvSpPr>
        <p:spPr bwMode="auto">
          <a:xfrm>
            <a:off x="4176216" y="6002124"/>
            <a:ext cx="1177899" cy="523220"/>
          </a:xfrm>
          <a:prstGeom prst="rect">
            <a:avLst/>
          </a:prstGeom>
          <a:solidFill>
            <a:srgbClr val="FF000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zh-CN" altLang="en-US" sz="2800" b="1" dirty="0">
                <a:solidFill>
                  <a:srgbClr val="040408"/>
                </a:solidFill>
              </a:rPr>
              <a:t>死锁</a:t>
            </a:r>
            <a:r>
              <a:rPr kumimoji="1" lang="en-US" altLang="zh-CN" sz="2800" b="1" dirty="0">
                <a:solidFill>
                  <a:srgbClr val="040408"/>
                </a:solidFill>
              </a:rPr>
              <a:t>!</a:t>
            </a:r>
            <a:endParaRPr kumimoji="1" lang="zh-CN" altLang="en-US" sz="2800" b="1" dirty="0">
              <a:solidFill>
                <a:srgbClr val="04040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67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8" grpId="0" animBg="1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8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28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楷体_GB2312" pitchFamily="49" charset="-122"/>
              </a:rPr>
              <a:t>关于死锁的一些结论</a:t>
            </a:r>
          </a:p>
          <a:p>
            <a:pPr lvl="1"/>
            <a:r>
              <a:rPr lang="zh-CN" altLang="en-US" dirty="0"/>
              <a:t>参与死锁的进程至少是</a:t>
            </a:r>
            <a:r>
              <a:rPr lang="en-US" altLang="zh-CN" dirty="0"/>
              <a:t>2</a:t>
            </a:r>
            <a:r>
              <a:rPr lang="zh-CN" altLang="en-US" dirty="0"/>
              <a:t>个</a:t>
            </a:r>
          </a:p>
          <a:p>
            <a:pPr lvl="2"/>
            <a:r>
              <a:rPr lang="zh-CN" altLang="en-US" dirty="0"/>
              <a:t>两个以上进程才会出现死锁</a:t>
            </a:r>
          </a:p>
          <a:p>
            <a:pPr lvl="1"/>
            <a:r>
              <a:rPr lang="zh-CN" altLang="en-US" dirty="0"/>
              <a:t>参与死锁的进程至少有</a:t>
            </a:r>
            <a:r>
              <a:rPr lang="en-US" altLang="zh-CN" dirty="0"/>
              <a:t>2</a:t>
            </a:r>
            <a:r>
              <a:rPr lang="zh-CN" altLang="en-US" dirty="0"/>
              <a:t>个已经占有资源</a:t>
            </a:r>
          </a:p>
          <a:p>
            <a:pPr lvl="1"/>
            <a:r>
              <a:rPr lang="zh-CN" altLang="en-US" dirty="0"/>
              <a:t>参与死锁的所有进程都在等待资源</a:t>
            </a:r>
          </a:p>
          <a:p>
            <a:pPr lvl="1"/>
            <a:r>
              <a:rPr lang="zh-CN" altLang="en-US" dirty="0"/>
              <a:t>参与死锁的进程是当前系统中所有进程的子集</a:t>
            </a:r>
          </a:p>
          <a:p>
            <a:pPr lvl="1">
              <a:buFont typeface="Wingdings" pitchFamily="2" charset="2"/>
              <a:buChar char="p"/>
            </a:pPr>
            <a:r>
              <a:rPr lang="zh-CN" altLang="en-US" dirty="0">
                <a:solidFill>
                  <a:srgbClr val="FF0000"/>
                </a:solidFill>
              </a:rPr>
              <a:t>死锁会浪费大量系统资源，甚至导致系统崩溃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28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28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28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28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28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828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死锁的必要条件</a:t>
            </a:r>
          </a:p>
          <a:p>
            <a:pPr lvl="1"/>
            <a:r>
              <a:rPr lang="zh-CN" altLang="en-US" sz="2400" dirty="0"/>
              <a:t>互斥条件</a:t>
            </a:r>
          </a:p>
          <a:p>
            <a:pPr lvl="2"/>
            <a:r>
              <a:rPr lang="zh-CN" altLang="en-US" sz="2400" dirty="0"/>
              <a:t>资源具有独占性，进程</a:t>
            </a:r>
            <a:r>
              <a:rPr lang="zh-CN" altLang="en-US" sz="2400" dirty="0">
                <a:solidFill>
                  <a:srgbClr val="FF0000"/>
                </a:solidFill>
              </a:rPr>
              <a:t>互斥</a:t>
            </a:r>
            <a:r>
              <a:rPr lang="zh-CN" altLang="en-US" sz="2400" dirty="0"/>
              <a:t>使用资源。</a:t>
            </a:r>
          </a:p>
          <a:p>
            <a:pPr lvl="1"/>
            <a:r>
              <a:rPr lang="zh-CN" altLang="en-US" sz="2400" dirty="0"/>
              <a:t>不剥夺条件</a:t>
            </a:r>
          </a:p>
          <a:p>
            <a:pPr lvl="2"/>
            <a:r>
              <a:rPr lang="zh-CN" altLang="en-US" sz="2400" dirty="0"/>
              <a:t>进程在</a:t>
            </a:r>
            <a:r>
              <a:rPr lang="zh-CN" altLang="en-US" sz="2400" dirty="0">
                <a:solidFill>
                  <a:srgbClr val="FF0000"/>
                </a:solidFill>
              </a:rPr>
              <a:t>释放</a:t>
            </a:r>
            <a:r>
              <a:rPr lang="zh-CN" altLang="en-US" sz="2400" dirty="0"/>
              <a:t>资源前（即</a:t>
            </a:r>
            <a:r>
              <a:rPr lang="zh-CN" altLang="en-US" sz="2400" dirty="0">
                <a:solidFill>
                  <a:srgbClr val="0000FF"/>
                </a:solidFill>
              </a:rPr>
              <a:t>访问完</a:t>
            </a:r>
            <a:r>
              <a:rPr lang="zh-CN" altLang="en-US" sz="2400" dirty="0"/>
              <a:t>）不能被其他进程</a:t>
            </a:r>
            <a:r>
              <a:rPr lang="zh-CN" altLang="en-US" sz="2400" dirty="0">
                <a:solidFill>
                  <a:srgbClr val="FF0000"/>
                </a:solidFill>
              </a:rPr>
              <a:t>剥夺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部分分配条件</a:t>
            </a:r>
          </a:p>
          <a:p>
            <a:pPr lvl="2"/>
            <a:r>
              <a:rPr lang="zh-CN" altLang="en-US" sz="2400" dirty="0"/>
              <a:t>进程所需资源逐步分配，需要时申请和分配。</a:t>
            </a:r>
          </a:p>
          <a:p>
            <a:pPr lvl="3"/>
            <a:r>
              <a:rPr lang="zh-CN" altLang="en-US" sz="2400" dirty="0"/>
              <a:t>占有一些资源，同时申请新资源。</a:t>
            </a:r>
          </a:p>
          <a:p>
            <a:pPr lvl="1"/>
            <a:r>
              <a:rPr lang="zh-CN" altLang="en-US" sz="2400" dirty="0"/>
              <a:t>环路条件</a:t>
            </a:r>
          </a:p>
          <a:p>
            <a:pPr lvl="2"/>
            <a:r>
              <a:rPr lang="zh-CN" altLang="en-US" sz="2400" dirty="0"/>
              <a:t>多个进程构成环路：环中</a:t>
            </a:r>
            <a:r>
              <a:rPr lang="zh-CN" altLang="en-US" sz="2400" dirty="0">
                <a:solidFill>
                  <a:srgbClr val="FF0000"/>
                </a:solidFill>
              </a:rPr>
              <a:t>每个进程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已占用的资源</a:t>
            </a:r>
            <a:r>
              <a:rPr lang="zh-CN" altLang="en-US" sz="2400" dirty="0"/>
              <a:t>被</a:t>
            </a:r>
            <a:r>
              <a:rPr lang="zh-CN" altLang="en-US" sz="2400" dirty="0">
                <a:solidFill>
                  <a:srgbClr val="FF0000"/>
                </a:solidFill>
              </a:rPr>
              <a:t>前一进程</a:t>
            </a:r>
            <a:r>
              <a:rPr lang="zh-CN" altLang="en-US" sz="2400" dirty="0"/>
              <a:t>申请，而自己所需</a:t>
            </a:r>
            <a:r>
              <a:rPr lang="zh-CN" altLang="en-US" sz="2400" b="1" dirty="0">
                <a:solidFill>
                  <a:srgbClr val="0000FF"/>
                </a:solidFill>
              </a:rPr>
              <a:t>新资源</a:t>
            </a:r>
            <a:r>
              <a:rPr lang="zh-CN" altLang="en-US" sz="2400" dirty="0"/>
              <a:t>又被环中</a:t>
            </a:r>
            <a:r>
              <a:rPr lang="zh-CN" altLang="en-US" sz="2400" dirty="0">
                <a:solidFill>
                  <a:srgbClr val="FF0000"/>
                </a:solidFill>
              </a:rPr>
              <a:t>后一进程</a:t>
            </a:r>
            <a:r>
              <a:rPr lang="zh-CN" altLang="en-US" sz="2400" dirty="0"/>
              <a:t>所占用。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1039784" y="1214422"/>
            <a:ext cx="8001056" cy="3143272"/>
            <a:chOff x="1039784" y="1214422"/>
            <a:chExt cx="8001056" cy="3143272"/>
          </a:xfrm>
        </p:grpSpPr>
        <p:sp>
          <p:nvSpPr>
            <p:cNvPr id="7" name="矩形 6"/>
            <p:cNvSpPr/>
            <p:nvPr/>
          </p:nvSpPr>
          <p:spPr bwMode="auto">
            <a:xfrm>
              <a:off x="1039784" y="1214422"/>
              <a:ext cx="8001056" cy="3143272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2506679" y="1357298"/>
              <a:ext cx="4962525" cy="28098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304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8304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8304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304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8304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8304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304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04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死锁的必要条件</a:t>
            </a:r>
            <a:endParaRPr lang="en-US" altLang="zh-CN" dirty="0"/>
          </a:p>
          <a:p>
            <a:pPr lvl="1"/>
            <a:r>
              <a:rPr lang="zh-CN" altLang="en-US" sz="2400" dirty="0"/>
              <a:t>若限定最多</a:t>
            </a:r>
            <a:r>
              <a:rPr lang="en-US" altLang="zh-CN" sz="2400" dirty="0"/>
              <a:t>4</a:t>
            </a:r>
            <a:r>
              <a:rPr lang="zh-CN" altLang="en-US" sz="2400" dirty="0"/>
              <a:t>个人同时吃饭，</a:t>
            </a:r>
            <a:endParaRPr lang="en-US" altLang="zh-CN" sz="2400" dirty="0"/>
          </a:p>
          <a:p>
            <a:pPr marL="914400" lvl="2" indent="0">
              <a:buNone/>
            </a:pPr>
            <a:r>
              <a:rPr lang="zh-CN" altLang="en-US" sz="2400" dirty="0"/>
              <a:t>则就是破坏环路条件</a:t>
            </a:r>
          </a:p>
          <a:p>
            <a:pPr lvl="1"/>
            <a:endParaRPr lang="zh-CN" altLang="en-US" sz="2400" dirty="0"/>
          </a:p>
          <a:p>
            <a:pPr lvl="2"/>
            <a:endParaRPr lang="zh-CN" altLang="en-US" sz="2400" dirty="0"/>
          </a:p>
          <a:p>
            <a:pPr lvl="1"/>
            <a:endParaRPr lang="zh-CN" altLang="en-US" sz="2400" dirty="0"/>
          </a:p>
          <a:p>
            <a:pPr lvl="2"/>
            <a:endParaRPr lang="zh-CN" altLang="en-US" sz="2400" dirty="0"/>
          </a:p>
          <a:p>
            <a:pPr lvl="3"/>
            <a:endParaRPr lang="zh-CN" altLang="en-US" sz="2400" dirty="0"/>
          </a:p>
          <a:p>
            <a:pPr lvl="1"/>
            <a:r>
              <a:rPr lang="zh-CN" altLang="en-US" sz="2400" dirty="0"/>
              <a:t>环路条件</a:t>
            </a:r>
          </a:p>
          <a:p>
            <a:pPr lvl="2"/>
            <a:r>
              <a:rPr lang="zh-CN" altLang="en-US" sz="2400" dirty="0"/>
              <a:t>多个进程构成环路：环中</a:t>
            </a:r>
            <a:r>
              <a:rPr lang="zh-CN" altLang="en-US" sz="2400" dirty="0">
                <a:solidFill>
                  <a:srgbClr val="FF0000"/>
                </a:solidFill>
              </a:rPr>
              <a:t>每个进程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已占用的资源</a:t>
            </a:r>
            <a:r>
              <a:rPr lang="zh-CN" altLang="en-US" sz="2400" dirty="0"/>
              <a:t>被</a:t>
            </a:r>
            <a:r>
              <a:rPr lang="zh-CN" altLang="en-US" sz="2400" dirty="0">
                <a:solidFill>
                  <a:srgbClr val="FF0000"/>
                </a:solidFill>
              </a:rPr>
              <a:t>前一进程</a:t>
            </a:r>
            <a:r>
              <a:rPr lang="zh-CN" altLang="en-US" sz="2400" dirty="0"/>
              <a:t>申请，而自己所需</a:t>
            </a:r>
            <a:r>
              <a:rPr lang="zh-CN" altLang="en-US" sz="2400" b="1" dirty="0">
                <a:solidFill>
                  <a:srgbClr val="0000FF"/>
                </a:solidFill>
              </a:rPr>
              <a:t>新资源</a:t>
            </a:r>
            <a:r>
              <a:rPr lang="zh-CN" altLang="en-US" sz="2400" dirty="0"/>
              <a:t>又被环中</a:t>
            </a:r>
            <a:r>
              <a:rPr lang="zh-CN" altLang="en-US" sz="2400" dirty="0">
                <a:solidFill>
                  <a:srgbClr val="FF0000"/>
                </a:solidFill>
              </a:rPr>
              <a:t>后一进程</a:t>
            </a:r>
            <a:r>
              <a:rPr lang="zh-CN" altLang="en-US" sz="2400" dirty="0"/>
              <a:t>所占用。</a:t>
            </a:r>
          </a:p>
        </p:txBody>
      </p:sp>
      <p:grpSp>
        <p:nvGrpSpPr>
          <p:cNvPr id="10" name="Group 4"/>
          <p:cNvGrpSpPr>
            <a:grpSpLocks/>
          </p:cNvGrpSpPr>
          <p:nvPr/>
        </p:nvGrpSpPr>
        <p:grpSpPr bwMode="auto">
          <a:xfrm>
            <a:off x="5348783" y="1187373"/>
            <a:ext cx="3384376" cy="3187008"/>
            <a:chOff x="1197" y="690"/>
            <a:chExt cx="3293" cy="2876"/>
          </a:xfrm>
        </p:grpSpPr>
        <p:pic>
          <p:nvPicPr>
            <p:cNvPr id="11" name="Picture 5"/>
            <p:cNvPicPr>
              <a:picLocks noChangeAspect="1" noChangeArrowheads="1"/>
            </p:cNvPicPr>
            <p:nvPr/>
          </p:nvPicPr>
          <p:blipFill>
            <a:blip r:embed="rId3"/>
            <a:srcRect l="9184" t="752" r="9151" b="710"/>
            <a:stretch>
              <a:fillRect/>
            </a:stretch>
          </p:blipFill>
          <p:spPr bwMode="auto">
            <a:xfrm>
              <a:off x="1197" y="690"/>
              <a:ext cx="3293" cy="287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2" name="Picture 6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2495" y="1752"/>
              <a:ext cx="816" cy="493"/>
            </a:xfrm>
            <a:prstGeom prst="rect">
              <a:avLst/>
            </a:prstGeom>
            <a:noFill/>
          </p:spPr>
        </p:pic>
      </p:grpSp>
      <p:grpSp>
        <p:nvGrpSpPr>
          <p:cNvPr id="13" name="Group 7"/>
          <p:cNvGrpSpPr>
            <a:grpSpLocks/>
          </p:cNvGrpSpPr>
          <p:nvPr/>
        </p:nvGrpSpPr>
        <p:grpSpPr bwMode="auto">
          <a:xfrm>
            <a:off x="863848" y="2403281"/>
            <a:ext cx="3527425" cy="998538"/>
            <a:chOff x="2699" y="2750"/>
            <a:chExt cx="2857" cy="825"/>
          </a:xfrm>
        </p:grpSpPr>
        <p:pic>
          <p:nvPicPr>
            <p:cNvPr id="14" name="Picture 8"/>
            <p:cNvPicPr>
              <a:picLocks noChangeAspect="1" noChangeArrowheads="1"/>
            </p:cNvPicPr>
            <p:nvPr/>
          </p:nvPicPr>
          <p:blipFill>
            <a:blip r:embed="rId5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2699" y="2795"/>
              <a:ext cx="771" cy="6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  <p:pic>
          <p:nvPicPr>
            <p:cNvPr id="15" name="Picture 9"/>
            <p:cNvPicPr>
              <a:picLocks noChangeAspect="1" noChangeArrowheads="1"/>
            </p:cNvPicPr>
            <p:nvPr/>
          </p:nvPicPr>
          <p:blipFill>
            <a:blip r:embed="rId6">
              <a:lum bright="70000" contrast="-70000"/>
            </a:blip>
            <a:srcRect/>
            <a:stretch>
              <a:fillRect/>
            </a:stretch>
          </p:blipFill>
          <p:spPr bwMode="auto">
            <a:xfrm>
              <a:off x="3379" y="2750"/>
              <a:ext cx="2177" cy="8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61218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04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14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14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解决死锁的的策略</a:t>
            </a:r>
          </a:p>
          <a:p>
            <a:pPr lvl="1"/>
            <a:r>
              <a:rPr lang="zh-CN" altLang="en-US" dirty="0"/>
              <a:t>预防死锁</a:t>
            </a:r>
          </a:p>
          <a:p>
            <a:pPr lvl="1"/>
            <a:r>
              <a:rPr lang="zh-CN" altLang="en-US" dirty="0"/>
              <a:t>避免死锁</a:t>
            </a:r>
          </a:p>
          <a:p>
            <a:pPr lvl="1"/>
            <a:r>
              <a:rPr lang="zh-CN" altLang="en-US" dirty="0"/>
              <a:t>检测死锁</a:t>
            </a:r>
          </a:p>
          <a:p>
            <a:pPr lvl="1"/>
            <a:r>
              <a:rPr lang="zh-CN" altLang="en-US" dirty="0"/>
              <a:t>恢复死锁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的进程控制块</a:t>
            </a:r>
            <a:r>
              <a:rPr lang="en-US" altLang="zh-CN"/>
              <a:t>PCB</a:t>
            </a:r>
            <a:r>
              <a:rPr lang="zh-CN" altLang="en-US"/>
              <a:t>：</a:t>
            </a:r>
            <a:r>
              <a:rPr lang="en-US" altLang="zh-CN"/>
              <a:t>t</a:t>
            </a:r>
            <a:r>
              <a:rPr lang="en-GB">
                <a:solidFill>
                  <a:srgbClr val="000000"/>
                </a:solidFill>
              </a:rPr>
              <a:t>ask</a:t>
            </a:r>
            <a:r>
              <a:rPr lang="en-GB" altLang="zh-CN">
                <a:solidFill>
                  <a:srgbClr val="000000"/>
                </a:solidFill>
              </a:rPr>
              <a:t>_s</a:t>
            </a:r>
            <a:r>
              <a:rPr lang="en-GB">
                <a:solidFill>
                  <a:srgbClr val="000000"/>
                </a:solidFill>
              </a:rPr>
              <a:t>truc</a:t>
            </a:r>
            <a:r>
              <a:rPr lang="en-GB" altLang="zh-CN">
                <a:solidFill>
                  <a:srgbClr val="000000"/>
                </a:solidFill>
              </a:rPr>
              <a:t>t</a:t>
            </a: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3328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struct </a:t>
            </a:r>
            <a:r>
              <a:rPr lang="en-US" altLang="zh-CN">
                <a:solidFill>
                  <a:srgbClr val="FF0000"/>
                </a:solidFill>
              </a:rPr>
              <a:t>t</a:t>
            </a:r>
            <a:r>
              <a:rPr lang="en-GB">
                <a:solidFill>
                  <a:srgbClr val="FF0000"/>
                </a:solidFill>
              </a:rPr>
              <a:t>ask</a:t>
            </a:r>
            <a:r>
              <a:rPr lang="en-GB" altLang="zh-CN">
                <a:solidFill>
                  <a:srgbClr val="FF0000"/>
                </a:solidFill>
              </a:rPr>
              <a:t>_s</a:t>
            </a:r>
            <a:r>
              <a:rPr lang="en-GB">
                <a:solidFill>
                  <a:srgbClr val="FF0000"/>
                </a:solidFill>
              </a:rPr>
              <a:t>truc</a:t>
            </a:r>
            <a:r>
              <a:rPr lang="en-GB" altLang="zh-CN">
                <a:solidFill>
                  <a:srgbClr val="FF0000"/>
                </a:solidFill>
              </a:rPr>
              <a:t>t</a:t>
            </a:r>
            <a:endParaRPr lang="zh-CN" altLang="en-US">
              <a:solidFill>
                <a:srgbClr val="FF0000"/>
              </a:solidFill>
            </a:endParaRPr>
          </a:p>
          <a:p>
            <a:pPr lvl="1"/>
            <a:r>
              <a:rPr lang="zh-CN" altLang="en-US"/>
              <a:t>（</a:t>
            </a:r>
            <a:r>
              <a:rPr lang="en-US" altLang="zh-CN"/>
              <a:t>1</a:t>
            </a:r>
            <a:r>
              <a:rPr lang="zh-CN" altLang="en-US"/>
              <a:t>）进程状态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2</a:t>
            </a:r>
            <a:r>
              <a:rPr lang="zh-CN" altLang="en-US"/>
              <a:t>）调度信息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3</a:t>
            </a:r>
            <a:r>
              <a:rPr lang="zh-CN" altLang="en-US"/>
              <a:t>）标识符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4</a:t>
            </a:r>
            <a:r>
              <a:rPr lang="zh-CN" altLang="en-US"/>
              <a:t>）内部进程通信信息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5</a:t>
            </a:r>
            <a:r>
              <a:rPr lang="zh-CN" altLang="en-US"/>
              <a:t>）链接信息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6</a:t>
            </a:r>
            <a:r>
              <a:rPr lang="zh-CN" altLang="en-US"/>
              <a:t>）时间和计时器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7</a:t>
            </a:r>
            <a:r>
              <a:rPr lang="zh-CN" altLang="en-US"/>
              <a:t>）文件系统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8</a:t>
            </a:r>
            <a:r>
              <a:rPr lang="zh-CN" altLang="en-US"/>
              <a:t>）虚拟内存信息</a:t>
            </a:r>
          </a:p>
          <a:p>
            <a:pPr lvl="1"/>
            <a:r>
              <a:rPr lang="zh-CN" altLang="en-US"/>
              <a:t>（</a:t>
            </a:r>
            <a:r>
              <a:rPr lang="en-US" altLang="zh-CN"/>
              <a:t>9</a:t>
            </a:r>
            <a:r>
              <a:rPr lang="zh-CN" altLang="en-US"/>
              <a:t>）处理器信息</a:t>
            </a:r>
          </a:p>
        </p:txBody>
      </p:sp>
    </p:spTree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5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2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预防死锁</a:t>
            </a:r>
          </a:p>
          <a:p>
            <a:pPr lvl="1"/>
            <a:r>
              <a:rPr lang="zh-CN" altLang="en-US"/>
              <a:t>通过设置某些限制条件，破坏死锁四个必要条件中的一个或多个，来防止死锁。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互斥条件         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不剥夺条件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部分分配条件</a:t>
            </a:r>
          </a:p>
          <a:p>
            <a:pPr lvl="2"/>
            <a:r>
              <a:rPr lang="zh-CN" altLang="en-US">
                <a:solidFill>
                  <a:srgbClr val="0000FF"/>
                </a:solidFill>
              </a:rPr>
              <a:t>破坏</a:t>
            </a:r>
            <a:r>
              <a:rPr lang="zh-CN" altLang="en-US"/>
              <a:t>环路条件</a:t>
            </a: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/>
              <a:t> 较易实现， </a:t>
            </a:r>
            <a:r>
              <a:rPr lang="en-US" altLang="zh-CN">
                <a:solidFill>
                  <a:srgbClr val="FF0000"/>
                </a:solidFill>
              </a:rPr>
              <a:t>(</a:t>
            </a:r>
            <a:r>
              <a:rPr lang="zh-CN" altLang="en-US">
                <a:solidFill>
                  <a:srgbClr val="FF0000"/>
                </a:solidFill>
              </a:rPr>
              <a:t>早期</a:t>
            </a:r>
            <a:r>
              <a:rPr lang="en-US" altLang="zh-CN">
                <a:solidFill>
                  <a:srgbClr val="FF0000"/>
                </a:solidFill>
              </a:rPr>
              <a:t>)</a:t>
            </a:r>
            <a:r>
              <a:rPr lang="zh-CN" altLang="en-US"/>
              <a:t>广泛使用。</a:t>
            </a:r>
          </a:p>
          <a:p>
            <a:pPr lvl="2">
              <a:buSzPct val="90000"/>
              <a:buFont typeface="Wingdings" pitchFamily="2" charset="2"/>
              <a:buChar char="p"/>
            </a:pPr>
            <a:r>
              <a:rPr lang="zh-CN" altLang="en-US"/>
              <a:t>缺点：由于限制太严格，导致资源利用率和吞吐量</a:t>
            </a:r>
            <a:r>
              <a:rPr lang="zh-CN" altLang="en-US">
                <a:solidFill>
                  <a:srgbClr val="FF0000"/>
                </a:solidFill>
              </a:rPr>
              <a:t>降低</a:t>
            </a:r>
            <a:r>
              <a:rPr lang="zh-CN" altLang="en-US"/>
              <a:t>。</a:t>
            </a:r>
          </a:p>
        </p:txBody>
      </p:sp>
      <p:sp>
        <p:nvSpPr>
          <p:cNvPr id="832516" name="Rectangle 4"/>
          <p:cNvSpPr>
            <a:spLocks noChangeArrowheads="1"/>
          </p:cNvSpPr>
          <p:nvPr/>
        </p:nvSpPr>
        <p:spPr bwMode="auto">
          <a:xfrm>
            <a:off x="3024188" y="2179638"/>
            <a:ext cx="4222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lvl="2">
              <a:buClr>
                <a:srgbClr val="00CC00"/>
              </a:buClr>
              <a:buSzPct val="95000"/>
              <a:buFont typeface="Wingdings" pitchFamily="2" charset="2"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…………........... 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（难）</a:t>
            </a:r>
          </a:p>
        </p:txBody>
      </p:sp>
      <p:sp>
        <p:nvSpPr>
          <p:cNvPr id="832517" name="Rectangle 5"/>
          <p:cNvSpPr>
            <a:spLocks noChangeArrowheads="1"/>
          </p:cNvSpPr>
          <p:nvPr/>
        </p:nvSpPr>
        <p:spPr bwMode="auto">
          <a:xfrm>
            <a:off x="4338638" y="2684463"/>
            <a:ext cx="38417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（代价大）</a:t>
            </a:r>
          </a:p>
        </p:txBody>
      </p:sp>
      <p:sp>
        <p:nvSpPr>
          <p:cNvPr id="832518" name="Rectangle 6"/>
          <p:cNvSpPr>
            <a:spLocks noChangeArrowheads="1"/>
          </p:cNvSpPr>
          <p:nvPr/>
        </p:nvSpPr>
        <p:spPr bwMode="auto">
          <a:xfrm>
            <a:off x="4032250" y="3187700"/>
            <a:ext cx="5256213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        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（预先静态分配）</a:t>
            </a:r>
          </a:p>
        </p:txBody>
      </p:sp>
      <p:sp>
        <p:nvSpPr>
          <p:cNvPr id="832519" name="Rectangle 7"/>
          <p:cNvSpPr>
            <a:spLocks noChangeArrowheads="1"/>
          </p:cNvSpPr>
          <p:nvPr/>
        </p:nvSpPr>
        <p:spPr bwMode="auto">
          <a:xfrm>
            <a:off x="3932238" y="3763963"/>
            <a:ext cx="52133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kumimoji="1" lang="en-US" altLang="zh-CN" sz="2400">
                <a:solidFill>
                  <a:srgbClr val="FF3300"/>
                </a:solidFill>
                <a:latin typeface="Times New Roman" pitchFamily="18" charset="0"/>
              </a:rPr>
              <a:t>…..…………........... </a:t>
            </a:r>
            <a:r>
              <a:rPr kumimoji="1" lang="zh-CN" altLang="en-US" sz="2400">
                <a:solidFill>
                  <a:srgbClr val="FF3300"/>
                </a:solidFill>
                <a:latin typeface="Times New Roman" pitchFamily="18" charset="0"/>
              </a:rPr>
              <a:t>（有序资源分配）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25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325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325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325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8325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8325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2516" grpId="0"/>
      <p:bldP spid="832517" grpId="0"/>
      <p:bldP spid="832518" grpId="0"/>
      <p:bldP spid="832519" grpId="0"/>
    </p:bldLst>
  </p:timing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4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避免死锁</a:t>
            </a:r>
          </a:p>
          <a:p>
            <a:pPr lvl="1"/>
            <a:r>
              <a:rPr lang="zh-CN" altLang="en-US" dirty="0"/>
              <a:t>不事先采取限制去破坏产生死锁的条件，而是在资源的动态分配过程中，用某种方法去防止系统进入不安全状态，从而避免死锁的发生。</a:t>
            </a:r>
            <a:endParaRPr lang="en-US" altLang="zh-CN" dirty="0"/>
          </a:p>
          <a:p>
            <a:pPr lvl="1"/>
            <a:r>
              <a:rPr lang="zh-CN" altLang="en-US" dirty="0"/>
              <a:t>银行家算法</a:t>
            </a:r>
            <a:r>
              <a:rPr lang="en-US" altLang="zh-CN" dirty="0">
                <a:solidFill>
                  <a:srgbClr val="FF0000"/>
                </a:solidFill>
              </a:rPr>
              <a:t>【</a:t>
            </a:r>
            <a:r>
              <a:rPr lang="zh-CN" altLang="en-US" dirty="0">
                <a:solidFill>
                  <a:srgbClr val="FF0000"/>
                </a:solidFill>
              </a:rPr>
              <a:t>自学</a:t>
            </a:r>
            <a:r>
              <a:rPr lang="en-US" altLang="zh-CN" dirty="0">
                <a:solidFill>
                  <a:srgbClr val="FF0000"/>
                </a:solidFill>
              </a:rPr>
              <a:t>】</a:t>
            </a:r>
            <a:endParaRPr lang="zh-CN" altLang="en-US" dirty="0">
              <a:solidFill>
                <a:srgbClr val="FF0000"/>
              </a:solidFill>
            </a:endParaRP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 dirty="0"/>
              <a:t>只需要较弱的限制条件，可获得较高的资源利用率和系统吞吐量。</a:t>
            </a:r>
            <a:r>
              <a:rPr lang="zh-CN" altLang="en-US" dirty="0">
                <a:solidFill>
                  <a:srgbClr val="FF0000"/>
                </a:solidFill>
              </a:rPr>
              <a:t>缺点：实现较难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834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5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55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/>
              <a:t>检测和恢复死锁</a:t>
            </a:r>
          </a:p>
          <a:p>
            <a:pPr lvl="1"/>
            <a:r>
              <a:rPr lang="zh-CN" altLang="en-US"/>
              <a:t>允许死锁发生，但可通过</a:t>
            </a:r>
            <a:r>
              <a:rPr lang="zh-CN" altLang="en-US">
                <a:solidFill>
                  <a:srgbClr val="FF0000"/>
                </a:solidFill>
              </a:rPr>
              <a:t>检测机制</a:t>
            </a:r>
            <a:r>
              <a:rPr lang="zh-CN" altLang="en-US"/>
              <a:t>及时检测出死锁状态，并精确确定与死锁有关的进程和资源，然后采取适当措施，将系统中已发生的死锁</a:t>
            </a:r>
            <a:r>
              <a:rPr lang="zh-CN" altLang="en-US">
                <a:solidFill>
                  <a:srgbClr val="FF0000"/>
                </a:solidFill>
              </a:rPr>
              <a:t>清除</a:t>
            </a:r>
            <a:r>
              <a:rPr lang="zh-CN" altLang="en-US"/>
              <a:t>，将进程从死锁状态解脱出来。</a:t>
            </a:r>
          </a:p>
          <a:p>
            <a:pPr lvl="1"/>
            <a:r>
              <a:rPr lang="zh-CN" altLang="en-US"/>
              <a:t>检测方法：</a:t>
            </a:r>
            <a:r>
              <a:rPr lang="zh-CN" altLang="en-US">
                <a:solidFill>
                  <a:srgbClr val="FF0000"/>
                </a:solidFill>
              </a:rPr>
              <a:t>复杂</a:t>
            </a:r>
          </a:p>
          <a:p>
            <a:pPr lvl="1"/>
            <a:r>
              <a:rPr lang="zh-CN" altLang="en-US"/>
              <a:t>恢复方法：常用的方法是</a:t>
            </a:r>
            <a:r>
              <a:rPr lang="zh-CN" altLang="en-US">
                <a:solidFill>
                  <a:srgbClr val="FF0000"/>
                </a:solidFill>
              </a:rPr>
              <a:t>撤消或挂起</a:t>
            </a:r>
            <a:r>
              <a:rPr lang="zh-CN" altLang="en-US"/>
              <a:t>一些进程，以回收一些资源，再将它们分配给处于阻塞状态的进程，使之转为就绪状态。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缺点</a:t>
            </a:r>
            <a:r>
              <a:rPr lang="zh-CN" altLang="en-US"/>
              <a:t>：实现难度大，但可获得较好的资源利用率和系统吞吐量。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5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35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835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63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5254625" cy="579438"/>
          </a:xfrm>
        </p:spPr>
        <p:txBody>
          <a:bodyPr/>
          <a:lstStyle/>
          <a:p>
            <a:r>
              <a:rPr lang="zh-CN" altLang="en-US" sz="3600"/>
              <a:t>预先静态分配法</a:t>
            </a:r>
          </a:p>
        </p:txBody>
      </p:sp>
      <p:sp>
        <p:nvSpPr>
          <p:cNvPr id="8376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目的</a:t>
            </a:r>
          </a:p>
          <a:p>
            <a:pPr lvl="1"/>
            <a:r>
              <a:rPr lang="zh-CN" altLang="en-US" dirty="0"/>
              <a:t>破坏部分分配条件</a:t>
            </a:r>
            <a:endParaRPr lang="en-US" altLang="zh-CN" dirty="0"/>
          </a:p>
          <a:p>
            <a:r>
              <a:rPr lang="zh-CN" altLang="en-US" dirty="0"/>
              <a:t>策略</a:t>
            </a:r>
          </a:p>
          <a:p>
            <a:pPr lvl="1"/>
            <a:r>
              <a:rPr lang="zh-CN" altLang="en-US" dirty="0"/>
              <a:t>全部分配法：进程运行前将所需全部资源</a:t>
            </a:r>
            <a:r>
              <a:rPr lang="zh-CN" altLang="en-US" b="1" dirty="0">
                <a:solidFill>
                  <a:srgbClr val="FF0000"/>
                </a:solidFill>
              </a:rPr>
              <a:t>一次性</a:t>
            </a:r>
            <a:r>
              <a:rPr lang="zh-CN" altLang="en-US" dirty="0"/>
              <a:t>分配给它。因此进程在运行过程中不再提出资源请求，从而避免出现阻塞或者死锁。</a:t>
            </a:r>
          </a:p>
          <a:p>
            <a:endParaRPr lang="en-US" altLang="zh-CN" dirty="0"/>
          </a:p>
          <a:p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76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376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6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386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431338" cy="5360988"/>
          </a:xfrm>
        </p:spPr>
        <p:txBody>
          <a:bodyPr/>
          <a:lstStyle/>
          <a:p>
            <a:r>
              <a:rPr lang="zh-CN" altLang="en-US"/>
              <a:t>特点</a:t>
            </a:r>
            <a:r>
              <a:rPr lang="en-US" altLang="zh-CN"/>
              <a:t>/</a:t>
            </a:r>
            <a:r>
              <a:rPr lang="zh-CN" altLang="en-US"/>
              <a:t>缺点</a:t>
            </a:r>
          </a:p>
          <a:p>
            <a:pPr lvl="1"/>
            <a:r>
              <a:rPr lang="zh-CN" altLang="en-US">
                <a:solidFill>
                  <a:srgbClr val="FF0000"/>
                </a:solidFill>
              </a:rPr>
              <a:t>特点：</a:t>
            </a:r>
            <a:r>
              <a:rPr lang="zh-CN" altLang="en-US"/>
              <a:t>进程仅当其所需</a:t>
            </a:r>
            <a:r>
              <a:rPr lang="zh-CN" altLang="en-US">
                <a:solidFill>
                  <a:srgbClr val="0000FF"/>
                </a:solidFill>
              </a:rPr>
              <a:t>全部资源</a:t>
            </a:r>
            <a:r>
              <a:rPr lang="zh-CN" altLang="en-US"/>
              <a:t>可用时才开始运行。</a:t>
            </a:r>
          </a:p>
          <a:p>
            <a:pPr lvl="1"/>
            <a:r>
              <a:rPr lang="zh-CN" altLang="en-US"/>
              <a:t>应用设计和执行开销增大：进程运行前估算资源需求。</a:t>
            </a:r>
          </a:p>
          <a:p>
            <a:pPr lvl="1"/>
            <a:r>
              <a:rPr lang="zh-CN" altLang="en-US"/>
              <a:t>执行可能被延迟：进程所需资源不能全部满足时。</a:t>
            </a:r>
            <a:r>
              <a:rPr lang="en-US" altLang="zh-CN"/>
              <a:t>   </a:t>
            </a:r>
          </a:p>
          <a:p>
            <a:pPr lvl="1"/>
            <a:r>
              <a:rPr lang="zh-CN" altLang="en-US"/>
              <a:t>资源利用率低：资源被占而不用。</a:t>
            </a:r>
            <a:endParaRPr lang="zh-CN" altLang="en-US" sz="3200"/>
          </a:p>
          <a:p>
            <a:r>
              <a:rPr lang="zh-CN" altLang="en-US"/>
              <a:t>改进</a:t>
            </a:r>
          </a:p>
          <a:p>
            <a:pPr lvl="1"/>
            <a:r>
              <a:rPr lang="zh-CN" altLang="en-US"/>
              <a:t>资源分配的单位由</a:t>
            </a:r>
            <a:r>
              <a:rPr lang="zh-CN" altLang="en-US">
                <a:solidFill>
                  <a:srgbClr val="0000FF"/>
                </a:solidFill>
              </a:rPr>
              <a:t>进程</a:t>
            </a:r>
            <a:r>
              <a:rPr lang="zh-CN" altLang="en-US"/>
              <a:t>改为</a:t>
            </a:r>
            <a:r>
              <a:rPr lang="zh-CN" altLang="en-US">
                <a:solidFill>
                  <a:srgbClr val="0000FF"/>
                </a:solidFill>
              </a:rPr>
              <a:t>程序步</a:t>
            </a:r>
            <a:r>
              <a:rPr lang="zh-CN" altLang="en-US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38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38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838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8386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386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7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5254625" cy="579438"/>
          </a:xfrm>
        </p:spPr>
        <p:txBody>
          <a:bodyPr/>
          <a:lstStyle/>
          <a:p>
            <a:r>
              <a:rPr lang="zh-CN" altLang="en-US" sz="3600"/>
              <a:t>有序资源分配法</a:t>
            </a:r>
          </a:p>
        </p:txBody>
      </p:sp>
      <p:sp>
        <p:nvSpPr>
          <p:cNvPr id="8407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目的：破坏环路条件，使得环路无法构成。</a:t>
            </a:r>
          </a:p>
          <a:p>
            <a:r>
              <a:rPr lang="zh-CN" altLang="en-US" sz="2400" dirty="0"/>
              <a:t>策略</a:t>
            </a:r>
          </a:p>
          <a:p>
            <a:pPr lvl="1"/>
            <a:r>
              <a:rPr lang="zh-CN" altLang="en-US" sz="2400" dirty="0"/>
              <a:t>系统中的每个</a:t>
            </a:r>
            <a:r>
              <a:rPr lang="zh-CN" altLang="en-US" sz="2400" dirty="0">
                <a:solidFill>
                  <a:srgbClr val="FF0000"/>
                </a:solidFill>
              </a:rPr>
              <a:t>资源</a:t>
            </a:r>
            <a:r>
              <a:rPr lang="zh-CN" altLang="en-US" sz="2400" dirty="0"/>
              <a:t>分配有一个唯一</a:t>
            </a:r>
            <a:r>
              <a:rPr lang="zh-CN" altLang="en-US" sz="2400" dirty="0">
                <a:solidFill>
                  <a:srgbClr val="FF0000"/>
                </a:solidFill>
              </a:rPr>
              <a:t>序号</a:t>
            </a:r>
            <a:r>
              <a:rPr lang="zh-CN" altLang="en-US" sz="2400" dirty="0"/>
              <a:t>；</a:t>
            </a:r>
          </a:p>
          <a:p>
            <a:pPr lvl="1"/>
            <a:r>
              <a:rPr lang="zh-CN" altLang="en-US" sz="2400" dirty="0"/>
              <a:t>进程每次申请资源时只能申请</a:t>
            </a:r>
            <a:r>
              <a:rPr lang="zh-CN" altLang="en-US" sz="2400" b="1" dirty="0">
                <a:solidFill>
                  <a:srgbClr val="FF0000"/>
                </a:solidFill>
              </a:rPr>
              <a:t>序号更大</a:t>
            </a:r>
            <a:r>
              <a:rPr lang="zh-CN" altLang="en-US" sz="2400" dirty="0"/>
              <a:t>的资源！</a:t>
            </a:r>
          </a:p>
          <a:p>
            <a:pPr lvl="2"/>
            <a:r>
              <a:rPr lang="zh-CN" altLang="en-US" sz="2400" dirty="0"/>
              <a:t>如果进程</a:t>
            </a:r>
            <a:r>
              <a:rPr lang="zh-CN" altLang="en-US" sz="2400" b="1" dirty="0">
                <a:solidFill>
                  <a:srgbClr val="0000FF"/>
                </a:solidFill>
              </a:rPr>
              <a:t>已占有</a:t>
            </a:r>
            <a:r>
              <a:rPr lang="zh-CN" altLang="en-US" sz="2400" dirty="0"/>
              <a:t>资源的</a:t>
            </a:r>
            <a:r>
              <a:rPr lang="zh-CN" altLang="en-US" sz="2400" dirty="0">
                <a:solidFill>
                  <a:srgbClr val="FF0000"/>
                </a:solidFill>
              </a:rPr>
              <a:t>序号</a:t>
            </a:r>
            <a:r>
              <a:rPr lang="zh-CN" altLang="en-US" sz="2400" dirty="0"/>
              <a:t>最大为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，则下次只能申请序号</a:t>
            </a:r>
            <a:r>
              <a:rPr lang="zh-CN" altLang="en-US" sz="2400" dirty="0">
                <a:solidFill>
                  <a:srgbClr val="FF0000"/>
                </a:solidFill>
              </a:rPr>
              <a:t>大于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的资源，而</a:t>
            </a:r>
            <a:r>
              <a:rPr lang="zh-CN" altLang="en-US" sz="2400" dirty="0">
                <a:solidFill>
                  <a:srgbClr val="FF0000"/>
                </a:solidFill>
              </a:rPr>
              <a:t>不能</a:t>
            </a:r>
            <a:r>
              <a:rPr lang="zh-CN" altLang="en-US" sz="2400" dirty="0"/>
              <a:t>再申请序号</a:t>
            </a:r>
            <a:r>
              <a:rPr lang="zh-CN" altLang="en-US" sz="2400" dirty="0">
                <a:solidFill>
                  <a:srgbClr val="FF0000"/>
                </a:solidFill>
              </a:rPr>
              <a:t>小于或等于</a:t>
            </a:r>
            <a:r>
              <a:rPr lang="en-US" altLang="zh-CN" sz="2400" dirty="0">
                <a:solidFill>
                  <a:srgbClr val="FF0000"/>
                </a:solidFill>
              </a:rPr>
              <a:t>M</a:t>
            </a:r>
            <a:r>
              <a:rPr lang="zh-CN" altLang="en-US" sz="2400" dirty="0"/>
              <a:t>的资源。</a:t>
            </a:r>
          </a:p>
          <a:p>
            <a:pPr lvl="1"/>
            <a:r>
              <a:rPr lang="en-US" altLang="zh-CN" sz="2400" dirty="0">
                <a:solidFill>
                  <a:srgbClr val="FF0000"/>
                </a:solidFill>
              </a:rPr>
              <a:t>[</a:t>
            </a:r>
            <a:r>
              <a:rPr lang="zh-CN" altLang="en-US" sz="2400" dirty="0">
                <a:solidFill>
                  <a:srgbClr val="FF0000"/>
                </a:solidFill>
              </a:rPr>
              <a:t>如何证明？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/>
              <a:t>按此规则分配资源系统不会死锁。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 lvl="1"/>
            <a:r>
              <a:rPr lang="zh-CN" altLang="en-US" sz="2400" dirty="0">
                <a:solidFill>
                  <a:srgbClr val="FF0000"/>
                </a:solidFill>
              </a:rPr>
              <a:t>思考：按此规则，某进程申请资源时，是否一定能马上得到？</a:t>
            </a:r>
            <a:endParaRPr lang="en-US" altLang="zh-CN" sz="2400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资源分配策略</a:t>
            </a:r>
            <a:endParaRPr lang="en-US" altLang="zh-CN" sz="2400" dirty="0"/>
          </a:p>
          <a:p>
            <a:pPr lvl="1"/>
            <a:r>
              <a:rPr lang="zh-CN" altLang="en-US" sz="2400" dirty="0"/>
              <a:t>分配资源时检查资源序号是否符合递增规定</a:t>
            </a:r>
          </a:p>
          <a:p>
            <a:pPr lvl="3"/>
            <a:r>
              <a:rPr lang="zh-CN" altLang="en-US" sz="2400" dirty="0"/>
              <a:t>若</a:t>
            </a:r>
            <a:r>
              <a:rPr lang="zh-CN" altLang="en-US" sz="2400" b="1" dirty="0">
                <a:solidFill>
                  <a:srgbClr val="0000FF"/>
                </a:solidFill>
              </a:rPr>
              <a:t>不符合</a:t>
            </a:r>
            <a:r>
              <a:rPr lang="zh-CN" altLang="en-US" sz="2400" dirty="0"/>
              <a:t>则拒绝该申请，并</a:t>
            </a:r>
            <a:r>
              <a:rPr lang="zh-CN" altLang="en-US" sz="2400" b="1" dirty="0">
                <a:solidFill>
                  <a:srgbClr val="FF0000"/>
                </a:solidFill>
              </a:rPr>
              <a:t>撤销</a:t>
            </a:r>
            <a:r>
              <a:rPr lang="zh-CN" altLang="en-US" sz="2400" b="1" dirty="0"/>
              <a:t>该</a:t>
            </a:r>
            <a:r>
              <a:rPr lang="zh-CN" altLang="en-US" sz="2400" dirty="0"/>
              <a:t>进程。</a:t>
            </a:r>
          </a:p>
          <a:p>
            <a:pPr lvl="3"/>
            <a:r>
              <a:rPr lang="zh-CN" altLang="en-US" sz="2400" dirty="0"/>
              <a:t>若符合且资源可用则予以分配</a:t>
            </a:r>
          </a:p>
          <a:p>
            <a:pPr lvl="3"/>
            <a:r>
              <a:rPr lang="zh-CN" altLang="en-US" sz="2400" dirty="0"/>
              <a:t>若符合但资源不可用则</a:t>
            </a:r>
            <a:r>
              <a:rPr lang="zh-CN" altLang="en-US" sz="2400" dirty="0">
                <a:solidFill>
                  <a:srgbClr val="FF0000"/>
                </a:solidFill>
              </a:rPr>
              <a:t>不分配</a:t>
            </a:r>
            <a:r>
              <a:rPr lang="zh-CN" altLang="en-US" sz="2400" dirty="0"/>
              <a:t>，陷于</a:t>
            </a:r>
            <a:r>
              <a:rPr lang="zh-CN" altLang="en-US" sz="2400" dirty="0">
                <a:solidFill>
                  <a:srgbClr val="FF0000"/>
                </a:solidFill>
              </a:rPr>
              <a:t>阻塞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4070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84070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84070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84070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84070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00"/>
                                        <p:tgtEl>
                                          <p:spTgt spid="84070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84070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84070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84070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84070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0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9" dur="500"/>
                                        <p:tgtEl>
                                          <p:spTgt spid="84070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上节课回顾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利用</a:t>
            </a:r>
            <a:r>
              <a:rPr lang="en-US" altLang="zh-CN" dirty="0"/>
              <a:t>P-V</a:t>
            </a:r>
            <a:r>
              <a:rPr lang="zh-CN" altLang="en-US" dirty="0"/>
              <a:t>操作解决进程同步</a:t>
            </a:r>
            <a:endParaRPr lang="en-US" altLang="zh-CN" dirty="0"/>
          </a:p>
          <a:p>
            <a:pPr lvl="1"/>
            <a:r>
              <a:rPr lang="zh-CN" altLang="en-US" dirty="0"/>
              <a:t>关键操作</a:t>
            </a:r>
            <a:endParaRPr lang="en-US" altLang="zh-CN" dirty="0"/>
          </a:p>
          <a:p>
            <a:pPr lvl="1"/>
            <a:r>
              <a:rPr lang="zh-CN" altLang="en-US" dirty="0"/>
              <a:t>关键操作之前</a:t>
            </a:r>
            <a:r>
              <a:rPr lang="en-US" altLang="zh-CN" dirty="0"/>
              <a:t>——P</a:t>
            </a:r>
            <a:r>
              <a:rPr lang="zh-CN" altLang="en-US" dirty="0"/>
              <a:t>操作</a:t>
            </a:r>
            <a:endParaRPr lang="en-US" altLang="zh-CN" dirty="0"/>
          </a:p>
          <a:p>
            <a:pPr lvl="1"/>
            <a:r>
              <a:rPr lang="zh-CN" altLang="en-US" dirty="0"/>
              <a:t>关键操作之后</a:t>
            </a:r>
            <a:r>
              <a:rPr lang="en-US" altLang="zh-CN" dirty="0"/>
              <a:t>——V</a:t>
            </a:r>
            <a:r>
              <a:rPr lang="zh-CN" altLang="en-US" dirty="0"/>
              <a:t>操作</a:t>
            </a:r>
          </a:p>
          <a:p>
            <a:r>
              <a:rPr lang="zh-CN" altLang="en-US" dirty="0"/>
              <a:t>进程的死锁</a:t>
            </a:r>
            <a:endParaRPr lang="en-US" altLang="zh-CN" dirty="0"/>
          </a:p>
          <a:p>
            <a:pPr lvl="1"/>
            <a:r>
              <a:rPr lang="zh-CN" altLang="en-US" dirty="0"/>
              <a:t>概念：</a:t>
            </a:r>
            <a:endParaRPr lang="en-US" altLang="zh-CN" dirty="0"/>
          </a:p>
          <a:p>
            <a:pPr lvl="1"/>
            <a:r>
              <a:rPr lang="zh-CN" altLang="en-US" dirty="0"/>
              <a:t>原因：资源数量少，并发顺序不当</a:t>
            </a:r>
            <a:endParaRPr lang="en-US" altLang="zh-CN" dirty="0"/>
          </a:p>
          <a:p>
            <a:pPr lvl="1"/>
            <a:r>
              <a:rPr lang="zh-CN" altLang="en-US" dirty="0"/>
              <a:t>必要条件：互斥，不剥夺，部分分配，环路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预防死锁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避免死锁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检测死锁</a:t>
            </a:r>
            <a:r>
              <a:rPr lang="en-US" altLang="zh-CN" dirty="0">
                <a:solidFill>
                  <a:srgbClr val="FF0000"/>
                </a:solidFill>
              </a:rPr>
              <a:t>|</a:t>
            </a:r>
            <a:r>
              <a:rPr lang="zh-CN" altLang="en-US" dirty="0">
                <a:solidFill>
                  <a:srgbClr val="FF0000"/>
                </a:solidFill>
              </a:rPr>
              <a:t>恢复死锁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zh-CN" altLang="en-US" dirty="0">
                <a:solidFill>
                  <a:srgbClr val="FF0000"/>
                </a:solidFill>
              </a:rPr>
              <a:t>鸵鸟策略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6328652"/>
      </p:ext>
    </p:extLst>
  </p:cSld>
  <p:clrMapOvr>
    <a:masterClrMapping/>
  </p:clrMapOvr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66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88166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88166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6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8167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88167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7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8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69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0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1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2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3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4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5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6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88177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881778" name="Rectangle 115"/>
          <p:cNvSpPr>
            <a:spLocks noChangeArrowheads="1"/>
          </p:cNvSpPr>
          <p:nvPr/>
        </p:nvSpPr>
        <p:spPr bwMode="gray">
          <a:xfrm>
            <a:off x="2952080" y="2921685"/>
            <a:ext cx="5617343" cy="646331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5.</a:t>
            </a:r>
            <a:r>
              <a:rPr lang="zh-CN" altLang="en-US" sz="3600" dirty="0"/>
              <a:t>父子进程资源共享方式</a:t>
            </a:r>
            <a:endParaRPr lang="zh-CN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3721226771"/>
      </p:ext>
    </p:extLst>
  </p:cSld>
  <p:clrMapOvr>
    <a:masterClrMapping/>
  </p:clrMapOvr>
  <p:transition/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01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普通变量共享的方式</a:t>
            </a:r>
          </a:p>
        </p:txBody>
      </p:sp>
      <p:sp>
        <p:nvSpPr>
          <p:cNvPr id="8540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61657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</a:t>
            </a: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argc,char</a:t>
            </a:r>
            <a:r>
              <a:rPr lang="en-US" altLang="zh-CN" sz="2400" dirty="0"/>
              <a:t> *</a:t>
            </a:r>
            <a:r>
              <a:rPr lang="en-US" altLang="zh-CN" sz="2400" dirty="0" err="1"/>
              <a:t>argv</a:t>
            </a:r>
            <a:r>
              <a:rPr lang="en-US" altLang="zh-CN" sz="240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 err="1"/>
              <a:t>pid_t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; </a:t>
            </a:r>
            <a:br>
              <a:rPr lang="en-US" altLang="zh-CN" sz="2400" dirty="0"/>
            </a:br>
            <a:r>
              <a:rPr lang="en-US" altLang="zh-CN" sz="2400" dirty="0" err="1"/>
              <a:t>int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= 1;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 err="1"/>
              <a:t>pid</a:t>
            </a:r>
            <a:r>
              <a:rPr lang="en-US" altLang="zh-CN" sz="2400" dirty="0"/>
              <a:t> = fork(  ); //</a:t>
            </a:r>
            <a:r>
              <a:rPr lang="zh-CN" altLang="en-US" sz="2400" dirty="0"/>
              <a:t>创建新进程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400" dirty="0"/>
              <a:t>     if(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==0) //</a:t>
            </a:r>
            <a:r>
              <a:rPr lang="zh-CN" altLang="en-US" sz="2400" dirty="0"/>
              <a:t>子进程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=2;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child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=</a:t>
            </a:r>
            <a:r>
              <a:rPr lang="en-US" altLang="zh-CN" sz="2400" dirty="0"/>
              <a:t>%d\n”, 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/>
              <a:t>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  <a:br>
              <a:rPr lang="en-US" altLang="zh-CN" sz="2400" dirty="0"/>
            </a:br>
            <a:r>
              <a:rPr lang="en-US" altLang="zh-CN" sz="2400" dirty="0"/>
              <a:t>else //</a:t>
            </a:r>
            <a:r>
              <a:rPr lang="zh-CN" altLang="en-US" sz="2400" dirty="0"/>
              <a:t>父进程 </a:t>
            </a:r>
            <a:br>
              <a:rPr lang="zh-CN" altLang="en-US" sz="2400" dirty="0"/>
            </a:br>
            <a:r>
              <a:rPr lang="en-US" altLang="zh-CN" sz="2400" dirty="0"/>
              <a:t>{ </a:t>
            </a:r>
            <a:br>
              <a:rPr lang="en-US" altLang="zh-CN" sz="2400" dirty="0"/>
            </a:br>
            <a:r>
              <a:rPr lang="en-US" altLang="zh-CN" sz="2400" dirty="0"/>
              <a:t>    sleep(10); // </a:t>
            </a:r>
            <a:r>
              <a:rPr lang="zh-CN" altLang="en-US" sz="2400" dirty="0"/>
              <a:t>此处休眠</a:t>
            </a:r>
            <a:r>
              <a:rPr lang="en-US" altLang="zh-CN" sz="2400" dirty="0"/>
              <a:t>10</a:t>
            </a:r>
            <a:r>
              <a:rPr lang="zh-CN" altLang="en-US" sz="24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dirty="0"/>
              <a:t>        </a:t>
            </a:r>
            <a:r>
              <a:rPr lang="en-US" altLang="zh-CN" sz="2400" dirty="0" err="1"/>
              <a:t>printf</a:t>
            </a:r>
            <a:r>
              <a:rPr lang="en-US" altLang="zh-CN" sz="2400" dirty="0"/>
              <a:t>(“</a:t>
            </a:r>
            <a:r>
              <a:rPr lang="en-US" altLang="zh-CN" sz="2400" dirty="0">
                <a:solidFill>
                  <a:srgbClr val="0000FF"/>
                </a:solidFill>
              </a:rPr>
              <a:t>In parent </a:t>
            </a:r>
            <a:r>
              <a:rPr lang="en-US" altLang="zh-CN" sz="2400" dirty="0" err="1">
                <a:solidFill>
                  <a:srgbClr val="0000FF"/>
                </a:solidFill>
              </a:rPr>
              <a:t>i</a:t>
            </a:r>
            <a:r>
              <a:rPr lang="en-US" altLang="zh-CN" sz="2400" dirty="0">
                <a:solidFill>
                  <a:srgbClr val="0000FF"/>
                </a:solidFill>
              </a:rPr>
              <a:t> =</a:t>
            </a:r>
            <a:r>
              <a:rPr lang="en-US" altLang="zh-CN" sz="2400" dirty="0"/>
              <a:t>%d\</a:t>
            </a:r>
            <a:r>
              <a:rPr lang="en-US" altLang="zh-CN" sz="2400" dirty="0" err="1"/>
              <a:t>n”,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en-US" altLang="zh-CN" sz="2400" dirty="0"/>
              <a:t> ); //</a:t>
            </a:r>
            <a:r>
              <a:rPr lang="zh-CN" altLang="en-US" sz="2400" dirty="0"/>
              <a:t>打印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</a:t>
            </a:r>
            <a:r>
              <a:rPr lang="zh-CN" altLang="en-US" sz="2400" dirty="0"/>
              <a:t>值</a:t>
            </a:r>
            <a:br>
              <a:rPr lang="zh-CN" altLang="en-US" sz="2400" dirty="0"/>
            </a:br>
            <a:r>
              <a:rPr lang="zh-CN" altLang="en-US" sz="2400" dirty="0"/>
              <a:t>    </a:t>
            </a:r>
            <a:r>
              <a:rPr lang="en-US" altLang="zh-CN" sz="2400" dirty="0"/>
              <a:t>exit( 0 );  </a:t>
            </a:r>
            <a:br>
              <a:rPr lang="en-US" altLang="zh-CN" sz="2400" dirty="0"/>
            </a:br>
            <a:r>
              <a:rPr lang="en-US" altLang="zh-CN" sz="24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 dirty="0"/>
              <a:t>}</a:t>
            </a:r>
            <a:endParaRPr lang="zh-CN" altLang="en-US" sz="2400" dirty="0"/>
          </a:p>
        </p:txBody>
      </p:sp>
      <p:sp>
        <p:nvSpPr>
          <p:cNvPr id="854020" name="Rectangle 4"/>
          <p:cNvSpPr>
            <a:spLocks noChangeArrowheads="1"/>
          </p:cNvSpPr>
          <p:nvPr/>
        </p:nvSpPr>
        <p:spPr bwMode="auto">
          <a:xfrm>
            <a:off x="5097463" y="1397198"/>
            <a:ext cx="4046537" cy="519113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 dirty="0">
                <a:solidFill>
                  <a:schemeClr val="bg1"/>
                </a:solidFill>
              </a:rPr>
              <a:t>[</a:t>
            </a:r>
            <a:r>
              <a:rPr lang="en-US" altLang="zh-CN" b="1" dirty="0" err="1">
                <a:solidFill>
                  <a:schemeClr val="bg1"/>
                </a:solidFill>
              </a:rPr>
              <a:t>root@michael</a:t>
            </a:r>
            <a:r>
              <a:rPr lang="en-US" altLang="zh-CN" b="1" dirty="0">
                <a:solidFill>
                  <a:schemeClr val="bg1"/>
                </a:solidFill>
              </a:rPr>
              <a:t> root]# ./test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1" name="Rectangle 5"/>
          <p:cNvSpPr>
            <a:spLocks noChangeArrowheads="1"/>
          </p:cNvSpPr>
          <p:nvPr/>
        </p:nvSpPr>
        <p:spPr bwMode="auto">
          <a:xfrm>
            <a:off x="5111750" y="3706813"/>
            <a:ext cx="4046538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结论：对于普通变量，父子进程各自操作变量副本，互相不影响。</a:t>
            </a:r>
            <a:r>
              <a:rPr lang="zh-CN" altLang="en-US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54022" name="Rectangle 6"/>
          <p:cNvSpPr>
            <a:spLocks noChangeArrowheads="1"/>
          </p:cNvSpPr>
          <p:nvPr/>
        </p:nvSpPr>
        <p:spPr bwMode="auto">
          <a:xfrm>
            <a:off x="5097463" y="1906786"/>
            <a:ext cx="4046537" cy="946150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  </a:t>
            </a:r>
            <a:r>
              <a:rPr lang="en-US" altLang="zh-CN" b="1" dirty="0">
                <a:solidFill>
                  <a:schemeClr val="bg1"/>
                </a:solidFill>
              </a:rPr>
              <a:t>In child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2 </a:t>
            </a:r>
            <a:br>
              <a:rPr lang="en-US" altLang="zh-CN" b="1" dirty="0">
                <a:solidFill>
                  <a:schemeClr val="bg1"/>
                </a:solidFill>
              </a:rPr>
            </a:br>
            <a:r>
              <a:rPr lang="en-US" altLang="zh-CN" b="1" dirty="0">
                <a:solidFill>
                  <a:schemeClr val="bg1"/>
                </a:solidFill>
              </a:rPr>
              <a:t> In parent </a:t>
            </a:r>
            <a:r>
              <a:rPr lang="en-US" altLang="zh-CN" b="1" dirty="0" err="1">
                <a:solidFill>
                  <a:schemeClr val="bg1"/>
                </a:solidFill>
              </a:rPr>
              <a:t>i</a:t>
            </a:r>
            <a:r>
              <a:rPr lang="en-US" altLang="zh-CN" b="1" dirty="0">
                <a:solidFill>
                  <a:schemeClr val="bg1"/>
                </a:solidFill>
              </a:rPr>
              <a:t> = 1 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sp>
        <p:nvSpPr>
          <p:cNvPr id="854023" name="Rectangle 7"/>
          <p:cNvSpPr>
            <a:spLocks noChangeArrowheads="1"/>
          </p:cNvSpPr>
          <p:nvPr/>
        </p:nvSpPr>
        <p:spPr bwMode="auto">
          <a:xfrm>
            <a:off x="5097463" y="786770"/>
            <a:ext cx="4176712" cy="553998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lnSpc>
                <a:spcPct val="125000"/>
              </a:lnSpc>
              <a:buFontTx/>
              <a:buNone/>
            </a:pPr>
            <a:r>
              <a:rPr lang="zh-CN" altLang="en-US" sz="2400" b="1" dirty="0">
                <a:solidFill>
                  <a:srgbClr val="FF0000"/>
                </a:solidFill>
              </a:rPr>
              <a:t>思考：</a:t>
            </a:r>
            <a:r>
              <a:rPr lang="zh-CN" altLang="en-US" sz="2400" dirty="0">
                <a:solidFill>
                  <a:schemeClr val="tx2"/>
                </a:solidFill>
              </a:rPr>
              <a:t>父子进程输出</a:t>
            </a:r>
            <a:r>
              <a:rPr lang="en-US" altLang="zh-CN" sz="2400" dirty="0" err="1">
                <a:solidFill>
                  <a:srgbClr val="FF0000"/>
                </a:solidFill>
              </a:rPr>
              <a:t>i</a:t>
            </a:r>
            <a:r>
              <a:rPr lang="zh-CN" altLang="en-US" sz="2400" dirty="0"/>
              <a:t>是</a:t>
            </a:r>
            <a:r>
              <a:rPr lang="zh-CN" altLang="en-US" sz="2400" dirty="0">
                <a:solidFill>
                  <a:schemeClr val="tx2"/>
                </a:solidFill>
              </a:rPr>
              <a:t>多少？</a:t>
            </a:r>
          </a:p>
        </p:txBody>
      </p:sp>
    </p:spTree>
    <p:extLst>
      <p:ext uri="{BB962C8B-B14F-4D97-AF65-F5344CB8AC3E}">
        <p14:creationId xmlns:p14="http://schemas.microsoft.com/office/powerpoint/2010/main" val="19122570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854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4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4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4021" grpId="0" animBg="1"/>
      <p:bldP spid="854022" grpId="0" animBg="1"/>
    </p:bld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142413" cy="579438"/>
          </a:xfrm>
        </p:spPr>
        <p:txBody>
          <a:bodyPr/>
          <a:lstStyle/>
          <a:p>
            <a:r>
              <a:rPr lang="zh-CN" altLang="en-US" dirty="0"/>
              <a:t>课后思考：文件资源共享的方式</a:t>
            </a:r>
            <a:endParaRPr lang="en-US" altLang="zh-CN" dirty="0"/>
          </a:p>
        </p:txBody>
      </p:sp>
      <p:sp>
        <p:nvSpPr>
          <p:cNvPr id="8550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431338" cy="536098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 err="1"/>
              <a:t>int</a:t>
            </a:r>
            <a:r>
              <a:rPr lang="en-US" altLang="zh-CN" sz="2000" b="0" dirty="0"/>
              <a:t> main(</a:t>
            </a: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argc,char</a:t>
            </a:r>
            <a:r>
              <a:rPr lang="en-US" altLang="zh-CN" sz="2000" b="0" dirty="0"/>
              <a:t> *</a:t>
            </a:r>
            <a:r>
              <a:rPr lang="en-US" altLang="zh-CN" sz="2000" b="0" dirty="0" err="1"/>
              <a:t>argv</a:t>
            </a:r>
            <a:r>
              <a:rPr lang="en-US" altLang="zh-CN" sz="2000" b="0" dirty="0"/>
              <a:t>[  ])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b="0" dirty="0"/>
              <a:t>{ </a:t>
            </a:r>
            <a:br>
              <a:rPr lang="en-US" altLang="zh-CN" sz="2000" b="0" dirty="0"/>
            </a:br>
            <a:r>
              <a:rPr lang="en-US" altLang="zh-CN" sz="2000" b="0" dirty="0" err="1"/>
              <a:t>int</a:t>
            </a:r>
            <a:r>
              <a:rPr lang="en-US" altLang="zh-CN" sz="2000" b="0" dirty="0"/>
              <a:t>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=“A”;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chB</a:t>
            </a:r>
            <a:r>
              <a:rPr lang="en-US" altLang="zh-CN" sz="2000" b="0" dirty="0"/>
              <a:t>=“B”; </a:t>
            </a:r>
            <a:br>
              <a:rPr lang="en-US" altLang="zh-CN" sz="2000" b="0" dirty="0"/>
            </a:br>
            <a:r>
              <a:rPr lang="en-US" altLang="zh-CN" sz="2000" b="0" dirty="0"/>
              <a:t>char *</a:t>
            </a:r>
            <a:r>
              <a:rPr lang="en-US" altLang="zh-CN" sz="2000" b="0" dirty="0" err="1">
                <a:solidFill>
                  <a:srgbClr val="FF0000"/>
                </a:solidFill>
              </a:rPr>
              <a:t>chC</a:t>
            </a:r>
            <a:r>
              <a:rPr lang="en-US" altLang="zh-CN" sz="2000" b="0" dirty="0"/>
              <a:t>=“C”; </a:t>
            </a:r>
            <a:br>
              <a:rPr lang="en-US" altLang="zh-CN" sz="2000" b="0" dirty="0"/>
            </a:br>
            <a:r>
              <a:rPr lang="en-US" altLang="zh-CN" sz="2000" b="0" dirty="0"/>
              <a:t> //</a:t>
            </a:r>
            <a:r>
              <a:rPr lang="zh-CN" altLang="en-US" sz="2000" b="0" dirty="0"/>
              <a:t>打开（创建）一个文件</a:t>
            </a:r>
          </a:p>
          <a:p>
            <a:pPr>
              <a:lnSpc>
                <a:spcPct val="80000"/>
              </a:lnSpc>
              <a:buNone/>
            </a:pPr>
            <a:r>
              <a:rPr lang="en-US" altLang="zh-CN" sz="2000" b="0" dirty="0"/>
              <a:t>    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 = open(“test.txt”);</a:t>
            </a:r>
            <a:br>
              <a:rPr lang="en-US" altLang="zh-CN" sz="2000" b="0" dirty="0"/>
            </a:br>
            <a:r>
              <a:rPr lang="en-US" altLang="zh-CN" sz="2000" dirty="0">
                <a:solidFill>
                  <a:schemeClr val="hlink"/>
                </a:solidFill>
              </a:rPr>
              <a:t>write </a:t>
            </a:r>
            <a:r>
              <a:rPr lang="en-US" altLang="zh-CN" sz="2000" b="0" dirty="0"/>
              <a:t>(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b="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chA</a:t>
            </a:r>
            <a:r>
              <a:rPr lang="en-US" altLang="zh-CN" sz="2000" b="0" dirty="0"/>
              <a:t>, </a:t>
            </a:r>
            <a:r>
              <a:rPr lang="en-US" altLang="zh-CN" sz="2000" b="0" dirty="0" err="1"/>
              <a:t>strlen</a:t>
            </a:r>
            <a:r>
              <a:rPr lang="en-US" altLang="zh-CN" sz="2000" b="0" dirty="0"/>
              <a:t>(</a:t>
            </a:r>
            <a:r>
              <a:rPr lang="en-US" altLang="zh-CN" sz="2000" b="0" dirty="0" err="1"/>
              <a:t>chA</a:t>
            </a:r>
            <a:r>
              <a:rPr lang="en-US" altLang="zh-CN" sz="2000" b="0" dirty="0"/>
              <a:t>)); </a:t>
            </a:r>
            <a:r>
              <a:rPr lang="zh-CN" altLang="en-US" sz="2000" b="0" dirty="0"/>
              <a:t/>
            </a:r>
            <a:br>
              <a:rPr lang="zh-CN" altLang="en-US" sz="2000" b="0" dirty="0"/>
            </a:br>
            <a:r>
              <a:rPr lang="en-US" altLang="zh-CN" sz="2000" b="0" dirty="0" err="1"/>
              <a:t>pid_t</a:t>
            </a:r>
            <a:r>
              <a:rPr lang="en-US" altLang="zh-CN" sz="2000" b="0" dirty="0"/>
              <a:t> </a:t>
            </a:r>
            <a:r>
              <a:rPr lang="en-US" altLang="zh-CN" sz="2000" b="0" dirty="0" err="1"/>
              <a:t>pid</a:t>
            </a:r>
            <a:r>
              <a:rPr lang="en-US" altLang="zh-CN" sz="2000" b="0" dirty="0"/>
              <a:t> = fork(  ); //</a:t>
            </a:r>
            <a:r>
              <a:rPr lang="zh-CN" altLang="en-US" sz="2000" b="0" dirty="0"/>
              <a:t>创建新进程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     if(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==0) //</a:t>
            </a:r>
            <a:r>
              <a:rPr lang="zh-CN" altLang="en-US" sz="2000" dirty="0"/>
              <a:t>子进程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</a:t>
            </a:r>
            <a:r>
              <a:rPr lang="en-US" altLang="zh-CN" sz="2000" dirty="0">
                <a:solidFill>
                  <a:schemeClr val="hlink"/>
                </a:solidFill>
              </a:rPr>
              <a:t>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chB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chB</a:t>
            </a:r>
            <a:r>
              <a:rPr lang="en-US" altLang="zh-CN" sz="2000" dirty="0"/>
              <a:t>))</a:t>
            </a:r>
            <a:r>
              <a:rPr lang="zh-CN" altLang="en-US" sz="2000" dirty="0"/>
              <a:t>；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/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  <a:br>
              <a:rPr lang="en-US" altLang="zh-CN" sz="2000" dirty="0"/>
            </a:br>
            <a:r>
              <a:rPr lang="en-US" altLang="zh-CN" sz="2000" dirty="0"/>
              <a:t>else //</a:t>
            </a:r>
            <a:r>
              <a:rPr lang="zh-CN" altLang="en-US" sz="2000" dirty="0"/>
              <a:t>父进程 </a:t>
            </a:r>
            <a:br>
              <a:rPr lang="zh-CN" altLang="en-US" sz="2000" dirty="0"/>
            </a:br>
            <a:r>
              <a:rPr lang="en-US" altLang="zh-CN" sz="2000" dirty="0"/>
              <a:t>{ </a:t>
            </a:r>
            <a:br>
              <a:rPr lang="en-US" altLang="zh-CN" sz="2000" dirty="0"/>
            </a:br>
            <a:r>
              <a:rPr lang="en-US" altLang="zh-CN" sz="2000" dirty="0"/>
              <a:t>    sleep (10 );  // </a:t>
            </a:r>
            <a:r>
              <a:rPr lang="zh-CN" altLang="en-US" sz="2000" dirty="0"/>
              <a:t>此处休眠</a:t>
            </a:r>
            <a:r>
              <a:rPr lang="en-US" altLang="zh-CN" sz="2000" dirty="0"/>
              <a:t>10</a:t>
            </a:r>
            <a:r>
              <a:rPr lang="zh-CN" altLang="en-US" sz="2000" dirty="0"/>
              <a:t>秒。目的何在？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chemeClr val="hlink"/>
                </a:solidFill>
              </a:rPr>
              <a:t>         write</a:t>
            </a:r>
            <a:r>
              <a:rPr lang="en-US" altLang="zh-CN" sz="2000" dirty="0"/>
              <a:t>( </a:t>
            </a:r>
            <a:r>
              <a:rPr lang="en-US" altLang="zh-CN" sz="2000" dirty="0">
                <a:solidFill>
                  <a:srgbClr val="FF0000"/>
                </a:solidFill>
              </a:rPr>
              <a:t>file</a:t>
            </a:r>
            <a:r>
              <a:rPr lang="en-US" altLang="zh-CN" sz="2000" dirty="0"/>
              <a:t>, </a:t>
            </a:r>
            <a:r>
              <a:rPr lang="en-US" altLang="zh-CN" sz="2000" dirty="0" err="1">
                <a:solidFill>
                  <a:srgbClr val="FF0000"/>
                </a:solidFill>
              </a:rPr>
              <a:t>chC</a:t>
            </a:r>
            <a:r>
              <a:rPr lang="en-US" altLang="zh-CN" sz="2000" dirty="0"/>
              <a:t>, </a:t>
            </a:r>
            <a:r>
              <a:rPr lang="en-US" altLang="zh-CN" sz="2000" dirty="0" err="1"/>
              <a:t>strlen</a:t>
            </a:r>
            <a:r>
              <a:rPr lang="en-US" altLang="zh-CN" sz="2000" dirty="0"/>
              <a:t>(</a:t>
            </a:r>
            <a:r>
              <a:rPr lang="en-US" altLang="zh-CN" sz="2000" dirty="0" err="1"/>
              <a:t>chC</a:t>
            </a:r>
            <a:r>
              <a:rPr lang="en-US" altLang="zh-CN" sz="2000" dirty="0"/>
              <a:t>));</a:t>
            </a:r>
            <a:r>
              <a:rPr lang="zh-CN" altLang="en-US" sz="2000" dirty="0"/>
              <a:t> </a:t>
            </a:r>
            <a:r>
              <a:rPr lang="en-US" altLang="zh-CN" sz="2000" dirty="0"/>
              <a:t>//</a:t>
            </a:r>
            <a:r>
              <a:rPr lang="zh-CN" altLang="en-US" sz="2000" dirty="0"/>
              <a:t>写</a:t>
            </a:r>
            <a:r>
              <a:rPr lang="en-US" altLang="zh-CN" sz="2000" dirty="0"/>
              <a:t>test.txt</a:t>
            </a:r>
            <a:r>
              <a:rPr lang="zh-CN" altLang="en-US" sz="2000" dirty="0"/>
              <a:t> </a:t>
            </a:r>
            <a:br>
              <a:rPr lang="zh-CN" altLang="en-US" sz="2000" dirty="0"/>
            </a:br>
            <a:r>
              <a:rPr lang="zh-CN" altLang="en-US" sz="2000" dirty="0"/>
              <a:t>    </a:t>
            </a:r>
            <a:r>
              <a:rPr lang="en-US" altLang="zh-CN" sz="2000" dirty="0"/>
              <a:t>exit( 0 ); </a:t>
            </a:r>
            <a:br>
              <a:rPr lang="en-US" altLang="zh-CN" sz="2000" dirty="0"/>
            </a:br>
            <a:r>
              <a:rPr lang="en-US" altLang="zh-CN" sz="2000" dirty="0"/>
              <a:t>}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  <p:sp>
        <p:nvSpPr>
          <p:cNvPr id="855044" name="Rectangle 4"/>
          <p:cNvSpPr>
            <a:spLocks noChangeArrowheads="1"/>
          </p:cNvSpPr>
          <p:nvPr/>
        </p:nvSpPr>
        <p:spPr bwMode="auto">
          <a:xfrm>
            <a:off x="5616575" y="1341438"/>
            <a:ext cx="4046538" cy="1433512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 ./test 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b="1">
                <a:solidFill>
                  <a:schemeClr val="bg1"/>
                </a:solidFill>
              </a:rPr>
              <a:t>[root@susg root]#cat text.txt</a:t>
            </a:r>
            <a:r>
              <a:rPr lang="zh-CN" altLang="en-US" b="1">
                <a:solidFill>
                  <a:schemeClr val="bg1"/>
                </a:solidFill>
              </a:rPr>
              <a:t/>
            </a:r>
            <a:br>
              <a:rPr lang="zh-CN" altLang="en-US" b="1">
                <a:solidFill>
                  <a:schemeClr val="bg1"/>
                </a:solidFill>
              </a:rPr>
            </a:br>
            <a:r>
              <a:rPr lang="en-US" altLang="zh-CN" b="1">
                <a:solidFill>
                  <a:schemeClr val="bg1"/>
                </a:solidFill>
              </a:rPr>
              <a:t>ABC</a:t>
            </a:r>
          </a:p>
        </p:txBody>
      </p:sp>
      <p:sp>
        <p:nvSpPr>
          <p:cNvPr id="855045" name="Rectangle 5"/>
          <p:cNvSpPr>
            <a:spLocks noChangeArrowheads="1"/>
          </p:cNvSpPr>
          <p:nvPr/>
        </p:nvSpPr>
        <p:spPr bwMode="auto">
          <a:xfrm>
            <a:off x="5630863" y="2997200"/>
            <a:ext cx="4046537" cy="954107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b="1" dirty="0">
                <a:solidFill>
                  <a:schemeClr val="bg1"/>
                </a:solidFill>
              </a:rPr>
              <a:t>结论：对于文件，父子进程共享同一文件和读写指针。</a:t>
            </a:r>
            <a:endParaRPr lang="zh-CN" altLang="en-US" b="1" dirty="0">
              <a:solidFill>
                <a:srgbClr val="FF0000"/>
              </a:solidFill>
            </a:endParaRPr>
          </a:p>
        </p:txBody>
      </p:sp>
      <p:sp>
        <p:nvSpPr>
          <p:cNvPr id="855046" name="Rectangle 6"/>
          <p:cNvSpPr>
            <a:spLocks noChangeArrowheads="1"/>
          </p:cNvSpPr>
          <p:nvPr/>
        </p:nvSpPr>
        <p:spPr bwMode="auto">
          <a:xfrm>
            <a:off x="3887788" y="1341438"/>
            <a:ext cx="5975350" cy="1200329"/>
          </a:xfrm>
          <a:prstGeom prst="rect">
            <a:avLst/>
          </a:prstGeom>
          <a:solidFill>
            <a:schemeClr val="tx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88900" indent="-88900">
              <a:lnSpc>
                <a:spcPct val="140000"/>
              </a:lnSpc>
              <a:buFontTx/>
              <a:buNone/>
            </a:pPr>
            <a:r>
              <a:rPr lang="zh-CN" altLang="en-US" sz="2400" b="1" dirty="0">
                <a:solidFill>
                  <a:schemeClr val="bg1"/>
                </a:solidFill>
              </a:rPr>
              <a:t>请选择：</a:t>
            </a:r>
            <a:r>
              <a:rPr lang="en-US" altLang="zh-CN" sz="2400" b="1" dirty="0">
                <a:solidFill>
                  <a:schemeClr val="bg1"/>
                </a:solidFill>
              </a:rPr>
              <a:t>test.txt</a:t>
            </a:r>
            <a:r>
              <a:rPr lang="zh-CN" altLang="en-US" sz="2400" b="1" dirty="0">
                <a:solidFill>
                  <a:schemeClr val="bg1"/>
                </a:solidFill>
              </a:rPr>
              <a:t>内容是</a:t>
            </a:r>
            <a:r>
              <a:rPr lang="zh-CN" altLang="en-US" sz="2400" b="1" u="sng" dirty="0">
                <a:solidFill>
                  <a:schemeClr val="bg1"/>
                </a:solidFill>
              </a:rPr>
              <a:t>              </a:t>
            </a:r>
            <a:r>
              <a:rPr lang="zh-CN" altLang="en-US" sz="2400" b="1" dirty="0">
                <a:solidFill>
                  <a:schemeClr val="bg1"/>
                </a:solidFill>
              </a:rPr>
              <a:t> 。</a:t>
            </a:r>
          </a:p>
          <a:p>
            <a:pPr marL="88900" indent="-88900">
              <a:lnSpc>
                <a:spcPct val="140000"/>
              </a:lnSpc>
              <a:buFontTx/>
              <a:buNone/>
            </a:pPr>
            <a:r>
              <a:rPr lang="en-US" altLang="zh-CN" sz="2400" b="1" dirty="0">
                <a:solidFill>
                  <a:schemeClr val="bg1"/>
                </a:solidFill>
              </a:rPr>
              <a:t>ABC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AC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AB</a:t>
            </a:r>
            <a:r>
              <a:rPr lang="zh-CN" altLang="en-US" sz="2400" b="1" dirty="0">
                <a:solidFill>
                  <a:schemeClr val="bg1"/>
                </a:solidFill>
              </a:rPr>
              <a:t>或</a:t>
            </a:r>
            <a:r>
              <a:rPr lang="en-US" altLang="zh-CN" sz="2400" b="1" dirty="0">
                <a:solidFill>
                  <a:schemeClr val="bg1"/>
                </a:solidFill>
              </a:rPr>
              <a:t>……?</a:t>
            </a:r>
          </a:p>
        </p:txBody>
      </p:sp>
      <p:sp>
        <p:nvSpPr>
          <p:cNvPr id="855047" name="Rectangle 7"/>
          <p:cNvSpPr>
            <a:spLocks noChangeArrowheads="1"/>
          </p:cNvSpPr>
          <p:nvPr/>
        </p:nvSpPr>
        <p:spPr bwMode="auto">
          <a:xfrm>
            <a:off x="3812240" y="696083"/>
            <a:ext cx="5454650" cy="4572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sz="2400" dirty="0">
                <a:solidFill>
                  <a:schemeClr val="tx2"/>
                </a:solidFill>
              </a:rPr>
              <a:t>思考：程序运行后</a:t>
            </a:r>
            <a:r>
              <a:rPr lang="en-US" altLang="zh-CN" sz="2400" b="1" dirty="0">
                <a:solidFill>
                  <a:srgbClr val="FF0000"/>
                </a:solidFill>
              </a:rPr>
              <a:t>test.txt</a:t>
            </a:r>
            <a:r>
              <a:rPr lang="zh-CN" altLang="en-US" sz="2400" b="1" dirty="0">
                <a:solidFill>
                  <a:schemeClr val="tx2"/>
                </a:solidFill>
              </a:rPr>
              <a:t>内容</a:t>
            </a:r>
            <a:r>
              <a:rPr lang="zh-CN" altLang="en-US" sz="2400" dirty="0"/>
              <a:t>是什么</a:t>
            </a:r>
            <a:r>
              <a:rPr lang="zh-CN" altLang="en-US" sz="2400" dirty="0">
                <a:solidFill>
                  <a:schemeClr val="tx2"/>
                </a:solidFill>
              </a:rPr>
              <a:t>？</a:t>
            </a:r>
          </a:p>
        </p:txBody>
      </p:sp>
    </p:spTree>
    <p:extLst>
      <p:ext uri="{BB962C8B-B14F-4D97-AF65-F5344CB8AC3E}">
        <p14:creationId xmlns:p14="http://schemas.microsoft.com/office/powerpoint/2010/main" val="3775116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55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855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5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855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55044" grpId="0" animBg="1"/>
      <p:bldP spid="855045" grpId="0" animBg="1"/>
      <p:bldP spid="855046" grpId="0" animBg="1"/>
      <p:bldP spid="855046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0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15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15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44450"/>
            <a:ext cx="8424863" cy="676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15077" name="Rectangle 5"/>
          <p:cNvSpPr>
            <a:spLocks noChangeArrowheads="1"/>
          </p:cNvSpPr>
          <p:nvPr/>
        </p:nvSpPr>
        <p:spPr bwMode="auto">
          <a:xfrm>
            <a:off x="71438" y="781050"/>
            <a:ext cx="652462" cy="5168900"/>
          </a:xfrm>
          <a:prstGeom prst="rect">
            <a:avLst/>
          </a:prstGeom>
          <a:solidFill>
            <a:srgbClr val="C0C0C0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L</a:t>
            </a:r>
          </a:p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i</a:t>
            </a:r>
          </a:p>
          <a:p>
            <a:pPr marL="90488" algn="ctr">
              <a:buFontTx/>
              <a:buNone/>
            </a:pPr>
            <a:r>
              <a:rPr lang="en-US" altLang="zh-CN" sz="3200">
                <a:solidFill>
                  <a:schemeClr val="tx2"/>
                </a:solidFill>
              </a:rPr>
              <a:t>nux</a:t>
            </a:r>
            <a:r>
              <a:rPr lang="zh-CN" altLang="en-US" sz="3200">
                <a:solidFill>
                  <a:schemeClr val="tx2"/>
                </a:solidFill>
              </a:rPr>
              <a:t>进程描述符</a:t>
            </a:r>
          </a:p>
        </p:txBody>
      </p:sp>
      <p:sp>
        <p:nvSpPr>
          <p:cNvPr id="515078" name="Text Box 6"/>
          <p:cNvSpPr txBox="1">
            <a:spLocks noChangeArrowheads="1"/>
          </p:cNvSpPr>
          <p:nvPr/>
        </p:nvSpPr>
        <p:spPr bwMode="auto">
          <a:xfrm>
            <a:off x="5113338" y="5286375"/>
            <a:ext cx="3455987" cy="51911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buFontTx/>
              <a:buNone/>
            </a:pPr>
            <a:r>
              <a:rPr lang="en-US" altLang="zh-CN" sz="2800">
                <a:solidFill>
                  <a:srgbClr val="FF0000"/>
                </a:solidFill>
              </a:rPr>
              <a:t>SOURCE INSIGHT</a:t>
            </a:r>
          </a:p>
        </p:txBody>
      </p:sp>
    </p:spTree>
  </p:cSld>
  <p:clrMapOvr>
    <a:masterClrMapping/>
  </p:clrMapOvr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7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027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主要内容</a:t>
            </a:r>
          </a:p>
          <a:p>
            <a:pPr lvl="1"/>
            <a:r>
              <a:rPr lang="zh-CN" altLang="en-US" dirty="0"/>
              <a:t>进程通信</a:t>
            </a:r>
            <a:endParaRPr lang="en-US" altLang="zh-CN" dirty="0"/>
          </a:p>
          <a:p>
            <a:pPr lvl="1"/>
            <a:r>
              <a:rPr lang="zh-CN" altLang="en-US" dirty="0"/>
              <a:t>进程调度</a:t>
            </a:r>
          </a:p>
          <a:p>
            <a:pPr lvl="1"/>
            <a:r>
              <a:rPr lang="zh-CN" altLang="en-US" dirty="0"/>
              <a:t>典型调度算法</a:t>
            </a:r>
          </a:p>
          <a:p>
            <a:r>
              <a:rPr lang="zh-CN" altLang="en-US" dirty="0"/>
              <a:t>重点</a:t>
            </a:r>
          </a:p>
          <a:p>
            <a:pPr lvl="1"/>
            <a:r>
              <a:rPr lang="zh-CN" altLang="en-US" dirty="0"/>
              <a:t>进程通信编程</a:t>
            </a:r>
            <a:endParaRPr lang="en-US" altLang="zh-CN" dirty="0"/>
          </a:p>
          <a:p>
            <a:pPr lvl="1"/>
            <a:r>
              <a:rPr lang="zh-CN" altLang="en-US" dirty="0"/>
              <a:t>典型调度算法</a:t>
            </a:r>
          </a:p>
        </p:txBody>
      </p:sp>
    </p:spTree>
  </p:cSld>
  <p:clrMapOvr>
    <a:masterClrMapping/>
  </p:clrMapOvr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5155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515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5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5158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515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6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7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8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19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0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1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2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3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4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5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526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5266" name="Rectangle 115"/>
          <p:cNvSpPr>
            <a:spLocks noChangeArrowheads="1"/>
          </p:cNvSpPr>
          <p:nvPr/>
        </p:nvSpPr>
        <p:spPr bwMode="gray">
          <a:xfrm>
            <a:off x="3238500" y="2924175"/>
            <a:ext cx="576262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1.</a:t>
            </a:r>
            <a:r>
              <a:rPr lang="zh-CN" altLang="en-US" sz="3600" b="1" dirty="0"/>
              <a:t>进程和线程通信</a:t>
            </a:r>
            <a:r>
              <a:rPr lang="zh-CN" altLang="en-US" sz="3600" b="1" dirty="0">
                <a:solidFill>
                  <a:srgbClr val="FF0000"/>
                </a:solidFill>
              </a:rPr>
              <a:t>（</a:t>
            </a:r>
            <a:r>
              <a:rPr lang="en-US" altLang="zh-CN" sz="3600" b="1" dirty="0">
                <a:solidFill>
                  <a:srgbClr val="FF0000"/>
                </a:solidFill>
              </a:rPr>
              <a:t>IPC</a:t>
            </a:r>
            <a:r>
              <a:rPr lang="zh-CN" altLang="en-US" sz="3600" b="1" dirty="0">
                <a:solidFill>
                  <a:srgbClr val="FF0000"/>
                </a:solidFill>
              </a:rPr>
              <a:t>）</a:t>
            </a:r>
            <a:endParaRPr lang="en-US" altLang="zh-CN" sz="3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6594507"/>
      </p:ext>
    </p:extLst>
  </p:cSld>
  <p:clrMapOvr>
    <a:masterClrMapping/>
  </p:clrMapOvr>
  <p:transition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5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【</a:t>
            </a:r>
            <a:r>
              <a:rPr lang="zh-CN" altLang="en-US" dirty="0"/>
              <a:t>通过编程实践自学</a:t>
            </a:r>
            <a:r>
              <a:rPr lang="en-US" altLang="zh-CN" dirty="0"/>
              <a:t>】</a:t>
            </a:r>
          </a:p>
        </p:txBody>
      </p:sp>
      <p:sp>
        <p:nvSpPr>
          <p:cNvPr id="4925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SzPct val="110000"/>
            </a:pPr>
            <a:r>
              <a:rPr lang="en-US" altLang="zh-CN" sz="2400" dirty="0"/>
              <a:t>Linux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共享内存：最快的</a:t>
            </a:r>
            <a:r>
              <a:rPr lang="en-US" altLang="zh-CN" sz="2400" dirty="0">
                <a:latin typeface="宋体" pitchFamily="2" charset="-122"/>
              </a:rPr>
              <a:t>IPC</a:t>
            </a:r>
            <a:r>
              <a:rPr lang="zh-CN" altLang="en-US" sz="2400" dirty="0">
                <a:latin typeface="宋体" pitchFamily="2" charset="-122"/>
              </a:rPr>
              <a:t>形式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信号</a:t>
            </a:r>
            <a:r>
              <a:rPr lang="en-US" altLang="zh-CN" sz="2400" dirty="0">
                <a:latin typeface="宋体" pitchFamily="2" charset="-122"/>
              </a:rPr>
              <a:t>(Signal)</a:t>
            </a:r>
            <a:r>
              <a:rPr lang="zh-CN" altLang="en-US" sz="2400" dirty="0">
                <a:latin typeface="宋体" pitchFamily="2" charset="-122"/>
              </a:rPr>
              <a:t>：软件上对中断机制的一种模拟，</a:t>
            </a: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管道</a:t>
            </a:r>
            <a:r>
              <a:rPr lang="en-US" altLang="zh-CN" sz="2400" dirty="0">
                <a:latin typeface="宋体" pitchFamily="2" charset="-122"/>
              </a:rPr>
              <a:t>(Pipe)</a:t>
            </a:r>
            <a:r>
              <a:rPr lang="zh-CN" altLang="en-US" sz="2400" dirty="0">
                <a:latin typeface="宋体" pitchFamily="2" charset="-122"/>
              </a:rPr>
              <a:t>：具有亲缘关系进程间的通信</a:t>
            </a:r>
            <a:endParaRPr lang="en-US" altLang="zh-CN" sz="2400" dirty="0">
              <a:latin typeface="宋体" pitchFamily="2" charset="-122"/>
            </a:endParaRP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有名管道（</a:t>
            </a:r>
            <a:r>
              <a:rPr lang="en-US" altLang="zh-CN" sz="2400" dirty="0">
                <a:latin typeface="宋体" pitchFamily="2" charset="-122"/>
              </a:rPr>
              <a:t>Named </a:t>
            </a:r>
            <a:r>
              <a:rPr lang="en-US" altLang="zh-CN" sz="2400" dirty="0" err="1">
                <a:latin typeface="宋体" pitchFamily="2" charset="-122"/>
              </a:rPr>
              <a:t>pipe,FIFO</a:t>
            </a:r>
            <a:r>
              <a:rPr lang="zh-CN" altLang="en-US" sz="2400" dirty="0">
                <a:latin typeface="宋体" pitchFamily="2" charset="-122"/>
              </a:rPr>
              <a:t>）：允许任意进程间的通信</a:t>
            </a:r>
          </a:p>
          <a:p>
            <a:pPr lvl="1">
              <a:buSzPct val="110000"/>
            </a:pP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消息队列（</a:t>
            </a:r>
            <a:r>
              <a:rPr lang="en-US" altLang="zh-CN" sz="2400" dirty="0">
                <a:latin typeface="宋体" pitchFamily="2" charset="-122"/>
              </a:rPr>
              <a:t>Message Queue</a:t>
            </a:r>
            <a:r>
              <a:rPr lang="zh-CN" altLang="en-US" sz="2400" dirty="0">
                <a:latin typeface="宋体" pitchFamily="2" charset="-122"/>
              </a:rPr>
              <a:t>）：</a:t>
            </a:r>
            <a:endParaRPr lang="zh-CN" altLang="en-US" sz="2400" dirty="0">
              <a:solidFill>
                <a:srgbClr val="FF0000"/>
              </a:solidFill>
              <a:latin typeface="宋体" pitchFamily="2" charset="-122"/>
            </a:endParaRPr>
          </a:p>
          <a:p>
            <a:pPr lvl="1">
              <a:buSzPct val="110000"/>
            </a:pPr>
            <a:r>
              <a:rPr lang="zh-CN" altLang="en-US" sz="2400" dirty="0">
                <a:latin typeface="宋体" pitchFamily="2" charset="-122"/>
              </a:rPr>
              <a:t>套接字</a:t>
            </a:r>
            <a:r>
              <a:rPr lang="en-US" altLang="zh-CN" sz="2400" dirty="0">
                <a:latin typeface="宋体" pitchFamily="2" charset="-122"/>
              </a:rPr>
              <a:t>(Socket)</a:t>
            </a:r>
            <a:r>
              <a:rPr lang="zh-CN" altLang="en-US" sz="2400" dirty="0">
                <a:latin typeface="宋体" pitchFamily="2" charset="-122"/>
              </a:rPr>
              <a:t>：不同机器之间的进程间通信</a:t>
            </a:r>
          </a:p>
          <a:p>
            <a:pPr>
              <a:buSzPct val="110000"/>
              <a:buFont typeface="Wingdings" pitchFamily="2" charset="2"/>
              <a:buChar char="n"/>
            </a:pPr>
            <a:r>
              <a:rPr lang="en-US" altLang="zh-CN" sz="2400" dirty="0"/>
              <a:t>Windows</a:t>
            </a:r>
          </a:p>
          <a:p>
            <a:pPr lvl="1">
              <a:buSzPct val="110000"/>
            </a:pPr>
            <a:r>
              <a:rPr lang="zh-CN" altLang="en-US" sz="2400" dirty="0"/>
              <a:t>共享内存</a:t>
            </a:r>
          </a:p>
          <a:p>
            <a:pPr lvl="1">
              <a:buSzPct val="110000"/>
            </a:pPr>
            <a:r>
              <a:rPr lang="zh-CN" altLang="en-US" sz="2400" dirty="0"/>
              <a:t>信号</a:t>
            </a:r>
          </a:p>
          <a:p>
            <a:pPr lvl="1">
              <a:buSzPct val="110000"/>
            </a:pPr>
            <a:r>
              <a:rPr lang="zh-CN" altLang="en-US" sz="2400" dirty="0"/>
              <a:t>管道</a:t>
            </a:r>
          </a:p>
          <a:p>
            <a:pPr lvl="1">
              <a:buSzPct val="110000"/>
            </a:pPr>
            <a:r>
              <a:rPr lang="zh-CN" altLang="en-US" sz="2400" dirty="0"/>
              <a:t>套接字</a:t>
            </a:r>
            <a:endParaRPr lang="en-US" altLang="zh-CN" sz="2400" dirty="0"/>
          </a:p>
        </p:txBody>
      </p:sp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04189298"/>
              </p:ext>
            </p:extLst>
          </p:nvPr>
        </p:nvGraphicFramePr>
        <p:xfrm>
          <a:off x="8051217" y="5014038"/>
          <a:ext cx="1798365" cy="12232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42" name="演示文稿" r:id="rId3" imgW="5038366" imgH="3427530" progId="PowerPoint.Show.12">
                  <p:embed/>
                </p:oleObj>
              </mc:Choice>
              <mc:Fallback>
                <p:oleObj name="演示文稿" r:id="rId3" imgW="5038366" imgH="342753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051217" y="5014038"/>
                        <a:ext cx="1798365" cy="122327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97292194"/>
      </p:ext>
    </p:extLst>
  </p:cSld>
  <p:clrMapOvr>
    <a:masterClrMapping/>
  </p:clrMapOvr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29491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1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29491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2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3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4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5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6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7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8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499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0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1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29502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295026" name="Rectangle 115"/>
          <p:cNvSpPr>
            <a:spLocks noChangeArrowheads="1"/>
          </p:cNvSpPr>
          <p:nvPr/>
        </p:nvSpPr>
        <p:spPr bwMode="gray">
          <a:xfrm>
            <a:off x="4032250" y="2852738"/>
            <a:ext cx="2808288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charset="-122"/>
              </a:rPr>
              <a:t>1.</a:t>
            </a:r>
            <a:r>
              <a:rPr kumimoji="1" lang="zh-CN" altLang="en-US" sz="3600" b="1">
                <a:solidFill>
                  <a:srgbClr val="000000"/>
                </a:solidFill>
                <a:latin typeface="宋体" charset="-122"/>
              </a:rPr>
              <a:t>进程调度</a:t>
            </a:r>
            <a:endParaRPr lang="zh-CN" altLang="en-US" sz="3600" b="1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389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59900" cy="5360988"/>
          </a:xfrm>
        </p:spPr>
        <p:txBody>
          <a:bodyPr/>
          <a:lstStyle/>
          <a:p>
            <a:r>
              <a:rPr lang="zh-CN" altLang="en-US"/>
              <a:t>调度的基本概念</a:t>
            </a:r>
          </a:p>
          <a:p>
            <a:pPr lvl="1"/>
            <a:r>
              <a:rPr lang="zh-CN" altLang="en-US"/>
              <a:t>在</a:t>
            </a:r>
            <a:r>
              <a:rPr lang="zh-CN" altLang="en-US">
                <a:solidFill>
                  <a:schemeClr val="hlink"/>
                </a:solidFill>
              </a:rPr>
              <a:t>合适的时候</a:t>
            </a:r>
            <a:r>
              <a:rPr lang="zh-CN" altLang="en-US"/>
              <a:t>以</a:t>
            </a:r>
            <a:r>
              <a:rPr lang="zh-CN" altLang="en-US">
                <a:solidFill>
                  <a:schemeClr val="hlink"/>
                </a:solidFill>
              </a:rPr>
              <a:t>一定策略</a:t>
            </a:r>
            <a:r>
              <a:rPr lang="zh-CN" altLang="en-US"/>
              <a:t>选择</a:t>
            </a:r>
            <a:r>
              <a:rPr lang="zh-CN" altLang="en-US">
                <a:solidFill>
                  <a:srgbClr val="FF0000"/>
                </a:solidFill>
              </a:rPr>
              <a:t>一个就绪进程</a:t>
            </a:r>
            <a:r>
              <a:rPr lang="zh-CN" altLang="en-US"/>
              <a:t>运行</a:t>
            </a:r>
            <a:r>
              <a:rPr lang="en-US" altLang="zh-CN"/>
              <a:t>.</a:t>
            </a:r>
          </a:p>
          <a:p>
            <a:pPr lvl="1"/>
            <a:r>
              <a:rPr lang="zh-CN" altLang="en-US"/>
              <a:t>调度的目标？</a:t>
            </a:r>
          </a:p>
          <a:p>
            <a:pPr lvl="1"/>
            <a:r>
              <a:rPr lang="zh-CN" altLang="en-US"/>
              <a:t>调度时机？</a:t>
            </a:r>
          </a:p>
          <a:p>
            <a:pPr lvl="1"/>
            <a:r>
              <a:rPr lang="zh-CN" altLang="en-US"/>
              <a:t>调度策略？</a:t>
            </a:r>
          </a:p>
          <a:p>
            <a:pPr lvl="1"/>
            <a:endParaRPr lang="zh-CN" altLang="en-US"/>
          </a:p>
        </p:txBody>
      </p:sp>
    </p:spTree>
  </p:cSld>
  <p:clrMapOvr>
    <a:masterClrMapping/>
  </p:clrMapOvr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59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进程调度的目标</a:t>
            </a:r>
          </a:p>
          <a:p>
            <a:pPr lvl="1"/>
            <a:r>
              <a:rPr lang="en-US" altLang="zh-CN" dirty="0"/>
              <a:t>1.</a:t>
            </a:r>
            <a:r>
              <a:rPr lang="zh-CN" altLang="en-US" dirty="0"/>
              <a:t>响应速度尽可能快</a:t>
            </a:r>
            <a:endParaRPr lang="en-US" altLang="zh-CN" dirty="0"/>
          </a:p>
          <a:p>
            <a:pPr lvl="1"/>
            <a:r>
              <a:rPr lang="en-US" altLang="zh-CN" dirty="0"/>
              <a:t>2.</a:t>
            </a:r>
            <a:r>
              <a:rPr lang="zh-CN" altLang="en-US" dirty="0"/>
              <a:t>进程处理的时间尽可能短</a:t>
            </a:r>
          </a:p>
          <a:p>
            <a:pPr lvl="1"/>
            <a:r>
              <a:rPr lang="en-US" altLang="zh-CN" dirty="0"/>
              <a:t>3.</a:t>
            </a:r>
            <a:r>
              <a:rPr lang="zh-CN" altLang="en-US" dirty="0"/>
              <a:t>系统吞吐量尽可能大</a:t>
            </a:r>
          </a:p>
          <a:p>
            <a:pPr lvl="1"/>
            <a:r>
              <a:rPr lang="en-US" altLang="zh-CN" dirty="0"/>
              <a:t>4.</a:t>
            </a:r>
            <a:r>
              <a:rPr lang="zh-CN" altLang="en-US" dirty="0"/>
              <a:t>资源利用率尽可能高</a:t>
            </a:r>
          </a:p>
          <a:p>
            <a:pPr lvl="1"/>
            <a:r>
              <a:rPr lang="en-US" altLang="zh-CN" dirty="0"/>
              <a:t>5.</a:t>
            </a:r>
            <a:r>
              <a:rPr lang="zh-CN" altLang="en-US" dirty="0"/>
              <a:t>对所有进程要公平</a:t>
            </a:r>
          </a:p>
          <a:p>
            <a:pPr lvl="1"/>
            <a:r>
              <a:rPr lang="en-US" altLang="zh-CN" dirty="0"/>
              <a:t>6.</a:t>
            </a:r>
            <a:r>
              <a:rPr lang="zh-CN" altLang="en-US" dirty="0"/>
              <a:t>避免饥饿</a:t>
            </a:r>
          </a:p>
          <a:p>
            <a:pPr lvl="1"/>
            <a:r>
              <a:rPr lang="en-US" altLang="zh-CN" dirty="0"/>
              <a:t>7.</a:t>
            </a:r>
            <a:r>
              <a:rPr lang="zh-CN" altLang="en-US" dirty="0"/>
              <a:t>避免死锁</a:t>
            </a:r>
          </a:p>
          <a:p>
            <a:pPr lvl="1">
              <a:buSzPct val="90000"/>
              <a:buFont typeface="Wingdings" pitchFamily="2" charset="2"/>
              <a:buChar char="p"/>
            </a:pPr>
            <a:r>
              <a:rPr lang="zh-CN" altLang="en-US" b="1" dirty="0">
                <a:solidFill>
                  <a:srgbClr val="0000FF"/>
                </a:solidFill>
              </a:rPr>
              <a:t>上述原则之间存在自相矛盾！</a:t>
            </a:r>
          </a:p>
        </p:txBody>
      </p:sp>
      <p:sp>
        <p:nvSpPr>
          <p:cNvPr id="295940" name="Freeform 4"/>
          <p:cNvSpPr>
            <a:spLocks/>
          </p:cNvSpPr>
          <p:nvPr/>
        </p:nvSpPr>
        <p:spPr bwMode="auto">
          <a:xfrm>
            <a:off x="781050" y="1557338"/>
            <a:ext cx="227013" cy="503237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5941" name="Freeform 5"/>
          <p:cNvSpPr>
            <a:spLocks/>
          </p:cNvSpPr>
          <p:nvPr/>
        </p:nvSpPr>
        <p:spPr bwMode="auto">
          <a:xfrm>
            <a:off x="792163" y="1628775"/>
            <a:ext cx="227012" cy="863600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295942" name="Freeform 6"/>
          <p:cNvSpPr>
            <a:spLocks/>
          </p:cNvSpPr>
          <p:nvPr/>
        </p:nvSpPr>
        <p:spPr bwMode="auto">
          <a:xfrm>
            <a:off x="792163" y="2060575"/>
            <a:ext cx="227012" cy="1512888"/>
          </a:xfrm>
          <a:custGeom>
            <a:avLst/>
            <a:gdLst/>
            <a:ahLst/>
            <a:cxnLst>
              <a:cxn ang="0">
                <a:pos x="98" y="0"/>
              </a:cxn>
              <a:cxn ang="0">
                <a:pos x="7" y="181"/>
              </a:cxn>
              <a:cxn ang="0">
                <a:pos x="143" y="317"/>
              </a:cxn>
            </a:cxnLst>
            <a:rect l="0" t="0" r="r" b="b"/>
            <a:pathLst>
              <a:path w="143" h="317">
                <a:moveTo>
                  <a:pt x="98" y="0"/>
                </a:moveTo>
                <a:cubicBezTo>
                  <a:pt x="49" y="64"/>
                  <a:pt x="0" y="128"/>
                  <a:pt x="7" y="181"/>
                </a:cubicBezTo>
                <a:cubicBezTo>
                  <a:pt x="14" y="234"/>
                  <a:pt x="120" y="294"/>
                  <a:pt x="143" y="317"/>
                </a:cubicBezTo>
              </a:path>
            </a:pathLst>
          </a:custGeom>
          <a:noFill/>
          <a:ln w="28575" cap="flat" cmpd="sng">
            <a:solidFill>
              <a:srgbClr val="FF0000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9593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5940" grpId="0" animBg="1"/>
      <p:bldP spid="295940" grpId="1" animBg="1"/>
      <p:bldP spid="295941" grpId="0" animBg="1"/>
      <p:bldP spid="295941" grpId="1" animBg="1"/>
      <p:bldP spid="295942" grpId="0" animBg="1"/>
    </p:bldLst>
  </p:timing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7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进程调度的目标（两个量化的衡量指标）</a:t>
            </a:r>
          </a:p>
          <a:p>
            <a:pPr lvl="1"/>
            <a:r>
              <a:rPr lang="zh-CN" altLang="en-US"/>
              <a:t>周转时间</a:t>
            </a:r>
            <a:r>
              <a:rPr lang="en-US" altLang="zh-CN"/>
              <a:t>/</a:t>
            </a:r>
            <a:r>
              <a:rPr lang="zh-CN" altLang="en-US"/>
              <a:t>平均周转时间</a:t>
            </a:r>
          </a:p>
          <a:p>
            <a:pPr lvl="1"/>
            <a:r>
              <a:rPr lang="zh-CN" altLang="en-US"/>
              <a:t>带权周转时间</a:t>
            </a:r>
            <a:r>
              <a:rPr lang="en-US" altLang="zh-CN"/>
              <a:t>/</a:t>
            </a:r>
            <a:r>
              <a:rPr lang="zh-CN" altLang="en-US"/>
              <a:t>平均带权周转时间</a:t>
            </a:r>
          </a:p>
        </p:txBody>
      </p:sp>
    </p:spTree>
  </p:cSld>
  <p:clrMapOvr>
    <a:masterClrMapping/>
  </p:clrMapOvr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13" name="Rectangle 5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29901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4825" y="765175"/>
            <a:ext cx="8999538" cy="5360988"/>
          </a:xfrm>
        </p:spPr>
        <p:txBody>
          <a:bodyPr/>
          <a:lstStyle/>
          <a:p>
            <a:r>
              <a:rPr lang="zh-CN" altLang="en-US" dirty="0"/>
              <a:t>周转时间</a:t>
            </a:r>
          </a:p>
          <a:p>
            <a:pPr lvl="1"/>
            <a:r>
              <a:rPr lang="zh-CN" altLang="en-US" sz="2400" dirty="0"/>
              <a:t>进程提交给计算机到完成所花费的时间（</a:t>
            </a:r>
            <a:r>
              <a:rPr lang="en-US" altLang="zh-CN" sz="2400" dirty="0"/>
              <a:t>t</a:t>
            </a:r>
            <a:r>
              <a:rPr lang="zh-CN" altLang="en-US" sz="2400" dirty="0"/>
              <a:t>）　</a:t>
            </a:r>
          </a:p>
          <a:p>
            <a:pPr>
              <a:buFont typeface="Wingdings" pitchFamily="2" charset="2"/>
              <a:buNone/>
            </a:pPr>
            <a:r>
              <a:rPr lang="zh-CN" altLang="en-US" sz="2400" dirty="0"/>
              <a:t>　　  </a:t>
            </a:r>
            <a:r>
              <a:rPr lang="en-US" altLang="zh-CN" sz="2400" dirty="0"/>
              <a:t>t =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c</a:t>
            </a:r>
            <a:r>
              <a:rPr lang="en-US" altLang="zh-CN" sz="2400" dirty="0"/>
              <a:t> -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s</a:t>
            </a:r>
            <a:r>
              <a:rPr lang="zh-CN" altLang="en-US" sz="2400" dirty="0"/>
              <a:t>　</a:t>
            </a:r>
          </a:p>
          <a:p>
            <a:pPr lvl="2"/>
            <a:r>
              <a:rPr lang="en-US" altLang="zh-CN" sz="2400" dirty="0"/>
              <a:t>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s</a:t>
            </a:r>
            <a:r>
              <a:rPr lang="en-US" altLang="zh-CN" sz="2400" dirty="0"/>
              <a:t>——</a:t>
            </a:r>
            <a:r>
              <a:rPr lang="zh-CN" altLang="en-US" sz="2400" dirty="0"/>
              <a:t>进程的提交时间（</a:t>
            </a:r>
            <a:r>
              <a:rPr lang="en-US" altLang="zh-CN" sz="2400" dirty="0">
                <a:solidFill>
                  <a:srgbClr val="FF0000"/>
                </a:solidFill>
              </a:rPr>
              <a:t>S</a:t>
            </a:r>
            <a:r>
              <a:rPr lang="en-US" altLang="zh-CN" sz="2400" dirty="0"/>
              <a:t>tart</a:t>
            </a:r>
            <a:r>
              <a:rPr lang="zh-CN" altLang="en-US" sz="2400" dirty="0"/>
              <a:t>）　</a:t>
            </a:r>
          </a:p>
          <a:p>
            <a:pPr lvl="2"/>
            <a:r>
              <a:rPr lang="en-US" altLang="zh-CN" sz="2400" dirty="0"/>
              <a:t> </a:t>
            </a:r>
            <a:r>
              <a:rPr lang="en-US" altLang="zh-CN" sz="2400" dirty="0" err="1"/>
              <a:t>t</a:t>
            </a:r>
            <a:r>
              <a:rPr lang="en-US" altLang="zh-CN" sz="2400" baseline="-25000" dirty="0" err="1"/>
              <a:t>c</a:t>
            </a:r>
            <a:r>
              <a:rPr lang="en-US" altLang="zh-CN" sz="2400" dirty="0"/>
              <a:t>——</a:t>
            </a:r>
            <a:r>
              <a:rPr lang="zh-CN" altLang="en-US" sz="2400" dirty="0"/>
              <a:t>进程的完成时间（</a:t>
            </a:r>
            <a:r>
              <a:rPr lang="en-US" altLang="zh-CN" sz="2400" dirty="0">
                <a:solidFill>
                  <a:srgbClr val="FF0000"/>
                </a:solidFill>
              </a:rPr>
              <a:t>C</a:t>
            </a:r>
            <a:r>
              <a:rPr lang="en-US" altLang="zh-CN" sz="2400" dirty="0"/>
              <a:t>omplete </a:t>
            </a:r>
            <a:r>
              <a:rPr lang="zh-CN" altLang="en-US" sz="2400" dirty="0"/>
              <a:t>）</a:t>
            </a:r>
            <a:r>
              <a:rPr lang="en-US" altLang="zh-CN" sz="2400" dirty="0"/>
              <a:t> </a:t>
            </a:r>
            <a:r>
              <a:rPr lang="zh-CN" altLang="en-US" sz="2400" dirty="0"/>
              <a:t>　</a:t>
            </a:r>
          </a:p>
          <a:p>
            <a:pPr lvl="1"/>
            <a:r>
              <a:rPr lang="zh-CN" altLang="en-US" sz="2400" dirty="0"/>
              <a:t>意义　　</a:t>
            </a:r>
          </a:p>
          <a:p>
            <a:pPr lvl="2"/>
            <a:r>
              <a:rPr lang="zh-CN" altLang="en-US" sz="2400" dirty="0"/>
              <a:t>说明进程在系统中停留时间的长短。</a:t>
            </a:r>
          </a:p>
          <a:p>
            <a:r>
              <a:rPr lang="zh-CN" altLang="en-US" dirty="0"/>
              <a:t>平均周转时间</a:t>
            </a:r>
          </a:p>
          <a:p>
            <a:pPr lvl="1"/>
            <a:r>
              <a:rPr lang="zh-CN" altLang="en-US" dirty="0"/>
              <a:t> </a:t>
            </a:r>
            <a:r>
              <a:rPr lang="en-US" altLang="zh-CN" dirty="0"/>
              <a:t>t = </a:t>
            </a:r>
            <a:r>
              <a:rPr lang="zh-CN" altLang="en-US" dirty="0"/>
              <a:t>（</a:t>
            </a:r>
            <a:r>
              <a:rPr lang="en-US" altLang="zh-CN" dirty="0"/>
              <a:t>t</a:t>
            </a:r>
            <a:r>
              <a:rPr lang="en-US" altLang="zh-CN" baseline="-25000" dirty="0"/>
              <a:t>1</a:t>
            </a:r>
            <a:r>
              <a:rPr lang="en-US" altLang="zh-CN" dirty="0"/>
              <a:t> + t</a:t>
            </a:r>
            <a:r>
              <a:rPr lang="en-US" altLang="zh-CN" baseline="-25000" dirty="0"/>
              <a:t>2</a:t>
            </a:r>
            <a:r>
              <a:rPr lang="en-US" altLang="zh-CN" dirty="0"/>
              <a:t> + … +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n</a:t>
            </a:r>
            <a:r>
              <a:rPr lang="zh-CN" altLang="en-US" dirty="0"/>
              <a:t>）</a:t>
            </a:r>
            <a:r>
              <a:rPr lang="en-US" altLang="zh-CN" dirty="0"/>
              <a:t>/ n </a:t>
            </a:r>
          </a:p>
          <a:p>
            <a:pPr lvl="1"/>
            <a:r>
              <a:rPr lang="zh-CN" altLang="en-US" sz="2400" dirty="0"/>
              <a:t>平均周转时间越短，意味着这些进程在系统内停留的时间越短，因而</a:t>
            </a:r>
            <a:r>
              <a:rPr lang="zh-CN" altLang="en-US" sz="2400" b="1" dirty="0">
                <a:solidFill>
                  <a:srgbClr val="0000FF"/>
                </a:solidFill>
              </a:rPr>
              <a:t>系统吞吐量</a:t>
            </a:r>
            <a:r>
              <a:rPr lang="zh-CN" altLang="en-US" sz="2400" dirty="0"/>
              <a:t>也就越大，</a:t>
            </a:r>
            <a:r>
              <a:rPr lang="zh-CN" altLang="en-US" sz="2400" b="1" dirty="0">
                <a:solidFill>
                  <a:srgbClr val="0000FF"/>
                </a:solidFill>
              </a:rPr>
              <a:t>资源利用率</a:t>
            </a:r>
            <a:r>
              <a:rPr lang="zh-CN" altLang="en-US" sz="2400" dirty="0"/>
              <a:t>也越高。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0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0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带权周转时间</a:t>
            </a:r>
            <a:r>
              <a:rPr lang="en-US" altLang="zh-CN" dirty="0"/>
              <a:t>w</a:t>
            </a:r>
          </a:p>
          <a:p>
            <a:pPr lvl="1"/>
            <a:r>
              <a:rPr lang="en-US" altLang="zh-CN" dirty="0"/>
              <a:t>w = t / </a:t>
            </a:r>
            <a:r>
              <a:rPr lang="en-US" altLang="zh-CN" dirty="0" err="1"/>
              <a:t>t</a:t>
            </a:r>
            <a:r>
              <a:rPr lang="en-US" altLang="zh-CN" baseline="-25000" dirty="0" err="1"/>
              <a:t>r</a:t>
            </a:r>
            <a:endParaRPr lang="en-US" altLang="zh-CN" baseline="-25000" dirty="0"/>
          </a:p>
          <a:p>
            <a:pPr lvl="1"/>
            <a:r>
              <a:rPr lang="en-US" altLang="zh-CN" dirty="0"/>
              <a:t>t</a:t>
            </a:r>
            <a:r>
              <a:rPr lang="zh-CN" altLang="en-US" dirty="0"/>
              <a:t>：进程的周转时间</a:t>
            </a:r>
          </a:p>
          <a:p>
            <a:pPr lvl="1"/>
            <a:r>
              <a:rPr lang="en-US" altLang="zh-CN" dirty="0" err="1"/>
              <a:t>t</a:t>
            </a:r>
            <a:r>
              <a:rPr lang="en-US" altLang="zh-CN" baseline="-25000" dirty="0" err="1"/>
              <a:t>r</a:t>
            </a:r>
            <a:r>
              <a:rPr lang="en-US" altLang="zh-CN" baseline="-25000" dirty="0"/>
              <a:t> </a:t>
            </a:r>
            <a:r>
              <a:rPr lang="zh-CN" altLang="en-US" dirty="0"/>
              <a:t>：进程的运行时间（</a:t>
            </a:r>
            <a:r>
              <a:rPr lang="en-US" altLang="zh-CN" dirty="0">
                <a:solidFill>
                  <a:srgbClr val="FF0000"/>
                </a:solidFill>
              </a:rPr>
              <a:t>r</a:t>
            </a:r>
            <a:r>
              <a:rPr lang="en-US" altLang="zh-CN" dirty="0"/>
              <a:t>un</a:t>
            </a:r>
            <a:r>
              <a:rPr lang="zh-CN" altLang="en-US" dirty="0"/>
              <a:t>）</a:t>
            </a:r>
          </a:p>
          <a:p>
            <a:pPr lvl="1"/>
            <a:r>
              <a:rPr lang="zh-CN" altLang="en-US" dirty="0"/>
              <a:t>意义：进程在系统中的</a:t>
            </a:r>
            <a:r>
              <a:rPr lang="zh-CN" altLang="en-US" b="1" dirty="0">
                <a:solidFill>
                  <a:srgbClr val="0000FF"/>
                </a:solidFill>
              </a:rPr>
              <a:t>相对</a:t>
            </a:r>
            <a:r>
              <a:rPr lang="zh-CN" altLang="en-US" dirty="0"/>
              <a:t>停留时间。</a:t>
            </a:r>
          </a:p>
          <a:p>
            <a:r>
              <a:rPr lang="zh-CN" altLang="en-US" dirty="0"/>
              <a:t>平均带权周转时间</a:t>
            </a:r>
          </a:p>
          <a:p>
            <a:pPr lvl="1"/>
            <a:r>
              <a:rPr lang="zh-CN" altLang="en-US" sz="3200" dirty="0"/>
              <a:t> </a:t>
            </a:r>
            <a:r>
              <a:rPr lang="en-US" altLang="zh-CN" sz="3200" dirty="0"/>
              <a:t>w = </a:t>
            </a:r>
            <a:r>
              <a:rPr lang="zh-CN" altLang="en-US" sz="3200" dirty="0"/>
              <a:t>（</a:t>
            </a:r>
            <a:r>
              <a:rPr lang="en-US" altLang="zh-CN" sz="3200" dirty="0"/>
              <a:t>w</a:t>
            </a:r>
            <a:r>
              <a:rPr lang="en-US" altLang="zh-CN" sz="3200" baseline="-25000" dirty="0"/>
              <a:t>1</a:t>
            </a:r>
            <a:r>
              <a:rPr lang="en-US" altLang="zh-CN" sz="3200" dirty="0"/>
              <a:t> + w</a:t>
            </a:r>
            <a:r>
              <a:rPr lang="en-US" altLang="zh-CN" sz="3200" baseline="-25000" dirty="0"/>
              <a:t>2</a:t>
            </a:r>
            <a:r>
              <a:rPr lang="en-US" altLang="zh-CN" sz="3200" dirty="0"/>
              <a:t> + … + </a:t>
            </a:r>
            <a:r>
              <a:rPr lang="en-US" altLang="zh-CN" sz="3200" dirty="0" err="1"/>
              <a:t>w</a:t>
            </a:r>
            <a:r>
              <a:rPr lang="en-US" altLang="zh-CN" sz="3200" baseline="-25000" dirty="0" err="1"/>
              <a:t>n</a:t>
            </a:r>
            <a:r>
              <a:rPr lang="zh-CN" altLang="en-US" sz="3200" dirty="0"/>
              <a:t>）</a:t>
            </a:r>
            <a:r>
              <a:rPr lang="en-US" altLang="zh-CN" sz="3200" dirty="0"/>
              <a:t>/ n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0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58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688013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Task_struct {   // linux/sched.h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Volatile 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state</a:t>
            </a:r>
            <a:r>
              <a:rPr lang="en-US" altLang="zh-CN" sz="2000">
                <a:ea typeface="楷体_GB2312" pitchFamily="49" charset="-122"/>
              </a:rPr>
              <a:t>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counter</a:t>
            </a:r>
            <a:r>
              <a:rPr lang="en-US" altLang="zh-CN" sz="2000">
                <a:ea typeface="楷体_GB2312" pitchFamily="49" charset="-122"/>
              </a:rPr>
              <a:t>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Long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priority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Unsigned long </a:t>
            </a:r>
            <a:r>
              <a:rPr lang="en-US" altLang="zh-CN" sz="2000" b="1">
                <a:solidFill>
                  <a:srgbClr val="FF0000"/>
                </a:solidFill>
                <a:ea typeface="楷体_GB2312" pitchFamily="49" charset="-122"/>
              </a:rPr>
              <a:t>signals</a:t>
            </a:r>
            <a:r>
              <a:rPr lang="en-US" altLang="zh-CN" sz="2000">
                <a:ea typeface="楷体_GB2312" pitchFamily="49" charset="-122"/>
              </a:rPr>
              <a:t>;  // pending sigs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Unsigned long</a:t>
            </a:r>
            <a:r>
              <a:rPr lang="en-US" altLang="zh-CN" sz="2000" b="1">
                <a:solidFill>
                  <a:srgbClr val="FF0000"/>
                </a:solidFill>
                <a:ea typeface="楷体_GB2312" pitchFamily="49" charset="-122"/>
              </a:rPr>
              <a:t> blocked</a:t>
            </a:r>
            <a:r>
              <a:rPr lang="en-US" altLang="zh-CN" sz="2000">
                <a:ea typeface="楷体_GB2312" pitchFamily="49" charset="-122"/>
              </a:rPr>
              <a:t>; //masked sigs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Int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pid</a:t>
            </a:r>
            <a:r>
              <a:rPr lang="en-US" altLang="zh-CN" sz="2000">
                <a:ea typeface="楷体_GB2312" pitchFamily="49" charset="-122"/>
              </a:rPr>
              <a:t>, pgrp,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uid</a:t>
            </a:r>
            <a:r>
              <a:rPr lang="en-US" altLang="zh-CN" sz="2000">
                <a:ea typeface="楷体_GB2312" pitchFamily="49" charset="-122"/>
              </a:rPr>
              <a:t>, euid, 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gid</a:t>
            </a:r>
            <a:r>
              <a:rPr lang="en-US" altLang="zh-CN" sz="2000">
                <a:ea typeface="楷体_GB2312" pitchFamily="49" charset="-122"/>
              </a:rPr>
              <a:t>, egid;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linux_binfmt;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p_opptr;    // ptr to original parent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（原始父进程）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p_pptr</a:t>
            </a:r>
            <a:r>
              <a:rPr lang="en-US" altLang="zh-CN" sz="2000">
                <a:ea typeface="楷体_GB2312" pitchFamily="49" charset="-122"/>
              </a:rPr>
              <a:t>;     // ptr to immediate parent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（父进程）</a:t>
            </a:r>
            <a:endParaRPr lang="en-US" altLang="zh-CN" sz="2000">
              <a:solidFill>
                <a:schemeClr val="hlink"/>
              </a:solidFill>
              <a:ea typeface="楷体_GB2312" pitchFamily="49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p_cptr</a:t>
            </a:r>
            <a:r>
              <a:rPr lang="en-US" altLang="zh-CN" sz="2000">
                <a:ea typeface="楷体_GB2312" pitchFamily="49" charset="-122"/>
              </a:rPr>
              <a:t>;     // ptr to most recent child 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（最新子进程）</a:t>
            </a:r>
            <a:endParaRPr lang="en-US" altLang="zh-CN" sz="2000">
              <a:solidFill>
                <a:schemeClr val="hlink"/>
              </a:solidFill>
              <a:ea typeface="楷体_GB2312" pitchFamily="49" charset="-122"/>
            </a:endParaRP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p_ysptr</a:t>
            </a:r>
            <a:r>
              <a:rPr lang="en-US" altLang="zh-CN" sz="2000">
                <a:ea typeface="楷体_GB2312" pitchFamily="49" charset="-122"/>
              </a:rPr>
              <a:t>;    // ptr to following sibling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（新兄弟）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task_struct </a:t>
            </a:r>
            <a:r>
              <a:rPr lang="en-US" altLang="zh-CN" sz="2000">
                <a:solidFill>
                  <a:schemeClr val="hlink"/>
                </a:solidFill>
                <a:ea typeface="楷体_GB2312" pitchFamily="49" charset="-122"/>
              </a:rPr>
              <a:t>p_osptr</a:t>
            </a:r>
            <a:r>
              <a:rPr lang="en-US" altLang="zh-CN" sz="2000">
                <a:ea typeface="楷体_GB2312" pitchFamily="49" charset="-122"/>
              </a:rPr>
              <a:t>;    // ptr to previous sibling</a:t>
            </a:r>
            <a:r>
              <a:rPr lang="zh-CN" altLang="en-US" sz="2000">
                <a:solidFill>
                  <a:schemeClr val="hlink"/>
                </a:solidFill>
                <a:ea typeface="楷体_GB2312" pitchFamily="49" charset="-122"/>
              </a:rPr>
              <a:t>（老兄弟）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next_task;</a:t>
            </a:r>
            <a:r>
              <a:rPr lang="en-US" altLang="zh-CN" sz="2000">
                <a:ea typeface="楷体_GB2312" pitchFamily="49" charset="-122"/>
              </a:rPr>
              <a:t>  // in process list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prev_task</a:t>
            </a:r>
            <a:r>
              <a:rPr lang="en-US" altLang="zh-CN" sz="2000">
                <a:ea typeface="楷体_GB2312" pitchFamily="49" charset="-122"/>
              </a:rPr>
              <a:t>;  // in process list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next_run</a:t>
            </a:r>
            <a:r>
              <a:rPr lang="en-US" altLang="zh-CN" sz="2000">
                <a:ea typeface="楷体_GB2312" pitchFamily="49" charset="-122"/>
              </a:rPr>
              <a:t>; // in ready queue</a:t>
            </a:r>
          </a:p>
          <a:p>
            <a:pPr lvl="1"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000">
                <a:ea typeface="楷体_GB2312" pitchFamily="49" charset="-122"/>
              </a:rPr>
              <a:t>struct </a:t>
            </a:r>
            <a:r>
              <a:rPr lang="en-US" altLang="zh-CN" sz="2000">
                <a:solidFill>
                  <a:srgbClr val="0000FF"/>
                </a:solidFill>
                <a:ea typeface="楷体_GB2312" pitchFamily="49" charset="-122"/>
              </a:rPr>
              <a:t>task_struct</a:t>
            </a:r>
            <a:r>
              <a:rPr lang="en-US" altLang="zh-CN" sz="2000">
                <a:ea typeface="楷体_GB2312" pitchFamily="49" charset="-122"/>
              </a:rPr>
              <a:t> *</a:t>
            </a:r>
            <a:r>
              <a:rPr lang="en-US" altLang="zh-CN" sz="2000">
                <a:solidFill>
                  <a:srgbClr val="FF0000"/>
                </a:solidFill>
                <a:ea typeface="楷体_GB2312" pitchFamily="49" charset="-122"/>
              </a:rPr>
              <a:t>prev_run</a:t>
            </a:r>
            <a:r>
              <a:rPr lang="en-US" altLang="zh-CN" sz="2000">
                <a:ea typeface="楷体_GB2312" pitchFamily="49" charset="-122"/>
              </a:rPr>
              <a:t>; //in ready queue</a:t>
            </a:r>
            <a:endParaRPr lang="zh-CN" altLang="en-US" sz="2000">
              <a:ea typeface="楷体_GB2312" pitchFamily="49" charset="-122"/>
            </a:endParaRPr>
          </a:p>
        </p:txBody>
      </p:sp>
      <p:sp>
        <p:nvSpPr>
          <p:cNvPr id="335879" name="AutoShape 7"/>
          <p:cNvSpPr>
            <a:spLocks/>
          </p:cNvSpPr>
          <p:nvPr/>
        </p:nvSpPr>
        <p:spPr bwMode="auto">
          <a:xfrm>
            <a:off x="5446713" y="1052513"/>
            <a:ext cx="3841750" cy="609600"/>
          </a:xfrm>
          <a:prstGeom prst="borderCallout2">
            <a:avLst>
              <a:gd name="adj1" fmla="val 18750"/>
              <a:gd name="adj2" fmla="val -1981"/>
              <a:gd name="adj3" fmla="val 18750"/>
              <a:gd name="adj4" fmla="val -30495"/>
              <a:gd name="adj5" fmla="val 33593"/>
              <a:gd name="adj6" fmla="val -5954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 marL="228600" indent="-228600" algn="ctr">
              <a:buFontTx/>
              <a:buNone/>
            </a:pPr>
            <a:r>
              <a:rPr lang="zh-CN" altLang="en-US" sz="2400"/>
              <a:t>运行、就绪、阻塞</a:t>
            </a:r>
          </a:p>
        </p:txBody>
      </p:sp>
      <p:sp>
        <p:nvSpPr>
          <p:cNvPr id="335881" name="AutoShape 9"/>
          <p:cNvSpPr>
            <a:spLocks/>
          </p:cNvSpPr>
          <p:nvPr/>
        </p:nvSpPr>
        <p:spPr bwMode="auto">
          <a:xfrm>
            <a:off x="5041900" y="1196975"/>
            <a:ext cx="3814763" cy="757238"/>
          </a:xfrm>
          <a:prstGeom prst="borderCallout2">
            <a:avLst>
              <a:gd name="adj1" fmla="val 15093"/>
              <a:gd name="adj2" fmla="val -1995"/>
              <a:gd name="adj3" fmla="val 15093"/>
              <a:gd name="adj4" fmla="val -30546"/>
              <a:gd name="adj5" fmla="val 42347"/>
              <a:gd name="adj6" fmla="val -5967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counter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进程还可运行</a:t>
            </a:r>
            <a:r>
              <a:rPr lang="en-US" altLang="zh-CN"/>
              <a:t>tick</a:t>
            </a:r>
            <a:r>
              <a:rPr lang="zh-CN" altLang="en-US"/>
              <a:t>数量，   </a:t>
            </a:r>
          </a:p>
          <a:p>
            <a:pPr>
              <a:buFontTx/>
              <a:buNone/>
            </a:pPr>
            <a:r>
              <a:rPr lang="zh-CN" altLang="en-US"/>
              <a:t>               减至</a:t>
            </a:r>
            <a:r>
              <a:rPr lang="en-US" altLang="zh-CN"/>
              <a:t>0</a:t>
            </a:r>
            <a:r>
              <a:rPr lang="zh-CN" altLang="en-US"/>
              <a:t>后进入就绪。</a:t>
            </a:r>
          </a:p>
        </p:txBody>
      </p:sp>
      <p:sp>
        <p:nvSpPr>
          <p:cNvPr id="335882" name="AutoShape 10"/>
          <p:cNvSpPr>
            <a:spLocks/>
          </p:cNvSpPr>
          <p:nvPr/>
        </p:nvSpPr>
        <p:spPr bwMode="auto">
          <a:xfrm>
            <a:off x="5040313" y="1268413"/>
            <a:ext cx="2736850" cy="465137"/>
          </a:xfrm>
          <a:prstGeom prst="borderCallout2">
            <a:avLst>
              <a:gd name="adj1" fmla="val 24574"/>
              <a:gd name="adj2" fmla="val -2782"/>
              <a:gd name="adj3" fmla="val 24574"/>
              <a:gd name="adj4" fmla="val -45764"/>
              <a:gd name="adj5" fmla="val 131398"/>
              <a:gd name="adj6" fmla="val -89616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>
                <a:solidFill>
                  <a:srgbClr val="FF0000"/>
                </a:solidFill>
              </a:rPr>
              <a:t> priority</a:t>
            </a:r>
            <a:r>
              <a:rPr lang="en-US" altLang="zh-CN"/>
              <a:t> </a:t>
            </a:r>
            <a:r>
              <a:rPr lang="zh-CN" altLang="en-US"/>
              <a:t>：进程优先级</a:t>
            </a:r>
            <a:endParaRPr lang="en-US" altLang="zh-CN"/>
          </a:p>
        </p:txBody>
      </p:sp>
      <p:sp>
        <p:nvSpPr>
          <p:cNvPr id="335884" name="AutoShape 12"/>
          <p:cNvSpPr>
            <a:spLocks/>
          </p:cNvSpPr>
          <p:nvPr/>
        </p:nvSpPr>
        <p:spPr bwMode="auto">
          <a:xfrm>
            <a:off x="5446713" y="1052513"/>
            <a:ext cx="3814762" cy="757237"/>
          </a:xfrm>
          <a:prstGeom prst="borderCallout2">
            <a:avLst>
              <a:gd name="adj1" fmla="val 15093"/>
              <a:gd name="adj2" fmla="val -1995"/>
              <a:gd name="adj3" fmla="val 15093"/>
              <a:gd name="adj4" fmla="val -23472"/>
              <a:gd name="adj5" fmla="val 173375"/>
              <a:gd name="adj6" fmla="val -45444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signals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：信号处理函数的入口</a:t>
            </a:r>
            <a:r>
              <a:rPr lang="zh-CN" altLang="en-US"/>
              <a:t>。</a:t>
            </a:r>
          </a:p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blocked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阻塞的信号</a:t>
            </a:r>
          </a:p>
        </p:txBody>
      </p:sp>
      <p:sp>
        <p:nvSpPr>
          <p:cNvPr id="335885" name="AutoShape 13"/>
          <p:cNvSpPr>
            <a:spLocks/>
          </p:cNvSpPr>
          <p:nvPr/>
        </p:nvSpPr>
        <p:spPr bwMode="auto">
          <a:xfrm>
            <a:off x="5616575" y="2492375"/>
            <a:ext cx="3814763" cy="431800"/>
          </a:xfrm>
          <a:prstGeom prst="borderCallout2">
            <a:avLst>
              <a:gd name="adj1" fmla="val 26472"/>
              <a:gd name="adj2" fmla="val -1995"/>
              <a:gd name="adj3" fmla="val 26472"/>
              <a:gd name="adj4" fmla="val -21264"/>
              <a:gd name="adj5" fmla="val 55884"/>
              <a:gd name="adj6" fmla="val -41074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>
                <a:solidFill>
                  <a:srgbClr val="FF0000"/>
                </a:solidFill>
              </a:rPr>
              <a:t>pid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uid</a:t>
            </a:r>
            <a:r>
              <a:rPr lang="zh-CN" altLang="en-US">
                <a:solidFill>
                  <a:srgbClr val="FF0000"/>
                </a:solidFill>
              </a:rPr>
              <a:t>，</a:t>
            </a:r>
            <a:r>
              <a:rPr lang="en-US" altLang="zh-CN">
                <a:solidFill>
                  <a:srgbClr val="FF0000"/>
                </a:solidFill>
              </a:rPr>
              <a:t>gid</a:t>
            </a:r>
            <a:r>
              <a:rPr lang="en-US" altLang="zh-CN"/>
              <a:t> </a:t>
            </a:r>
            <a:r>
              <a:rPr lang="zh-CN" altLang="en-US">
                <a:solidFill>
                  <a:srgbClr val="FF0000"/>
                </a:solidFill>
              </a:rPr>
              <a:t>：</a:t>
            </a:r>
            <a:r>
              <a:rPr lang="zh-CN" altLang="en-US"/>
              <a:t>和进程标识有关</a:t>
            </a:r>
          </a:p>
        </p:txBody>
      </p:sp>
      <p:sp>
        <p:nvSpPr>
          <p:cNvPr id="335886" name="AutoShape 14"/>
          <p:cNvSpPr>
            <a:spLocks/>
          </p:cNvSpPr>
          <p:nvPr/>
        </p:nvSpPr>
        <p:spPr bwMode="auto">
          <a:xfrm>
            <a:off x="6696075" y="5229225"/>
            <a:ext cx="3022600" cy="757238"/>
          </a:xfrm>
          <a:prstGeom prst="borderCallout2">
            <a:avLst>
              <a:gd name="adj1" fmla="val 15093"/>
              <a:gd name="adj2" fmla="val -2523"/>
              <a:gd name="adj3" fmla="val 15093"/>
              <a:gd name="adj4" fmla="val -44065"/>
              <a:gd name="adj5" fmla="val -83227"/>
              <a:gd name="adj6" fmla="val -86657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p_pptr</a:t>
            </a:r>
            <a:r>
              <a:rPr lang="zh-CN" altLang="en-US" b="1" dirty="0">
                <a:solidFill>
                  <a:srgbClr val="FF0000"/>
                </a:solidFill>
              </a:rPr>
              <a:t>等</a:t>
            </a:r>
            <a:r>
              <a:rPr lang="zh-CN" altLang="en-US" b="1" dirty="0"/>
              <a:t>：和进程家族关系有关</a:t>
            </a:r>
          </a:p>
        </p:txBody>
      </p:sp>
      <p:sp>
        <p:nvSpPr>
          <p:cNvPr id="335887" name="AutoShape 15"/>
          <p:cNvSpPr>
            <a:spLocks/>
          </p:cNvSpPr>
          <p:nvPr/>
        </p:nvSpPr>
        <p:spPr bwMode="auto">
          <a:xfrm>
            <a:off x="6554788" y="4849813"/>
            <a:ext cx="3022600" cy="757237"/>
          </a:xfrm>
          <a:prstGeom prst="borderCallout2">
            <a:avLst>
              <a:gd name="adj1" fmla="val 15093"/>
              <a:gd name="adj2" fmla="val -2523"/>
              <a:gd name="adj3" fmla="val 15093"/>
              <a:gd name="adj4" fmla="val -37449"/>
              <a:gd name="adj5" fmla="val 50731"/>
              <a:gd name="adj6" fmla="val -73269"/>
            </a:avLst>
          </a:prstGeom>
          <a:solidFill>
            <a:srgbClr val="B2B2B2"/>
          </a:solidFill>
          <a:ln w="19050" algn="ctr">
            <a:solidFill>
              <a:srgbClr val="FF0000"/>
            </a:solidFill>
            <a:miter lim="800000"/>
            <a:headEnd/>
            <a:tailEnd/>
          </a:ln>
          <a:effectLst/>
        </p:spPr>
        <p:txBody>
          <a:bodyPr lIns="0" rIns="0"/>
          <a:lstStyle/>
          <a:p>
            <a:pPr>
              <a:buFontTx/>
              <a:buNone/>
            </a:pPr>
            <a:r>
              <a:rPr lang="en-US" altLang="zh-CN" b="1" dirty="0" err="1">
                <a:solidFill>
                  <a:srgbClr val="FF0000"/>
                </a:solidFill>
              </a:rPr>
              <a:t>next_task</a:t>
            </a:r>
            <a:r>
              <a:rPr lang="zh-CN" altLang="en-US" b="1" dirty="0">
                <a:solidFill>
                  <a:srgbClr val="FF0000"/>
                </a:solidFill>
              </a:rPr>
              <a:t>等</a:t>
            </a:r>
            <a:r>
              <a:rPr lang="zh-CN" altLang="en-US" b="1" dirty="0"/>
              <a:t>：和进程链表，遍历进程相关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8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5879" grpId="0" animBg="1"/>
      <p:bldP spid="335879" grpId="1" animBg="1"/>
      <p:bldP spid="335881" grpId="0" animBg="1"/>
      <p:bldP spid="335881" grpId="1" animBg="1"/>
      <p:bldP spid="335882" grpId="0" animBg="1"/>
      <p:bldP spid="335882" grpId="1" animBg="1"/>
      <p:bldP spid="335884" grpId="0" animBg="1"/>
      <p:bldP spid="335884" grpId="1" animBg="1"/>
      <p:bldP spid="335885" grpId="0" animBg="1"/>
      <p:bldP spid="335885" grpId="1" animBg="1"/>
      <p:bldP spid="335886" grpId="0" animBg="1"/>
      <p:bldP spid="335886" grpId="1" animBg="1"/>
      <p:bldP spid="335887" grpId="0" animBg="1"/>
      <p:bldP spid="335887" grpId="1" animBg="1"/>
    </p:bldLst>
  </p:timing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20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典型调度算法</a:t>
            </a:r>
          </a:p>
          <a:p>
            <a:pPr lvl="1"/>
            <a:r>
              <a:rPr lang="en-US" altLang="zh-CN">
                <a:latin typeface="宋体" charset="-122"/>
              </a:rPr>
              <a:t>1.</a:t>
            </a:r>
            <a:r>
              <a:rPr lang="zh-CN" altLang="en-US">
                <a:latin typeface="宋体" charset="-122"/>
              </a:rPr>
              <a:t>先来先服务调度（</a:t>
            </a:r>
            <a:r>
              <a:rPr lang="en-US" altLang="zh-CN">
                <a:latin typeface="宋体" charset="-122"/>
              </a:rPr>
              <a:t>First Come First Serve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2.</a:t>
            </a:r>
            <a:r>
              <a:rPr lang="zh-CN" altLang="en-US">
                <a:latin typeface="宋体" charset="-122"/>
              </a:rPr>
              <a:t>短作业优先调度算法（</a:t>
            </a:r>
            <a:r>
              <a:rPr lang="en-US" altLang="zh-CN">
                <a:latin typeface="宋体" charset="-122"/>
              </a:rPr>
              <a:t>Short Job First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3.</a:t>
            </a:r>
            <a:r>
              <a:rPr lang="zh-CN" altLang="en-US">
                <a:latin typeface="宋体" charset="-122"/>
              </a:rPr>
              <a:t>响应比高者优先调度算法</a:t>
            </a:r>
          </a:p>
          <a:p>
            <a:pPr lvl="1"/>
            <a:r>
              <a:rPr lang="en-US" altLang="zh-CN">
                <a:latin typeface="宋体" charset="-122"/>
              </a:rPr>
              <a:t>4.</a:t>
            </a:r>
            <a:r>
              <a:rPr lang="zh-CN" altLang="en-US">
                <a:latin typeface="宋体" charset="-122"/>
              </a:rPr>
              <a:t>优先数调度算法</a:t>
            </a:r>
          </a:p>
          <a:p>
            <a:pPr lvl="1"/>
            <a:r>
              <a:rPr lang="en-US" altLang="zh-CN">
                <a:latin typeface="宋体" charset="-122"/>
              </a:rPr>
              <a:t>5.</a:t>
            </a:r>
            <a:r>
              <a:rPr lang="zh-CN" altLang="en-US">
                <a:latin typeface="宋体" charset="-122"/>
              </a:rPr>
              <a:t>循环轮转调度法（</a:t>
            </a:r>
            <a:r>
              <a:rPr lang="en-US" altLang="zh-CN">
                <a:latin typeface="宋体" charset="-122"/>
              </a:rPr>
              <a:t>ROUND-ROBIN</a:t>
            </a:r>
            <a:r>
              <a:rPr lang="zh-CN" altLang="en-US">
                <a:latin typeface="宋体" charset="-122"/>
              </a:rPr>
              <a:t>）</a:t>
            </a:r>
          </a:p>
          <a:p>
            <a:pPr lvl="1"/>
            <a:r>
              <a:rPr lang="en-US" altLang="zh-CN">
                <a:latin typeface="宋体" charset="-122"/>
              </a:rPr>
              <a:t>6.</a:t>
            </a:r>
            <a:r>
              <a:rPr lang="zh-CN" altLang="en-US">
                <a:latin typeface="宋体" charset="-122"/>
              </a:rPr>
              <a:t>可变时间片轮转调度法</a:t>
            </a:r>
          </a:p>
          <a:p>
            <a:pPr lvl="1"/>
            <a:r>
              <a:rPr lang="en-US" altLang="zh-CN">
                <a:latin typeface="宋体" charset="-122"/>
              </a:rPr>
              <a:t>7.</a:t>
            </a:r>
            <a:r>
              <a:rPr lang="zh-CN" altLang="en-US">
                <a:latin typeface="宋体" charset="-122"/>
              </a:rPr>
              <a:t>多重时间片循环调度法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500" fill="hold"/>
                                        <p:tgtEl>
                                          <p:spTgt spid="302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7" presetID="3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8" dur="500" fill="hold"/>
                                        <p:tgtEl>
                                          <p:spTgt spid="302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9718675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1.</a:t>
            </a:r>
            <a:r>
              <a:rPr lang="zh-CN" altLang="en-US" dirty="0">
                <a:latin typeface="宋体" charset="-122"/>
              </a:rPr>
              <a:t>先来先服务调度（</a:t>
            </a:r>
            <a:r>
              <a:rPr lang="en-US" altLang="zh-CN" dirty="0">
                <a:latin typeface="宋体" charset="-122"/>
              </a:rPr>
              <a:t>First Come First Serve</a:t>
            </a:r>
            <a:r>
              <a:rPr lang="zh-CN" altLang="en-US" dirty="0">
                <a:latin typeface="宋体" charset="-122"/>
              </a:rPr>
              <a:t>）</a:t>
            </a:r>
          </a:p>
        </p:txBody>
      </p:sp>
      <p:sp>
        <p:nvSpPr>
          <p:cNvPr id="310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算法</a:t>
            </a:r>
          </a:p>
          <a:p>
            <a:pPr lvl="1"/>
            <a:r>
              <a:rPr lang="zh-CN" altLang="en-US" dirty="0">
                <a:latin typeface="宋体" charset="-122"/>
              </a:rPr>
              <a:t>按照作业进入系统的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</a:rPr>
              <a:t>时间先后次序</a:t>
            </a:r>
            <a:r>
              <a:rPr lang="zh-CN" altLang="en-US" dirty="0">
                <a:latin typeface="宋体" charset="-122"/>
              </a:rPr>
              <a:t>来挑选作业。先进入系统的作业优先被运行。</a:t>
            </a:r>
          </a:p>
          <a:p>
            <a:r>
              <a:rPr lang="zh-CN" altLang="en-US" dirty="0">
                <a:latin typeface="宋体" charset="-122"/>
              </a:rPr>
              <a:t>特点</a:t>
            </a:r>
          </a:p>
          <a:p>
            <a:pPr lvl="1"/>
            <a:r>
              <a:rPr lang="zh-CN" altLang="en-US" dirty="0">
                <a:latin typeface="宋体" charset="-122"/>
              </a:rPr>
              <a:t>容易实现，效率不高</a:t>
            </a:r>
          </a:p>
          <a:p>
            <a:pPr lvl="1"/>
            <a:r>
              <a:rPr lang="zh-CN" altLang="en-US" dirty="0">
                <a:latin typeface="宋体" charset="-122"/>
              </a:rPr>
              <a:t>只考虑作业的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等候时间</a:t>
            </a:r>
            <a:r>
              <a:rPr lang="zh-CN" altLang="en-US" dirty="0">
                <a:latin typeface="宋体" charset="-122"/>
              </a:rPr>
              <a:t>，而没考虑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的长短。因此一个晚来但是很短的作业可能需要等待很长时间才能被运行，因而本算法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不利于短作业</a:t>
            </a:r>
            <a:r>
              <a:rPr lang="zh-CN" altLang="en-US" dirty="0">
                <a:latin typeface="宋体" charset="-122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142055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9790113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2.</a:t>
            </a:r>
            <a:r>
              <a:rPr lang="zh-CN" altLang="en-US" dirty="0">
                <a:latin typeface="宋体" charset="-122"/>
              </a:rPr>
              <a:t>短作业优先调度算法（</a:t>
            </a:r>
            <a:r>
              <a:rPr lang="en-US" altLang="zh-CN" dirty="0">
                <a:latin typeface="宋体" charset="-122"/>
              </a:rPr>
              <a:t>Short Job First</a:t>
            </a:r>
            <a:r>
              <a:rPr lang="zh-CN" altLang="en-US" dirty="0">
                <a:latin typeface="宋体" charset="-122"/>
              </a:rPr>
              <a:t>）</a:t>
            </a:r>
          </a:p>
        </p:txBody>
      </p:sp>
      <p:sp>
        <p:nvSpPr>
          <p:cNvPr id="309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charset="-122"/>
              </a:rPr>
              <a:t>算法</a:t>
            </a:r>
          </a:p>
          <a:p>
            <a:pPr lvl="1"/>
            <a:r>
              <a:rPr lang="zh-CN" altLang="en-US" dirty="0">
                <a:latin typeface="宋体" charset="-122"/>
              </a:rPr>
              <a:t>参考</a:t>
            </a:r>
            <a:r>
              <a:rPr lang="zh-CN" altLang="en-US" b="1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，选取</a:t>
            </a:r>
            <a:r>
              <a:rPr lang="zh-CN" altLang="en-US" dirty="0">
                <a:solidFill>
                  <a:srgbClr val="FF0000"/>
                </a:solidFill>
                <a:latin typeface="宋体" charset="-122"/>
              </a:rPr>
              <a:t>时间最短</a:t>
            </a:r>
            <a:r>
              <a:rPr lang="zh-CN" altLang="en-US" dirty="0">
                <a:latin typeface="宋体" charset="-122"/>
              </a:rPr>
              <a:t>的作业投入运行。</a:t>
            </a:r>
          </a:p>
          <a:p>
            <a:pPr algn="just">
              <a:lnSpc>
                <a:spcPct val="135000"/>
              </a:lnSpc>
              <a:spcBef>
                <a:spcPct val="10000"/>
              </a:spcBef>
              <a:buClr>
                <a:srgbClr val="FF6600"/>
              </a:buClr>
              <a:buSzPct val="105000"/>
            </a:pPr>
            <a:r>
              <a:rPr lang="zh-CN" altLang="en-US" dirty="0">
                <a:latin typeface="宋体" charset="-122"/>
              </a:rPr>
              <a:t>特点</a:t>
            </a:r>
          </a:p>
          <a:p>
            <a:pPr lvl="1" algn="just">
              <a:lnSpc>
                <a:spcPct val="135000"/>
              </a:lnSpc>
              <a:spcBef>
                <a:spcPct val="10000"/>
              </a:spcBef>
              <a:buSzPct val="105000"/>
            </a:pPr>
            <a:r>
              <a:rPr lang="zh-CN" altLang="en-US" dirty="0">
                <a:latin typeface="宋体" charset="-122"/>
              </a:rPr>
              <a:t>易于实现，效率不高</a:t>
            </a:r>
          </a:p>
          <a:p>
            <a:pPr lvl="1" algn="just">
              <a:lnSpc>
                <a:spcPct val="135000"/>
              </a:lnSpc>
              <a:spcBef>
                <a:spcPct val="10000"/>
              </a:spcBef>
              <a:buSzPct val="105000"/>
            </a:pPr>
            <a:r>
              <a:rPr lang="zh-CN" altLang="en-US" dirty="0">
                <a:latin typeface="宋体" charset="-122"/>
              </a:rPr>
              <a:t>忽视了作业等待时间，一个早来但是很长的作业将会在很长时间得不到调度，易出现资源“饥饿”的现象。</a:t>
            </a:r>
          </a:p>
        </p:txBody>
      </p:sp>
    </p:spTree>
    <p:extLst>
      <p:ext uri="{BB962C8B-B14F-4D97-AF65-F5344CB8AC3E}">
        <p14:creationId xmlns:p14="http://schemas.microsoft.com/office/powerpoint/2010/main" val="423027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5254625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3.</a:t>
            </a:r>
            <a:r>
              <a:rPr lang="zh-CN" altLang="en-US" dirty="0">
                <a:latin typeface="宋体" charset="-122"/>
              </a:rPr>
              <a:t>响应比高者优先调度算法</a:t>
            </a:r>
          </a:p>
        </p:txBody>
      </p:sp>
      <p:sp>
        <p:nvSpPr>
          <p:cNvPr id="308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定义</a:t>
            </a:r>
          </a:p>
          <a:p>
            <a:pPr lvl="1"/>
            <a:r>
              <a:rPr lang="zh-CN" altLang="en-US" dirty="0">
                <a:latin typeface="宋体" charset="-122"/>
              </a:rPr>
              <a:t>作业的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响应时间</a:t>
            </a:r>
            <a:r>
              <a:rPr lang="zh-CN" altLang="en-US" dirty="0">
                <a:latin typeface="宋体" charset="-122"/>
              </a:rPr>
              <a:t>和与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运行时间</a:t>
            </a:r>
            <a:r>
              <a:rPr lang="zh-CN" altLang="en-US" dirty="0">
                <a:latin typeface="宋体" charset="-122"/>
              </a:rPr>
              <a:t>的比值</a:t>
            </a:r>
          </a:p>
          <a:p>
            <a:pPr lvl="1">
              <a:buFont typeface="Wingdings" pitchFamily="2" charset="2"/>
              <a:buChar char="p"/>
            </a:pP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 </a:t>
            </a:r>
            <a:r>
              <a:rPr lang="en-US" altLang="zh-CN" dirty="0">
                <a:latin typeface="宋体" charset="-122"/>
              </a:rPr>
              <a:t>=  </a:t>
            </a:r>
            <a:r>
              <a:rPr lang="zh-CN" altLang="en-US" dirty="0">
                <a:latin typeface="宋体" charset="-122"/>
              </a:rPr>
              <a:t>响应时间</a:t>
            </a:r>
            <a:r>
              <a:rPr lang="en-US" altLang="zh-CN" dirty="0">
                <a:latin typeface="宋体" charset="-122"/>
              </a:rPr>
              <a:t>/</a:t>
            </a:r>
            <a:r>
              <a:rPr lang="zh-CN" altLang="en-US" dirty="0">
                <a:latin typeface="宋体" charset="-122"/>
              </a:rPr>
              <a:t>运行时间</a:t>
            </a:r>
            <a:endParaRPr lang="en-US" altLang="zh-CN" dirty="0">
              <a:latin typeface="宋体" charset="-122"/>
            </a:endParaRPr>
          </a:p>
          <a:p>
            <a:pPr>
              <a:buFont typeface="Wingdings" pitchFamily="2" charset="2"/>
              <a:buNone/>
            </a:pPr>
            <a:r>
              <a:rPr lang="zh-CN" altLang="en-US" dirty="0">
                <a:latin typeface="宋体" charset="-122"/>
              </a:rPr>
              <a:t>            </a:t>
            </a:r>
            <a:r>
              <a:rPr lang="en-US" altLang="zh-CN" dirty="0">
                <a:latin typeface="宋体" charset="-122"/>
              </a:rPr>
              <a:t>=</a:t>
            </a:r>
            <a:r>
              <a:rPr lang="zh-CN" altLang="en-US" dirty="0">
                <a:latin typeface="宋体" charset="-122"/>
              </a:rPr>
              <a:t>（等待时间 </a:t>
            </a:r>
            <a:r>
              <a:rPr lang="en-US" altLang="zh-CN" dirty="0">
                <a:latin typeface="宋体" charset="-122"/>
              </a:rPr>
              <a:t>+ </a:t>
            </a:r>
            <a:r>
              <a:rPr lang="zh-CN" altLang="en-US" dirty="0">
                <a:latin typeface="宋体" charset="-122"/>
              </a:rPr>
              <a:t>运行时间）</a:t>
            </a:r>
            <a:r>
              <a:rPr lang="en-US" altLang="zh-CN" dirty="0">
                <a:latin typeface="宋体" charset="-122"/>
              </a:rPr>
              <a:t>/</a:t>
            </a:r>
            <a:r>
              <a:rPr lang="zh-CN" altLang="en-US" dirty="0">
                <a:latin typeface="宋体" charset="-122"/>
              </a:rPr>
              <a:t>运行时间 </a:t>
            </a:r>
            <a:endParaRPr lang="en-US" altLang="zh-CN" dirty="0">
              <a:latin typeface="宋体" charset="-122"/>
            </a:endParaRPr>
          </a:p>
          <a:p>
            <a:pPr>
              <a:buFont typeface="Wingdings" pitchFamily="2" charset="2"/>
              <a:buNone/>
            </a:pPr>
            <a:r>
              <a:rPr lang="en-US" altLang="zh-CN" dirty="0">
                <a:latin typeface="宋体" charset="-122"/>
              </a:rPr>
              <a:t>            </a:t>
            </a:r>
            <a:r>
              <a:rPr lang="en-US" altLang="zh-CN" dirty="0">
                <a:solidFill>
                  <a:srgbClr val="FF3300"/>
                </a:solidFill>
                <a:latin typeface="宋体" charset="-122"/>
              </a:rPr>
              <a:t>=  1 + </a:t>
            </a: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等待时间 </a:t>
            </a:r>
            <a:r>
              <a:rPr lang="en-US" altLang="zh-CN" dirty="0">
                <a:solidFill>
                  <a:srgbClr val="FF3300"/>
                </a:solidFill>
                <a:latin typeface="宋体" charset="-122"/>
              </a:rPr>
              <a:t>/ </a:t>
            </a:r>
            <a:r>
              <a:rPr lang="zh-CN" altLang="en-US" dirty="0">
                <a:solidFill>
                  <a:srgbClr val="FF3300"/>
                </a:solidFill>
                <a:latin typeface="宋体" charset="-122"/>
              </a:rPr>
              <a:t>运行时间</a:t>
            </a:r>
          </a:p>
          <a:p>
            <a:pPr>
              <a:buSzPct val="110000"/>
            </a:pPr>
            <a:r>
              <a:rPr lang="zh-CN" altLang="en-US" dirty="0">
                <a:latin typeface="宋体" charset="-122"/>
              </a:rPr>
              <a:t>算法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charset="-122"/>
              </a:rPr>
              <a:t>调度作业时计算作业列表中每个作业的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响应比</a:t>
            </a:r>
            <a:r>
              <a:rPr lang="zh-CN" altLang="en-US" dirty="0">
                <a:latin typeface="宋体" charset="-122"/>
              </a:rPr>
              <a:t>，选择响应比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最高</a:t>
            </a:r>
            <a:r>
              <a:rPr lang="zh-CN" altLang="en-US" dirty="0">
                <a:latin typeface="宋体" charset="-122"/>
              </a:rPr>
              <a:t>的作业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优先</a:t>
            </a:r>
            <a:r>
              <a:rPr lang="zh-CN" altLang="en-US" dirty="0">
                <a:latin typeface="宋体" charset="-122"/>
              </a:rPr>
              <a:t>投入运行。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7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特点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响应比</a:t>
            </a:r>
            <a:r>
              <a:rPr lang="zh-CN" altLang="en-US" sz="2400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 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=  1 + 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等待时间 </a:t>
            </a:r>
            <a:r>
              <a:rPr lang="en-US" altLang="zh-CN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/ </a:t>
            </a:r>
            <a:r>
              <a:rPr lang="zh-CN" altLang="en-US" sz="2400" dirty="0">
                <a:solidFill>
                  <a:srgbClr val="FF330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运行时间</a:t>
            </a:r>
            <a:endParaRPr lang="zh-CN" altLang="en-US" sz="2400" dirty="0"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/>
            <a:r>
              <a:rPr lang="zh-CN" altLang="en-US" sz="2400" dirty="0"/>
              <a:t>如果作业等待时间相同，则运行时间越短的作业，其响应比越高，因此越容易被调度。因而</a:t>
            </a:r>
            <a:r>
              <a:rPr lang="zh-CN" altLang="en-US" sz="2400" dirty="0">
                <a:solidFill>
                  <a:srgbClr val="0000FF"/>
                </a:solidFill>
              </a:rPr>
              <a:t>有利于短作业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如果作业运行时间相同，则等待时间越长的作业，其响应比越高，因此越容易被调度。因而</a:t>
            </a:r>
            <a:r>
              <a:rPr lang="zh-CN" altLang="en-US" sz="2400" dirty="0">
                <a:solidFill>
                  <a:srgbClr val="0000FF"/>
                </a:solidFill>
              </a:rPr>
              <a:t>有利于等候时间很长的作业</a:t>
            </a:r>
            <a:r>
              <a:rPr lang="zh-CN" altLang="en-US" sz="2400" dirty="0"/>
              <a:t>。</a:t>
            </a:r>
          </a:p>
          <a:p>
            <a:pPr lvl="1"/>
            <a:r>
              <a:rPr lang="zh-CN" altLang="en-US" sz="2400" dirty="0"/>
              <a:t>对于运行时间长的作业，其优先级可以随等待时间的增加而提高，当其</a:t>
            </a:r>
            <a:r>
              <a:rPr lang="zh-CN" altLang="en-US" sz="2400" dirty="0">
                <a:solidFill>
                  <a:srgbClr val="0000FF"/>
                </a:solidFill>
              </a:rPr>
              <a:t>等待足够久的时侯，也有可能获得</a:t>
            </a:r>
            <a:r>
              <a:rPr lang="en-US" altLang="zh-CN" sz="2400" dirty="0">
                <a:solidFill>
                  <a:srgbClr val="0000FF"/>
                </a:solidFill>
              </a:rPr>
              <a:t>CPU</a:t>
            </a:r>
            <a:r>
              <a:rPr lang="zh-CN" altLang="en-US" sz="2400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17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5213"/>
            <a:ext cx="8782050" cy="584775"/>
          </a:xfrm>
        </p:spPr>
        <p:txBody>
          <a:bodyPr/>
          <a:lstStyle/>
          <a:p>
            <a:r>
              <a:rPr lang="en-US" altLang="zh-CN" dirty="0">
                <a:latin typeface="宋体" charset="-122"/>
              </a:rPr>
              <a:t>4.</a:t>
            </a:r>
            <a:r>
              <a:rPr lang="zh-CN" altLang="en-US" dirty="0">
                <a:latin typeface="宋体" charset="-122"/>
              </a:rPr>
              <a:t>优先数调度算法</a:t>
            </a:r>
          </a:p>
        </p:txBody>
      </p:sp>
      <p:sp>
        <p:nvSpPr>
          <p:cNvPr id="306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算法</a:t>
            </a:r>
          </a:p>
          <a:p>
            <a:pPr lvl="1"/>
            <a:r>
              <a:rPr lang="zh-CN" altLang="en-US" dirty="0"/>
              <a:t>根据进程优先数，把</a:t>
            </a:r>
            <a:r>
              <a:rPr lang="en-US" altLang="zh-CN" dirty="0"/>
              <a:t>CPU</a:t>
            </a:r>
            <a:r>
              <a:rPr lang="zh-CN" altLang="en-US" dirty="0"/>
              <a:t>分配给最高的进程。</a:t>
            </a:r>
          </a:p>
          <a:p>
            <a:pPr lvl="1"/>
            <a:r>
              <a:rPr lang="zh-CN" altLang="en-US" dirty="0"/>
              <a:t>进程优先数 </a:t>
            </a:r>
            <a:r>
              <a:rPr lang="en-US" altLang="zh-CN" dirty="0"/>
              <a:t>= </a:t>
            </a:r>
            <a:r>
              <a:rPr lang="zh-CN" altLang="en-US" dirty="0"/>
              <a:t>静态优先数 </a:t>
            </a:r>
            <a:r>
              <a:rPr lang="en-US" altLang="zh-CN" dirty="0"/>
              <a:t>+</a:t>
            </a:r>
            <a:r>
              <a:rPr lang="zh-CN" altLang="en-US" dirty="0"/>
              <a:t>动态优先数</a:t>
            </a:r>
          </a:p>
          <a:p>
            <a:r>
              <a:rPr lang="zh-CN" altLang="en-US" dirty="0"/>
              <a:t> 静态优先数</a:t>
            </a:r>
          </a:p>
          <a:p>
            <a:pPr lvl="1">
              <a:buClr>
                <a:srgbClr val="33CC33"/>
              </a:buClr>
            </a:pPr>
            <a:r>
              <a:rPr lang="zh-CN" altLang="en-US" dirty="0"/>
              <a:t>进程创建时确定，在整个进程运行期间不再改变。</a:t>
            </a:r>
          </a:p>
          <a:p>
            <a:r>
              <a:rPr lang="zh-CN" altLang="en-US" dirty="0"/>
              <a:t>动态优先数</a:t>
            </a:r>
          </a:p>
          <a:p>
            <a:pPr lvl="1">
              <a:buClr>
                <a:srgbClr val="33CC33"/>
              </a:buClr>
            </a:pPr>
            <a:r>
              <a:rPr lang="zh-CN" altLang="en-US" dirty="0"/>
              <a:t>动态优先数在进程运行期间可以改变。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5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静态优先数的确定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基于进程所需的资源多少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基于程序运行时间的长短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基于进程的类型</a:t>
            </a:r>
            <a:r>
              <a:rPr lang="en-US" altLang="zh-CN" dirty="0">
                <a:solidFill>
                  <a:srgbClr val="FF3300"/>
                </a:solidFill>
              </a:rPr>
              <a:t>[IO/CPU,</a:t>
            </a:r>
            <a:r>
              <a:rPr lang="zh-CN" altLang="en-US" dirty="0">
                <a:solidFill>
                  <a:srgbClr val="FF3300"/>
                </a:solidFill>
              </a:rPr>
              <a:t>前台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r>
              <a:rPr lang="zh-CN" altLang="en-US" dirty="0">
                <a:solidFill>
                  <a:srgbClr val="FF3300"/>
                </a:solidFill>
              </a:rPr>
              <a:t>后台</a:t>
            </a:r>
            <a:r>
              <a:rPr lang="en-US" altLang="zh-CN" dirty="0">
                <a:solidFill>
                  <a:srgbClr val="FF3300"/>
                </a:solidFill>
              </a:rPr>
              <a:t>,</a:t>
            </a:r>
            <a:r>
              <a:rPr lang="zh-CN" altLang="en-US" dirty="0">
                <a:solidFill>
                  <a:srgbClr val="FF3300"/>
                </a:solidFill>
              </a:rPr>
              <a:t>核心</a:t>
            </a:r>
            <a:r>
              <a:rPr lang="en-US" altLang="zh-CN" dirty="0">
                <a:solidFill>
                  <a:srgbClr val="FF3300"/>
                </a:solidFill>
              </a:rPr>
              <a:t>/</a:t>
            </a:r>
            <a:r>
              <a:rPr lang="zh-CN" altLang="en-US" dirty="0">
                <a:solidFill>
                  <a:srgbClr val="FF3300"/>
                </a:solidFill>
              </a:rPr>
              <a:t>用户</a:t>
            </a:r>
            <a:r>
              <a:rPr lang="en-US" altLang="zh-CN" dirty="0">
                <a:solidFill>
                  <a:srgbClr val="FF3300"/>
                </a:solidFill>
              </a:rPr>
              <a:t>]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动态优先数的确定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当使用</a:t>
            </a:r>
            <a:r>
              <a:rPr lang="en-US" altLang="zh-CN" dirty="0"/>
              <a:t>CPU</a:t>
            </a:r>
            <a:r>
              <a:rPr lang="zh-CN" altLang="en-US" dirty="0"/>
              <a:t>超过一定时长时；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当进行</a:t>
            </a:r>
            <a:r>
              <a:rPr lang="en-US" altLang="zh-CN" dirty="0"/>
              <a:t>I/O</a:t>
            </a:r>
            <a:r>
              <a:rPr lang="zh-CN" altLang="en-US" dirty="0"/>
              <a:t>操作后；　</a:t>
            </a:r>
          </a:p>
          <a:p>
            <a:pPr lvl="1">
              <a:lnSpc>
                <a:spcPct val="90000"/>
              </a:lnSpc>
              <a:buClr>
                <a:srgbClr val="008000"/>
              </a:buClr>
              <a:buSzPct val="80000"/>
              <a:buFont typeface="Wingdings" pitchFamily="2" charset="2"/>
              <a:buChar char="ü"/>
            </a:pPr>
            <a:r>
              <a:rPr lang="zh-CN" altLang="en-US" dirty="0"/>
              <a:t>当进程等待时间超过一定时长时；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15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04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进程的优先级</a:t>
            </a:r>
          </a:p>
          <a:p>
            <a:pPr lvl="1"/>
            <a:r>
              <a:rPr lang="zh-CN" altLang="en-US" dirty="0"/>
              <a:t>每个进程都有一个优先级</a:t>
            </a:r>
            <a:r>
              <a:rPr lang="en-US" altLang="zh-CN" dirty="0"/>
              <a:t>(</a:t>
            </a:r>
            <a:r>
              <a:rPr lang="zh-CN" altLang="en-US" dirty="0"/>
              <a:t>亦称“</a:t>
            </a:r>
            <a:r>
              <a:rPr lang="en-US" altLang="zh-CN" dirty="0"/>
              <a:t>nice </a:t>
            </a:r>
            <a:r>
              <a:rPr lang="zh-CN" altLang="en-US" dirty="0"/>
              <a:t>值”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</a:p>
          <a:p>
            <a:pPr lvl="1"/>
            <a:r>
              <a:rPr lang="en-US" altLang="zh-CN" dirty="0"/>
              <a:t>nice</a:t>
            </a:r>
            <a:r>
              <a:rPr lang="zh-CN" altLang="en-US" dirty="0"/>
              <a:t>范围：</a:t>
            </a:r>
            <a:r>
              <a:rPr lang="en-US" altLang="zh-CN" dirty="0"/>
              <a:t>-20</a:t>
            </a:r>
            <a:r>
              <a:rPr lang="zh-CN" altLang="en-US" dirty="0"/>
              <a:t>（最高）～ </a:t>
            </a:r>
            <a:r>
              <a:rPr lang="en-US" altLang="zh-CN" dirty="0"/>
              <a:t>19</a:t>
            </a:r>
            <a:r>
              <a:rPr lang="zh-CN" altLang="en-US" dirty="0"/>
              <a:t>（最低</a:t>
            </a:r>
            <a:r>
              <a:rPr lang="en-US" altLang="zh-CN" dirty="0"/>
              <a:t>)</a:t>
            </a:r>
          </a:p>
          <a:p>
            <a:pPr lvl="2"/>
            <a:r>
              <a:rPr lang="zh-CN" altLang="en-US" dirty="0"/>
              <a:t>默认情况进程的优先级是 </a:t>
            </a:r>
            <a:r>
              <a:rPr lang="en-US" altLang="zh-CN" dirty="0"/>
              <a:t>0 </a:t>
            </a:r>
            <a:endParaRPr lang="zh-CN" altLang="en-US" dirty="0"/>
          </a:p>
          <a:p>
            <a:pPr lvl="2"/>
            <a:r>
              <a:rPr lang="zh-CN" altLang="en-US" dirty="0"/>
              <a:t>普通用户只能降低自己进程的优先级，并限于 </a:t>
            </a:r>
            <a:r>
              <a:rPr lang="en-US" altLang="zh-CN" dirty="0"/>
              <a:t>0 </a:t>
            </a:r>
            <a:r>
              <a:rPr lang="zh-CN" altLang="en-US" dirty="0"/>
              <a:t>到 </a:t>
            </a:r>
            <a:r>
              <a:rPr lang="en-US" altLang="zh-CN" dirty="0"/>
              <a:t>19 </a:t>
            </a:r>
            <a:r>
              <a:rPr lang="zh-CN" altLang="en-US" dirty="0"/>
              <a:t>之间。</a:t>
            </a:r>
          </a:p>
          <a:p>
            <a:pPr lvl="2"/>
            <a:r>
              <a:rPr lang="en-US" altLang="zh-CN" dirty="0"/>
              <a:t>Root</a:t>
            </a:r>
            <a:r>
              <a:rPr lang="zh-CN" altLang="en-US" dirty="0"/>
              <a:t>用户可以将任何进程的优先级设定为任何值。</a:t>
            </a:r>
          </a:p>
        </p:txBody>
      </p:sp>
    </p:spTree>
  </p:cSld>
  <p:clrMapOvr>
    <a:masterClrMapping/>
  </p:clrMapOvr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93663"/>
            <a:ext cx="7847013" cy="701676"/>
          </a:xfrm>
        </p:spPr>
        <p:txBody>
          <a:bodyPr/>
          <a:lstStyle/>
          <a:p>
            <a:r>
              <a:rPr lang="zh-CN" altLang="en-US" sz="4000">
                <a:latin typeface="宋体" charset="-122"/>
                <a:ea typeface="宋体" charset="-122"/>
              </a:rPr>
              <a:t>循环轮转调度法（</a:t>
            </a:r>
            <a:r>
              <a:rPr lang="en-US" altLang="zh-CN" sz="4000">
                <a:latin typeface="宋体" charset="-122"/>
                <a:ea typeface="宋体" charset="-122"/>
              </a:rPr>
              <a:t>ROUND-ROBIN</a:t>
            </a:r>
            <a:r>
              <a:rPr lang="zh-CN" altLang="en-US" sz="4000">
                <a:latin typeface="宋体" charset="-122"/>
                <a:ea typeface="宋体" charset="-122"/>
              </a:rPr>
              <a:t>）</a:t>
            </a:r>
          </a:p>
        </p:txBody>
      </p:sp>
      <p:sp>
        <p:nvSpPr>
          <p:cNvPr id="303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Clr>
                <a:srgbClr val="FF6600"/>
              </a:buClr>
              <a:buSzPct val="105000"/>
            </a:pPr>
            <a:r>
              <a:rPr lang="zh-CN" altLang="en-US" dirty="0">
                <a:latin typeface="宋体" charset="-122"/>
              </a:rPr>
              <a:t>算法</a:t>
            </a:r>
          </a:p>
          <a:p>
            <a:pPr lvl="1">
              <a:buSzPct val="105000"/>
            </a:pPr>
            <a:r>
              <a:rPr lang="zh-CN" altLang="en-US" dirty="0"/>
              <a:t>把所有就绪进程按</a:t>
            </a:r>
            <a:r>
              <a:rPr lang="zh-CN" altLang="en-US" dirty="0">
                <a:solidFill>
                  <a:srgbClr val="FF0000"/>
                </a:solidFill>
              </a:rPr>
              <a:t>先进先出</a:t>
            </a:r>
            <a:r>
              <a:rPr lang="zh-CN" altLang="en-US" dirty="0"/>
              <a:t>的原则排成队列。</a:t>
            </a:r>
            <a:r>
              <a:rPr lang="zh-CN" altLang="en-US" dirty="0">
                <a:solidFill>
                  <a:srgbClr val="0000FF"/>
                </a:solidFill>
              </a:rPr>
              <a:t>新来进程</a:t>
            </a:r>
            <a:r>
              <a:rPr lang="zh-CN" altLang="en-US" dirty="0"/>
              <a:t>加到队列</a:t>
            </a:r>
            <a:r>
              <a:rPr lang="zh-CN" altLang="en-US" dirty="0">
                <a:solidFill>
                  <a:srgbClr val="0000FF"/>
                </a:solidFill>
              </a:rPr>
              <a:t>末尾</a:t>
            </a:r>
            <a:r>
              <a:rPr lang="zh-CN" altLang="en-US" dirty="0"/>
              <a:t>。</a:t>
            </a:r>
          </a:p>
          <a:p>
            <a:pPr lvl="1">
              <a:buSzPct val="105000"/>
            </a:pPr>
            <a:r>
              <a:rPr lang="zh-CN" altLang="en-US" dirty="0">
                <a:latin typeface="宋体" charset="-122"/>
              </a:rPr>
              <a:t>进程以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时间片</a:t>
            </a:r>
            <a:r>
              <a:rPr lang="en-US" altLang="zh-CN" dirty="0">
                <a:latin typeface="宋体" charset="-122"/>
              </a:rPr>
              <a:t>q</a:t>
            </a:r>
            <a:r>
              <a:rPr lang="zh-CN" altLang="en-US" dirty="0">
                <a:latin typeface="宋体" charset="-122"/>
              </a:rPr>
              <a:t>为单位轮流使用</a:t>
            </a:r>
            <a:r>
              <a:rPr lang="en-US" altLang="zh-CN" dirty="0">
                <a:latin typeface="宋体" charset="-122"/>
              </a:rPr>
              <a:t>CPU</a:t>
            </a:r>
            <a:r>
              <a:rPr lang="zh-CN" altLang="en-US" dirty="0">
                <a:latin typeface="宋体" charset="-122"/>
              </a:rPr>
              <a:t>。刚刚运行了一个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时间片</a:t>
            </a:r>
            <a:r>
              <a:rPr lang="zh-CN" altLang="en-US" dirty="0">
                <a:latin typeface="宋体" charset="-122"/>
              </a:rPr>
              <a:t>的进程排到队列</a:t>
            </a:r>
            <a:r>
              <a:rPr lang="zh-CN" altLang="en-US" dirty="0">
                <a:solidFill>
                  <a:srgbClr val="0000FF"/>
                </a:solidFill>
                <a:latin typeface="宋体" charset="-122"/>
              </a:rPr>
              <a:t>末尾</a:t>
            </a:r>
            <a:r>
              <a:rPr lang="zh-CN" altLang="en-US" dirty="0">
                <a:latin typeface="宋体" charset="-122"/>
              </a:rPr>
              <a:t>，等候下一轮调度。</a:t>
            </a:r>
          </a:p>
          <a:p>
            <a:pPr lvl="1">
              <a:buSzPct val="105000"/>
            </a:pPr>
            <a:r>
              <a:rPr lang="zh-CN" altLang="en-US" dirty="0">
                <a:solidFill>
                  <a:srgbClr val="FF0000"/>
                </a:solidFill>
              </a:rPr>
              <a:t>队列逻辑上是环形的。</a:t>
            </a:r>
          </a:p>
        </p:txBody>
      </p:sp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1042988" y="3894138"/>
            <a:ext cx="7658100" cy="1119187"/>
            <a:chOff x="657" y="2296"/>
            <a:chExt cx="4824" cy="705"/>
          </a:xfrm>
        </p:grpSpPr>
        <p:sp>
          <p:nvSpPr>
            <p:cNvPr id="303108" name="Rectangle 4"/>
            <p:cNvSpPr>
              <a:spLocks noChangeArrowheads="1"/>
            </p:cNvSpPr>
            <p:nvPr/>
          </p:nvSpPr>
          <p:spPr bwMode="auto">
            <a:xfrm>
              <a:off x="834" y="2516"/>
              <a:ext cx="2169" cy="485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09" name="Text Box 5"/>
            <p:cNvSpPr txBox="1">
              <a:spLocks noChangeArrowheads="1"/>
            </p:cNvSpPr>
            <p:nvPr/>
          </p:nvSpPr>
          <p:spPr bwMode="auto">
            <a:xfrm>
              <a:off x="2615" y="2637"/>
              <a:ext cx="233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P1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0" name="Text Box 6"/>
            <p:cNvSpPr txBox="1">
              <a:spLocks noChangeArrowheads="1"/>
            </p:cNvSpPr>
            <p:nvPr/>
          </p:nvSpPr>
          <p:spPr bwMode="auto">
            <a:xfrm>
              <a:off x="2228" y="2637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P2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1" name="Text Box 7"/>
            <p:cNvSpPr txBox="1">
              <a:spLocks noChangeArrowheads="1"/>
            </p:cNvSpPr>
            <p:nvPr/>
          </p:nvSpPr>
          <p:spPr bwMode="auto">
            <a:xfrm>
              <a:off x="1513" y="2688"/>
              <a:ext cx="233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FontTx/>
                <a:buNone/>
              </a:pPr>
              <a:r>
                <a:rPr lang="en-US" altLang="zh-CN" sz="900">
                  <a:latin typeface="Times New Roman" pitchFamily="18" charset="0"/>
                </a:rPr>
                <a:t>……</a:t>
              </a:r>
              <a:endParaRPr lang="en-US" altLang="zh-CN" sz="3200">
                <a:latin typeface="Verdana" pitchFamily="34" charset="0"/>
              </a:endParaRPr>
            </a:p>
          </p:txBody>
        </p:sp>
        <p:sp>
          <p:nvSpPr>
            <p:cNvPr id="303112" name="Text Box 8"/>
            <p:cNvSpPr txBox="1">
              <a:spLocks noChangeArrowheads="1"/>
            </p:cNvSpPr>
            <p:nvPr/>
          </p:nvSpPr>
          <p:spPr bwMode="auto">
            <a:xfrm>
              <a:off x="1819" y="2622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P3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3" name="Text Box 9"/>
            <p:cNvSpPr txBox="1">
              <a:spLocks noChangeArrowheads="1"/>
            </p:cNvSpPr>
            <p:nvPr/>
          </p:nvSpPr>
          <p:spPr bwMode="auto">
            <a:xfrm>
              <a:off x="3622" y="2628"/>
              <a:ext cx="697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>
                  <a:latin typeface="Times New Roman" pitchFamily="18" charset="0"/>
                </a:rPr>
                <a:t>CPU</a:t>
              </a:r>
              <a:endParaRPr lang="en-US" altLang="zh-CN">
                <a:latin typeface="Verdana" pitchFamily="34" charset="0"/>
              </a:endParaRPr>
            </a:p>
          </p:txBody>
        </p:sp>
        <p:sp>
          <p:nvSpPr>
            <p:cNvPr id="303114" name="Text Box 10"/>
            <p:cNvSpPr txBox="1">
              <a:spLocks noChangeArrowheads="1"/>
            </p:cNvSpPr>
            <p:nvPr/>
          </p:nvSpPr>
          <p:spPr bwMode="auto">
            <a:xfrm>
              <a:off x="1108" y="2626"/>
              <a:ext cx="23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000000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ctr">
                <a:spcBef>
                  <a:spcPct val="0"/>
                </a:spcBef>
                <a:buFontTx/>
                <a:buNone/>
              </a:pPr>
              <a:r>
                <a:rPr lang="en-US" altLang="zh-CN" sz="1800">
                  <a:latin typeface="Times New Roman" pitchFamily="18" charset="0"/>
                </a:rPr>
                <a:t>Pn</a:t>
              </a:r>
              <a:endParaRPr lang="en-US" altLang="zh-CN" sz="1800">
                <a:latin typeface="Verdana" pitchFamily="34" charset="0"/>
              </a:endParaRPr>
            </a:p>
          </p:txBody>
        </p:sp>
        <p:sp>
          <p:nvSpPr>
            <p:cNvPr id="303115" name="Line 11"/>
            <p:cNvSpPr>
              <a:spLocks noChangeShapeType="1"/>
            </p:cNvSpPr>
            <p:nvPr/>
          </p:nvSpPr>
          <p:spPr bwMode="auto">
            <a:xfrm>
              <a:off x="3003" y="2759"/>
              <a:ext cx="619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6" name="Line 12"/>
            <p:cNvSpPr>
              <a:spLocks noChangeShapeType="1"/>
            </p:cNvSpPr>
            <p:nvPr/>
          </p:nvSpPr>
          <p:spPr bwMode="auto">
            <a:xfrm>
              <a:off x="4319" y="2814"/>
              <a:ext cx="620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7" name="Text Box 13"/>
            <p:cNvSpPr txBox="1">
              <a:spLocks noChangeArrowheads="1"/>
            </p:cNvSpPr>
            <p:nvPr/>
          </p:nvSpPr>
          <p:spPr bwMode="auto">
            <a:xfrm>
              <a:off x="4939" y="2659"/>
              <a:ext cx="542" cy="243"/>
            </a:xfrm>
            <a:prstGeom prst="rect">
              <a:avLst/>
            </a:prstGeom>
            <a:solidFill>
              <a:srgbClr val="FFFFFF"/>
            </a:solidFill>
            <a:ln w="3175">
              <a:solidFill>
                <a:srgbClr val="FFFFFF"/>
              </a:solidFill>
              <a:miter lim="800000"/>
              <a:headEnd/>
              <a:tailEnd/>
            </a:ln>
          </p:spPr>
          <p:txBody>
            <a:bodyPr lIns="0" tIns="0" rIns="0" bIns="0"/>
            <a:lstStyle/>
            <a:p>
              <a:pPr algn="just">
                <a:spcBef>
                  <a:spcPct val="0"/>
                </a:spcBef>
                <a:buFontTx/>
                <a:buNone/>
              </a:pPr>
              <a:r>
                <a:rPr lang="zh-CN" altLang="en-US" sz="1800">
                  <a:latin typeface="Times New Roman" pitchFamily="18" charset="0"/>
                </a:rPr>
                <a:t>完成</a:t>
              </a:r>
              <a:endParaRPr lang="zh-CN" altLang="en-US" sz="5400">
                <a:latin typeface="Verdana" pitchFamily="34" charset="0"/>
              </a:endParaRPr>
            </a:p>
          </p:txBody>
        </p:sp>
        <p:sp>
          <p:nvSpPr>
            <p:cNvPr id="303118" name="Line 14"/>
            <p:cNvSpPr>
              <a:spLocks noChangeShapeType="1"/>
            </p:cNvSpPr>
            <p:nvPr/>
          </p:nvSpPr>
          <p:spPr bwMode="auto">
            <a:xfrm>
              <a:off x="4319" y="2715"/>
              <a:ext cx="31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19" name="Line 15"/>
            <p:cNvSpPr>
              <a:spLocks noChangeShapeType="1"/>
            </p:cNvSpPr>
            <p:nvPr/>
          </p:nvSpPr>
          <p:spPr bwMode="auto">
            <a:xfrm flipH="1" flipV="1">
              <a:off x="4629" y="2296"/>
              <a:ext cx="0" cy="419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0" name="Line 16"/>
            <p:cNvSpPr>
              <a:spLocks noChangeShapeType="1"/>
            </p:cNvSpPr>
            <p:nvPr/>
          </p:nvSpPr>
          <p:spPr bwMode="auto">
            <a:xfrm>
              <a:off x="668" y="2296"/>
              <a:ext cx="3950" cy="0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1" name="Line 17"/>
            <p:cNvSpPr>
              <a:spLocks noChangeShapeType="1"/>
            </p:cNvSpPr>
            <p:nvPr/>
          </p:nvSpPr>
          <p:spPr bwMode="auto">
            <a:xfrm flipV="1">
              <a:off x="657" y="2296"/>
              <a:ext cx="6" cy="454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3122" name="Line 18"/>
            <p:cNvSpPr>
              <a:spLocks noChangeShapeType="1"/>
            </p:cNvSpPr>
            <p:nvPr/>
          </p:nvSpPr>
          <p:spPr bwMode="auto">
            <a:xfrm>
              <a:off x="657" y="2759"/>
              <a:ext cx="465" cy="0"/>
            </a:xfrm>
            <a:prstGeom prst="line">
              <a:avLst/>
            </a:prstGeom>
            <a:noFill/>
            <a:ln w="3175">
              <a:solidFill>
                <a:srgbClr val="000000"/>
              </a:solidFill>
              <a:round/>
              <a:headEnd/>
              <a:tailEnd type="triangle" w="sm" len="med"/>
            </a:ln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03125" name="Rectangle 21"/>
          <p:cNvSpPr>
            <a:spLocks noChangeArrowheads="1"/>
          </p:cNvSpPr>
          <p:nvPr/>
        </p:nvSpPr>
        <p:spPr bwMode="auto">
          <a:xfrm>
            <a:off x="6724650" y="4149725"/>
            <a:ext cx="954107" cy="40011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>
            <a:spAutoFit/>
          </a:bodyPr>
          <a:lstStyle/>
          <a:p>
            <a:pPr marL="1143000" indent="-1143000">
              <a:buFontTx/>
              <a:buNone/>
            </a:pPr>
            <a:r>
              <a:rPr lang="zh-CN" altLang="en-US" dirty="0">
                <a:solidFill>
                  <a:srgbClr val="FF0000"/>
                </a:solidFill>
              </a:rPr>
              <a:t>未完成</a:t>
            </a:r>
          </a:p>
        </p:txBody>
      </p:sp>
    </p:spTree>
  </p:cSld>
  <p:clrMapOvr>
    <a:masterClrMapping/>
  </p:clrMapOvr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1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  <a:buSzPct val="105000"/>
              <a:buFont typeface="Wingdings" pitchFamily="2" charset="2"/>
              <a:buChar char="n"/>
            </a:pPr>
            <a:r>
              <a:rPr lang="zh-CN" altLang="en-US" sz="2400" b="0" dirty="0">
                <a:latin typeface="宋体" charset="-122"/>
              </a:rPr>
              <a:t>优点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公平性：每个就绪进程有平等机会获得</a:t>
            </a:r>
            <a:r>
              <a:rPr lang="en-US" altLang="zh-CN" sz="2400" dirty="0">
                <a:latin typeface="宋体" charset="-122"/>
              </a:rPr>
              <a:t>CPU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交互性：每个进程等待</a:t>
            </a:r>
            <a:r>
              <a:rPr lang="en-US" altLang="zh-CN" sz="2400" dirty="0">
                <a:latin typeface="宋体" charset="-122"/>
              </a:rPr>
              <a:t>(N-1)* q</a:t>
            </a:r>
            <a:r>
              <a:rPr lang="zh-CN" altLang="en-US" sz="2400" dirty="0">
                <a:latin typeface="宋体" charset="-122"/>
              </a:rPr>
              <a:t>的时间就可以重新获得</a:t>
            </a:r>
            <a:r>
              <a:rPr lang="en-US" altLang="zh-CN" sz="2400" dirty="0">
                <a:latin typeface="宋体" charset="-122"/>
              </a:rPr>
              <a:t>CPU</a:t>
            </a:r>
            <a:endParaRPr lang="zh-CN" altLang="en-US" sz="2400" dirty="0">
              <a:latin typeface="宋体" charset="-122"/>
            </a:endParaRPr>
          </a:p>
          <a:p>
            <a:pPr>
              <a:lnSpc>
                <a:spcPct val="90000"/>
              </a:lnSpc>
              <a:buSzPct val="105000"/>
              <a:buFont typeface="Wingdings" pitchFamily="2" charset="2"/>
              <a:buChar char="n"/>
            </a:pPr>
            <a:r>
              <a:rPr lang="zh-CN" altLang="en-US" sz="2400" b="0" dirty="0">
                <a:latin typeface="宋体" charset="-122"/>
              </a:rPr>
              <a:t>时间片</a:t>
            </a:r>
            <a:r>
              <a:rPr lang="en-US" altLang="zh-CN" sz="2400" b="0" dirty="0">
                <a:latin typeface="宋体" charset="-122"/>
              </a:rPr>
              <a:t>q</a:t>
            </a:r>
            <a:r>
              <a:rPr lang="zh-CN" altLang="en-US" sz="2400" b="0" dirty="0">
                <a:latin typeface="宋体" charset="-122"/>
              </a:rPr>
              <a:t>的大小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如果</a:t>
            </a:r>
            <a:r>
              <a:rPr lang="en-US" altLang="zh-CN" sz="2400" dirty="0">
                <a:latin typeface="宋体" charset="-122"/>
              </a:rPr>
              <a:t>q</a:t>
            </a:r>
            <a:r>
              <a:rPr lang="zh-CN" altLang="en-US" sz="2400" dirty="0">
                <a:latin typeface="宋体" charset="-122"/>
              </a:rPr>
              <a:t>太大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交互性差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甚至退化为</a:t>
            </a:r>
            <a:r>
              <a:rPr lang="en-US" altLang="zh-CN" sz="2400" dirty="0">
                <a:latin typeface="宋体" charset="-122"/>
              </a:rPr>
              <a:t>FCFS</a:t>
            </a:r>
            <a:r>
              <a:rPr lang="zh-CN" altLang="en-US" sz="2400" dirty="0">
                <a:latin typeface="宋体" charset="-122"/>
              </a:rPr>
              <a:t>调度算法。</a:t>
            </a:r>
          </a:p>
          <a:p>
            <a:pPr lvl="1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如果</a:t>
            </a:r>
            <a:r>
              <a:rPr lang="en-US" altLang="zh-CN" sz="2400" dirty="0">
                <a:latin typeface="宋体" charset="-122"/>
              </a:rPr>
              <a:t>q</a:t>
            </a:r>
            <a:r>
              <a:rPr lang="zh-CN" altLang="en-US" sz="2400" dirty="0">
                <a:latin typeface="宋体" charset="-122"/>
              </a:rPr>
              <a:t>太小</a:t>
            </a:r>
          </a:p>
          <a:p>
            <a:pPr lvl="2">
              <a:lnSpc>
                <a:spcPct val="90000"/>
              </a:lnSpc>
              <a:buSzPct val="105000"/>
            </a:pPr>
            <a:r>
              <a:rPr lang="zh-CN" altLang="en-US" sz="2400" dirty="0">
                <a:latin typeface="宋体" charset="-122"/>
              </a:rPr>
              <a:t>进程切换频繁，系统开销增加。</a:t>
            </a:r>
          </a:p>
          <a:p>
            <a:pPr>
              <a:lnSpc>
                <a:spcPct val="130000"/>
              </a:lnSpc>
              <a:spcBef>
                <a:spcPct val="0"/>
              </a:spcBef>
              <a:buClr>
                <a:srgbClr val="FF6600"/>
              </a:buClr>
              <a:buSzPct val="105000"/>
            </a:pPr>
            <a:r>
              <a:rPr lang="zh-CN" altLang="en-US" sz="2400" b="0" dirty="0">
                <a:latin typeface="宋体" charset="-122"/>
              </a:rPr>
              <a:t> 改进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05000"/>
            </a:pPr>
            <a:r>
              <a:rPr lang="zh-CN" altLang="en-US" sz="2400" dirty="0">
                <a:latin typeface="宋体" charset="-122"/>
              </a:rPr>
              <a:t>时间片的大小可变</a:t>
            </a:r>
            <a:r>
              <a:rPr lang="en-US" altLang="zh-CN" sz="2400" dirty="0">
                <a:latin typeface="宋体" charset="-122"/>
              </a:rPr>
              <a:t>(</a:t>
            </a:r>
            <a:r>
              <a:rPr lang="zh-CN" altLang="en-US" sz="2400" dirty="0">
                <a:solidFill>
                  <a:srgbClr val="FF3300"/>
                </a:solidFill>
                <a:latin typeface="宋体" charset="-122"/>
              </a:rPr>
              <a:t>可变时间片轮转调度法</a:t>
            </a:r>
            <a:r>
              <a:rPr lang="en-US" altLang="zh-CN" sz="2400" dirty="0">
                <a:latin typeface="宋体" charset="-122"/>
              </a:rPr>
              <a:t>)</a:t>
            </a:r>
          </a:p>
          <a:p>
            <a:pPr lvl="1">
              <a:lnSpc>
                <a:spcPct val="130000"/>
              </a:lnSpc>
              <a:spcBef>
                <a:spcPct val="0"/>
              </a:spcBef>
              <a:buSzPct val="105000"/>
            </a:pPr>
            <a:r>
              <a:rPr lang="zh-CN" altLang="en-US" sz="2400" dirty="0">
                <a:latin typeface="宋体" charset="-122"/>
              </a:rPr>
              <a:t>组织多个就绪队列（</a:t>
            </a:r>
            <a:r>
              <a:rPr lang="zh-CN" altLang="en-US" sz="2400" dirty="0">
                <a:solidFill>
                  <a:srgbClr val="FF3300"/>
                </a:solidFill>
                <a:latin typeface="宋体" charset="-122"/>
              </a:rPr>
              <a:t>多重时间片循环轮转</a:t>
            </a:r>
            <a:r>
              <a:rPr lang="zh-CN" altLang="en-US" sz="2400" dirty="0">
                <a:latin typeface="宋体" charset="-122"/>
              </a:rPr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29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000000"/>
                </a:solidFill>
              </a:rPr>
              <a:t>进程队列或进程遍历相关的成员</a:t>
            </a: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struct task_struct *next_task, *prev_task;</a:t>
            </a:r>
          </a:p>
          <a:p>
            <a:pPr lvl="1"/>
            <a:r>
              <a:rPr lang="zh-CN" altLang="en-US"/>
              <a:t>所有进程放在一个双向链表中：</a:t>
            </a:r>
            <a:r>
              <a:rPr lang="en-US" altLang="zh-CN"/>
              <a:t> task list</a:t>
            </a:r>
          </a:p>
          <a:p>
            <a:endParaRPr lang="zh-CN" altLang="en-US"/>
          </a:p>
        </p:txBody>
      </p:sp>
      <p:pic>
        <p:nvPicPr>
          <p:cNvPr id="356356" name="Picture 4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4825" y="1914525"/>
            <a:ext cx="9072563" cy="2162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42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2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17444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5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17447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8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49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0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1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2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3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4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5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6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7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8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59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0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1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2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3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4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5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6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7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8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69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0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1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2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3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4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5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6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7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8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79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0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1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2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3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4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5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6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7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8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89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0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1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2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3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4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5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6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7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8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499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0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1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2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3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4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5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6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7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8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09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0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1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2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3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4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5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6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7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8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19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0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1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2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3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4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5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6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7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8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29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0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1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2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3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4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5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6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7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8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39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0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1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2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3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4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5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6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7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8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49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0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1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2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7553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17554" name="Rectangle 115"/>
          <p:cNvSpPr>
            <a:spLocks noChangeArrowheads="1"/>
          </p:cNvSpPr>
          <p:nvPr/>
        </p:nvSpPr>
        <p:spPr bwMode="gray">
          <a:xfrm>
            <a:off x="3671888" y="2852738"/>
            <a:ext cx="3960812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charset="-122"/>
              </a:rPr>
              <a:t>3.Linux</a:t>
            </a:r>
            <a:r>
              <a:rPr kumimoji="1" lang="zh-CN" altLang="en-US" sz="3600" b="1" dirty="0">
                <a:solidFill>
                  <a:srgbClr val="000000"/>
                </a:solidFill>
                <a:latin typeface="宋体" charset="-122"/>
              </a:rPr>
              <a:t>进程调度</a:t>
            </a:r>
            <a:endParaRPr lang="zh-CN" altLang="en-US" sz="3600" b="1" dirty="0">
              <a:latin typeface="宋体" charset="-122"/>
            </a:endParaRPr>
          </a:p>
        </p:txBody>
      </p:sp>
    </p:spTree>
  </p:cSld>
  <p:clrMapOvr>
    <a:masterClrMapping/>
  </p:clrMapOvr>
  <p:transition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调度机制宏观评价</a:t>
            </a:r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）基于优先级调度，选择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优先级最高的进程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运行。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2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）既支持普通的分时进程，也支持实时进程；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3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）让实时进程优先于普通进程；</a:t>
            </a:r>
          </a:p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4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）保证普通进程公平使用</a:t>
            </a:r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时间。</a:t>
            </a: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991"/>
            <a:ext cx="8782050" cy="646331"/>
          </a:xfrm>
        </p:spPr>
        <p:txBody>
          <a:bodyPr/>
          <a:lstStyle/>
          <a:p>
            <a:r>
              <a:rPr lang="en-US" altLang="zh-CN" sz="3600" dirty="0"/>
              <a:t>Linux</a:t>
            </a:r>
            <a:r>
              <a:rPr lang="zh-CN" altLang="en-US" sz="3600" dirty="0"/>
              <a:t>进程的优先级</a:t>
            </a:r>
          </a:p>
        </p:txBody>
      </p:sp>
      <p:sp>
        <p:nvSpPr>
          <p:cNvPr id="3491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静态优先级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进程创建时指定或由用户修改。</a:t>
            </a:r>
          </a:p>
          <a:p>
            <a:pPr lvl="2"/>
            <a:r>
              <a:rPr lang="en-US" altLang="zh-CN" dirty="0" err="1">
                <a:latin typeface="宋体" charset="-122"/>
              </a:rPr>
              <a:t>sys_setpriority</a:t>
            </a:r>
            <a:r>
              <a:rPr lang="en-US" altLang="zh-CN" dirty="0">
                <a:latin typeface="宋体" charset="-122"/>
              </a:rPr>
              <a:t>( )</a:t>
            </a:r>
            <a:r>
              <a:rPr lang="zh-CN" altLang="en-US" dirty="0">
                <a:latin typeface="宋体" charset="-122"/>
              </a:rPr>
              <a:t>改变静态优先级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表示该进程被允许运行的时间长短。</a:t>
            </a:r>
          </a:p>
          <a:p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动态优先级</a:t>
            </a:r>
          </a:p>
          <a:p>
            <a:pPr lvl="1"/>
            <a:r>
              <a:rPr lang="zh-CN" altLang="en-US" dirty="0">
                <a:latin typeface="宋体" charset="-122"/>
              </a:rPr>
              <a:t>在进程运行期间可以按调度策略改变。</a:t>
            </a:r>
          </a:p>
          <a:p>
            <a:pPr lvl="1"/>
            <a:r>
              <a:rPr lang="zh-CN" altLang="en-US" dirty="0">
                <a:solidFill>
                  <a:srgbClr val="981D14"/>
                </a:solidFill>
                <a:latin typeface="宋体" charset="-122"/>
              </a:rPr>
              <a:t>非实时进程</a:t>
            </a:r>
            <a:r>
              <a:rPr lang="zh-CN" altLang="en-US" dirty="0">
                <a:latin typeface="宋体" charset="-122"/>
              </a:rPr>
              <a:t>采用动态优先级，由调度程序计算。</a:t>
            </a:r>
          </a:p>
          <a:p>
            <a:pPr lvl="1"/>
            <a:r>
              <a:rPr lang="zh-CN" altLang="en-US" dirty="0">
                <a:latin typeface="宋体" charset="-122"/>
              </a:rPr>
              <a:t>只要进程占用</a:t>
            </a:r>
            <a:r>
              <a:rPr lang="en-US" altLang="zh-CN" dirty="0">
                <a:latin typeface="宋体" charset="-122"/>
              </a:rPr>
              <a:t>CPU</a:t>
            </a:r>
            <a:r>
              <a:rPr lang="zh-CN" altLang="en-US" dirty="0">
                <a:latin typeface="宋体" charset="-122"/>
              </a:rPr>
              <a:t>，优先级就随时间流失而不断减小。</a:t>
            </a:r>
          </a:p>
          <a:p>
            <a:pPr lvl="1"/>
            <a:r>
              <a:rPr lang="en-US" altLang="zh-CN" dirty="0" err="1">
                <a:latin typeface="宋体" charset="-122"/>
              </a:rPr>
              <a:t>task_struct</a:t>
            </a:r>
            <a:r>
              <a:rPr lang="zh-CN" altLang="en-US" dirty="0">
                <a:latin typeface="宋体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宋体" charset="-122"/>
              </a:rPr>
              <a:t>counter</a:t>
            </a:r>
            <a:r>
              <a:rPr lang="zh-CN" altLang="en-US" dirty="0">
                <a:latin typeface="宋体" charset="-122"/>
              </a:rPr>
              <a:t>成员表示动态优先级。</a:t>
            </a:r>
          </a:p>
        </p:txBody>
      </p:sp>
    </p:spTree>
  </p:cSld>
  <p:clrMapOvr>
    <a:masterClrMapping/>
  </p:clrMapOvr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进程类型</a:t>
            </a:r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普通进程</a:t>
            </a:r>
            <a:endParaRPr lang="en-US" altLang="zh-CN" dirty="0">
              <a:solidFill>
                <a:srgbClr val="981D14"/>
              </a:solidFill>
              <a:latin typeface="楷体_GB2312" pitchFamily="49" charset="-122"/>
              <a:ea typeface="楷体_GB2312" pitchFamily="49" charset="-122"/>
            </a:endParaRP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采用动态优先级来调度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调度程序周期性地修改优先级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（避免饥饿）</a:t>
            </a:r>
          </a:p>
          <a:p>
            <a:r>
              <a:rPr lang="zh-CN" altLang="en-US" dirty="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实时进程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采用静态优先级来调度</a:t>
            </a:r>
          </a:p>
          <a:p>
            <a:pPr lvl="1"/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由用户预先指定，以后不会改变 </a:t>
            </a: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注意：实时进程的优先级总是比普通进程的优先级高，故能保证实时进程总是比普通进程先被调度。</a:t>
            </a:r>
          </a:p>
        </p:txBody>
      </p:sp>
    </p:spTree>
  </p:cSld>
  <p:clrMapOvr>
    <a:masterClrMapping/>
  </p:clrMapOvr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调度策略</a:t>
            </a:r>
            <a:r>
              <a:rPr lang="zh-CN" altLang="en-US">
                <a:solidFill>
                  <a:srgbClr val="FF0000"/>
                </a:solidFill>
              </a:rPr>
              <a:t>（结合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>
                <a:solidFill>
                  <a:srgbClr val="FF0000"/>
                </a:solidFill>
              </a:rPr>
              <a:t>结构）</a:t>
            </a:r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/>
              <a:t>进程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 b="0"/>
              <a:t>中</a:t>
            </a:r>
            <a:r>
              <a:rPr lang="en-US" altLang="zh-CN" b="0">
                <a:solidFill>
                  <a:srgbClr val="FF0000"/>
                </a:solidFill>
              </a:rPr>
              <a:t>policy</a:t>
            </a:r>
            <a:r>
              <a:rPr lang="zh-CN" altLang="en-US" b="0"/>
              <a:t>指明进程使用何种调度策略。</a:t>
            </a:r>
            <a:endParaRPr lang="en-US" altLang="zh-CN"/>
          </a:p>
        </p:txBody>
      </p:sp>
      <p:pic>
        <p:nvPicPr>
          <p:cNvPr id="359428" name="Picture 26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63600" y="1412875"/>
            <a:ext cx="6634163" cy="37417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60827" name="Text Box 27"/>
          <p:cNvSpPr txBox="1">
            <a:spLocks noChangeArrowheads="1"/>
          </p:cNvSpPr>
          <p:nvPr/>
        </p:nvSpPr>
        <p:spPr bwMode="auto">
          <a:xfrm>
            <a:off x="6192838" y="2622550"/>
            <a:ext cx="2241550" cy="366713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先入先出的实时进程</a:t>
            </a:r>
          </a:p>
        </p:txBody>
      </p:sp>
      <p:sp>
        <p:nvSpPr>
          <p:cNvPr id="460828" name="Text Box 28"/>
          <p:cNvSpPr txBox="1">
            <a:spLocks noChangeArrowheads="1"/>
          </p:cNvSpPr>
          <p:nvPr/>
        </p:nvSpPr>
        <p:spPr bwMode="auto">
          <a:xfrm>
            <a:off x="6205538" y="3278188"/>
            <a:ext cx="2927350" cy="366712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基于优先级轮转的实时进程</a:t>
            </a:r>
          </a:p>
        </p:txBody>
      </p:sp>
      <p:sp>
        <p:nvSpPr>
          <p:cNvPr id="460829" name="Text Box 29"/>
          <p:cNvSpPr txBox="1">
            <a:spLocks noChangeArrowheads="1"/>
          </p:cNvSpPr>
          <p:nvPr/>
        </p:nvSpPr>
        <p:spPr bwMode="auto">
          <a:xfrm>
            <a:off x="6192838" y="1981200"/>
            <a:ext cx="1784350" cy="366713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普通的分时进程</a:t>
            </a:r>
          </a:p>
        </p:txBody>
      </p:sp>
      <p:sp>
        <p:nvSpPr>
          <p:cNvPr id="460830" name="Line 30"/>
          <p:cNvSpPr>
            <a:spLocks noChangeShapeType="1"/>
          </p:cNvSpPr>
          <p:nvPr/>
        </p:nvSpPr>
        <p:spPr bwMode="auto">
          <a:xfrm>
            <a:off x="4392613" y="2557463"/>
            <a:ext cx="5048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1" name="Line 31"/>
          <p:cNvSpPr>
            <a:spLocks noChangeShapeType="1"/>
          </p:cNvSpPr>
          <p:nvPr/>
        </p:nvSpPr>
        <p:spPr bwMode="auto">
          <a:xfrm flipV="1">
            <a:off x="4897438" y="2197100"/>
            <a:ext cx="0" cy="36036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2" name="Line 32"/>
          <p:cNvSpPr>
            <a:spLocks noChangeShapeType="1"/>
          </p:cNvSpPr>
          <p:nvPr/>
        </p:nvSpPr>
        <p:spPr bwMode="auto">
          <a:xfrm>
            <a:off x="4897438" y="2197100"/>
            <a:ext cx="1295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3" name="Line 33"/>
          <p:cNvSpPr>
            <a:spLocks noChangeShapeType="1"/>
          </p:cNvSpPr>
          <p:nvPr/>
        </p:nvSpPr>
        <p:spPr bwMode="auto">
          <a:xfrm>
            <a:off x="4176713" y="2844800"/>
            <a:ext cx="2016125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4" name="Line 34"/>
          <p:cNvSpPr>
            <a:spLocks noChangeShapeType="1"/>
          </p:cNvSpPr>
          <p:nvPr/>
        </p:nvSpPr>
        <p:spPr bwMode="auto">
          <a:xfrm>
            <a:off x="3973513" y="3211513"/>
            <a:ext cx="7921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5" name="Line 35"/>
          <p:cNvSpPr>
            <a:spLocks noChangeShapeType="1"/>
          </p:cNvSpPr>
          <p:nvPr/>
        </p:nvSpPr>
        <p:spPr bwMode="auto">
          <a:xfrm>
            <a:off x="4765675" y="3211513"/>
            <a:ext cx="0" cy="288925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6" name="Line 36"/>
          <p:cNvSpPr>
            <a:spLocks noChangeShapeType="1"/>
          </p:cNvSpPr>
          <p:nvPr/>
        </p:nvSpPr>
        <p:spPr bwMode="auto">
          <a:xfrm>
            <a:off x="4765675" y="3500438"/>
            <a:ext cx="1439863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0837" name="Text Box 37"/>
          <p:cNvSpPr txBox="1">
            <a:spLocks noChangeArrowheads="1"/>
          </p:cNvSpPr>
          <p:nvPr/>
        </p:nvSpPr>
        <p:spPr bwMode="auto">
          <a:xfrm>
            <a:off x="6335713" y="4789488"/>
            <a:ext cx="3384550" cy="366712"/>
          </a:xfrm>
          <a:prstGeom prst="rect">
            <a:avLst/>
          </a:prstGeom>
          <a:solidFill>
            <a:srgbClr val="D8D8EC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0"/>
              </a:spcBef>
              <a:buFontTx/>
              <a:buNone/>
            </a:pPr>
            <a:r>
              <a:rPr lang="zh-CN" altLang="en-US" sz="1800">
                <a:solidFill>
                  <a:srgbClr val="FF0000"/>
                </a:solidFill>
              </a:rPr>
              <a:t>当一个进程自动放弃运行时设置</a:t>
            </a:r>
          </a:p>
        </p:txBody>
      </p:sp>
      <p:sp>
        <p:nvSpPr>
          <p:cNvPr id="460838" name="Line 38"/>
          <p:cNvSpPr>
            <a:spLocks noChangeShapeType="1"/>
          </p:cNvSpPr>
          <p:nvPr/>
        </p:nvSpPr>
        <p:spPr bwMode="auto">
          <a:xfrm>
            <a:off x="5581650" y="4932363"/>
            <a:ext cx="71913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0827" grpId="0" animBg="1"/>
      <p:bldP spid="460828" grpId="0" animBg="1"/>
      <p:bldP spid="460829" grpId="0" animBg="1"/>
      <p:bldP spid="460830" grpId="0" animBg="1"/>
      <p:bldP spid="460831" grpId="0" animBg="1"/>
      <p:bldP spid="460832" grpId="0" animBg="1"/>
      <p:bldP spid="460833" grpId="0" animBg="1"/>
      <p:bldP spid="460834" grpId="0" animBg="1"/>
      <p:bldP spid="460835" grpId="0" animBg="1"/>
      <p:bldP spid="460836" grpId="0" animBg="1"/>
      <p:bldP spid="460837" grpId="0" animBg="1"/>
      <p:bldP spid="460838" grpId="0" animBg="1"/>
    </p:bldLst>
  </p:timing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4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调度策略</a:t>
            </a:r>
          </a:p>
        </p:txBody>
      </p:sp>
      <p:sp>
        <p:nvSpPr>
          <p:cNvPr id="3604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90000"/>
              </a:lnSpc>
            </a:pPr>
            <a:r>
              <a:rPr lang="zh-CN" altLang="en-US" sz="2400">
                <a:solidFill>
                  <a:srgbClr val="981D14"/>
                </a:solidFill>
                <a:latin typeface="宋体" charset="-122"/>
              </a:rPr>
              <a:t>实时进程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宋体" charset="-122"/>
              </a:rPr>
              <a:t>SCHED_FIFO</a:t>
            </a:r>
            <a:r>
              <a:rPr lang="zh-CN" altLang="en-US" sz="2400">
                <a:latin typeface="宋体" charset="-122"/>
              </a:rPr>
              <a:t>（先进先出）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当前实时进程一直占用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直至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退出</a:t>
            </a:r>
            <a:r>
              <a:rPr lang="zh-CN" altLang="en-US" sz="2400">
                <a:latin typeface="宋体" charset="-122"/>
              </a:rPr>
              <a:t>或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阻塞</a:t>
            </a:r>
            <a:r>
              <a:rPr lang="zh-CN" altLang="en-US" sz="2400">
                <a:latin typeface="宋体" charset="-122"/>
              </a:rPr>
              <a:t>或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被抢占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阻塞后再就绪时被添加到同优先级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队列的末尾</a:t>
            </a:r>
            <a:r>
              <a:rPr lang="zh-CN" altLang="en-US" sz="2400">
                <a:latin typeface="宋体" charset="-122"/>
              </a:rPr>
              <a:t>。</a:t>
            </a:r>
            <a:endParaRPr lang="zh-CN" altLang="en-US" sz="2400">
              <a:solidFill>
                <a:srgbClr val="FF0000"/>
              </a:solidFill>
              <a:latin typeface="宋体" charset="-122"/>
            </a:endParaRP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宋体" charset="-122"/>
              </a:rPr>
              <a:t>SCHED_RR</a:t>
            </a:r>
            <a:r>
              <a:rPr lang="zh-CN" altLang="en-US" sz="2400">
                <a:latin typeface="宋体" charset="-122"/>
              </a:rPr>
              <a:t>（时间片轮转）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与其它实时进程以</a:t>
            </a:r>
            <a:r>
              <a:rPr lang="en-US" altLang="zh-CN" sz="2400">
                <a:latin typeface="宋体" charset="-122"/>
              </a:rPr>
              <a:t>Round-Robin</a:t>
            </a:r>
            <a:r>
              <a:rPr lang="zh-CN" altLang="en-US" sz="2400">
                <a:latin typeface="宋体" charset="-122"/>
              </a:rPr>
              <a:t>方式共同使用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。</a:t>
            </a:r>
          </a:p>
          <a:p>
            <a:pPr lvl="2" algn="just">
              <a:lnSpc>
                <a:spcPct val="90000"/>
              </a:lnSpc>
            </a:pPr>
            <a:r>
              <a:rPr lang="zh-CN" altLang="en-US" sz="2400">
                <a:latin typeface="宋体" charset="-122"/>
              </a:rPr>
              <a:t>确保同优先级的多个进程能共享</a:t>
            </a:r>
            <a:r>
              <a:rPr lang="en-US" altLang="zh-CN" sz="2400">
                <a:latin typeface="宋体" charset="-122"/>
              </a:rPr>
              <a:t>CPU</a:t>
            </a:r>
            <a:r>
              <a:rPr lang="zh-CN" altLang="en-US" sz="2400">
                <a:latin typeface="宋体" charset="-122"/>
              </a:rPr>
              <a:t>。</a:t>
            </a:r>
          </a:p>
          <a:p>
            <a:pPr algn="just">
              <a:lnSpc>
                <a:spcPct val="90000"/>
              </a:lnSpc>
            </a:pP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非实时进程（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普通进程</a:t>
            </a: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）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SCHED_OTHER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（动态优先级）</a:t>
            </a:r>
          </a:p>
          <a:p>
            <a:pPr lvl="1" algn="just">
              <a:lnSpc>
                <a:spcPct val="90000"/>
              </a:lnSpc>
            </a:pP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成员表示动态优先级</a:t>
            </a:r>
          </a:p>
          <a:p>
            <a:pPr>
              <a:lnSpc>
                <a:spcPct val="90000"/>
              </a:lnSpc>
            </a:pPr>
            <a:r>
              <a:rPr lang="zh-CN" altLang="en-US" sz="2400">
                <a:solidFill>
                  <a:srgbClr val="2B5681"/>
                </a:solidFill>
              </a:rPr>
              <a:t>调度策略的改变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系统调用</a:t>
            </a:r>
            <a:r>
              <a:rPr lang="en-US" altLang="zh-CN" sz="2400"/>
              <a:t>sched_setscheduler(  )</a:t>
            </a:r>
            <a:r>
              <a:rPr lang="zh-CN" altLang="en-US" sz="2400"/>
              <a:t> 改变调度策略。</a:t>
            </a:r>
          </a:p>
          <a:p>
            <a:pPr lvl="1">
              <a:lnSpc>
                <a:spcPct val="90000"/>
              </a:lnSpc>
            </a:pPr>
            <a:r>
              <a:rPr lang="zh-CN" altLang="en-US" sz="2400"/>
              <a:t>实时进程的子孙进程也是实时进程。</a:t>
            </a:r>
          </a:p>
        </p:txBody>
      </p:sp>
    </p:spTree>
  </p:cSld>
  <p:clrMapOvr>
    <a:masterClrMapping/>
  </p:clrMapOvr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4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进程调度的依据</a:t>
            </a:r>
            <a:r>
              <a:rPr lang="zh-CN" altLang="en-US">
                <a:solidFill>
                  <a:srgbClr val="FF0000"/>
                </a:solidFill>
              </a:rPr>
              <a:t>（结合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>
                <a:solidFill>
                  <a:srgbClr val="FF0000"/>
                </a:solidFill>
              </a:rPr>
              <a:t>结构）</a:t>
            </a:r>
          </a:p>
        </p:txBody>
      </p:sp>
      <p:sp>
        <p:nvSpPr>
          <p:cNvPr id="4024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>
                <a:latin typeface="宋体" charset="-122"/>
              </a:rPr>
              <a:t>task_struct</a:t>
            </a:r>
            <a:endParaRPr lang="zh-CN" altLang="en-US">
              <a:latin typeface="宋体" charset="-122"/>
            </a:endParaRPr>
          </a:p>
          <a:p>
            <a:pPr lvl="1"/>
            <a:r>
              <a:rPr lang="en-US" altLang="zh-CN">
                <a:latin typeface="宋体" charset="-122"/>
              </a:rPr>
              <a:t>policy</a:t>
            </a:r>
          </a:p>
          <a:p>
            <a:pPr lvl="2"/>
            <a:r>
              <a:rPr lang="zh-CN" altLang="en-US">
                <a:latin typeface="宋体" charset="-122"/>
              </a:rPr>
              <a:t>进程的调度策略</a:t>
            </a:r>
            <a:r>
              <a:rPr lang="en-US" altLang="zh-CN">
                <a:latin typeface="宋体" charset="-122"/>
              </a:rPr>
              <a:t>,</a:t>
            </a:r>
            <a:r>
              <a:rPr lang="zh-CN" altLang="en-US">
                <a:latin typeface="宋体" charset="-122"/>
              </a:rPr>
              <a:t>用来区分实时进程和普通进程</a:t>
            </a:r>
          </a:p>
          <a:p>
            <a:pPr lvl="2"/>
            <a:r>
              <a:rPr lang="en-US" altLang="zh-CN">
                <a:latin typeface="宋体" charset="-122"/>
              </a:rPr>
              <a:t>SCHED_OTHER(0)</a:t>
            </a:r>
            <a:r>
              <a:rPr lang="en-US" altLang="zh-CN">
                <a:solidFill>
                  <a:srgbClr val="FF3300"/>
                </a:solidFill>
                <a:latin typeface="宋体" charset="-122"/>
              </a:rPr>
              <a:t>||</a:t>
            </a:r>
            <a:r>
              <a:rPr lang="en-US" altLang="zh-CN">
                <a:latin typeface="宋体" charset="-122"/>
              </a:rPr>
              <a:t>SCHED_FIFO(1)</a:t>
            </a:r>
            <a:r>
              <a:rPr lang="en-US" altLang="zh-CN">
                <a:solidFill>
                  <a:srgbClr val="FF3300"/>
                </a:solidFill>
                <a:latin typeface="宋体" charset="-122"/>
              </a:rPr>
              <a:t>||</a:t>
            </a:r>
            <a:r>
              <a:rPr lang="en-US" altLang="zh-CN">
                <a:latin typeface="宋体" charset="-122"/>
              </a:rPr>
              <a:t>SCHED_RR(2)</a:t>
            </a:r>
          </a:p>
          <a:p>
            <a:pPr lvl="1"/>
            <a:r>
              <a:rPr lang="en-US" altLang="zh-CN">
                <a:latin typeface="宋体" charset="-122"/>
              </a:rPr>
              <a:t>priority</a:t>
            </a:r>
          </a:p>
          <a:p>
            <a:pPr lvl="2"/>
            <a:r>
              <a:rPr lang="zh-CN" altLang="en-US">
                <a:latin typeface="宋体" charset="-122"/>
              </a:rPr>
              <a:t>进程</a:t>
            </a:r>
            <a:r>
              <a:rPr lang="en-US" altLang="zh-CN">
                <a:latin typeface="宋体" charset="-122"/>
              </a:rPr>
              <a:t>(</a:t>
            </a:r>
            <a:r>
              <a:rPr lang="zh-CN" altLang="en-US">
                <a:latin typeface="宋体" charset="-122"/>
              </a:rPr>
              <a:t>包括实时和普通</a:t>
            </a:r>
            <a:r>
              <a:rPr lang="en-US" altLang="zh-CN">
                <a:latin typeface="宋体" charset="-122"/>
              </a:rPr>
              <a:t>)</a:t>
            </a:r>
            <a:r>
              <a:rPr lang="zh-CN" altLang="en-US">
                <a:latin typeface="宋体" charset="-122"/>
              </a:rPr>
              <a:t>的静态优先级</a:t>
            </a:r>
            <a:endParaRPr lang="en-US" altLang="zh-CN">
              <a:latin typeface="宋体" charset="-122"/>
            </a:endParaRPr>
          </a:p>
          <a:p>
            <a:pPr lvl="1"/>
            <a:r>
              <a:rPr lang="en-US" altLang="zh-CN">
                <a:latin typeface="宋体" charset="-122"/>
              </a:rPr>
              <a:t>rt_priority</a:t>
            </a:r>
          </a:p>
          <a:p>
            <a:pPr lvl="2"/>
            <a:r>
              <a:rPr lang="zh-CN" altLang="en-US">
                <a:latin typeface="宋体" charset="-122"/>
              </a:rPr>
              <a:t>实时进程特有的优先级</a:t>
            </a:r>
            <a:r>
              <a:rPr lang="en-US" altLang="zh-CN">
                <a:latin typeface="宋体" charset="-122"/>
              </a:rPr>
              <a:t>: rt_priority+1000</a:t>
            </a:r>
          </a:p>
          <a:p>
            <a:pPr lvl="1"/>
            <a:r>
              <a:rPr lang="en-US" altLang="zh-CN">
                <a:solidFill>
                  <a:srgbClr val="FF0000"/>
                </a:solidFill>
                <a:latin typeface="宋体" charset="-122"/>
              </a:rPr>
              <a:t>counter</a:t>
            </a:r>
            <a:endParaRPr lang="en-US" altLang="zh-CN">
              <a:latin typeface="宋体" charset="-122"/>
            </a:endParaRPr>
          </a:p>
          <a:p>
            <a:pPr lvl="2"/>
            <a:r>
              <a:rPr lang="zh-CN" altLang="en-US">
                <a:latin typeface="宋体" charset="-122"/>
              </a:rPr>
              <a:t>进程能连续运行的时间</a:t>
            </a:r>
            <a:r>
              <a:rPr lang="zh-CN" altLang="en-US">
                <a:solidFill>
                  <a:srgbClr val="0000FF"/>
                </a:solidFill>
                <a:latin typeface="宋体" charset="-122"/>
              </a:rPr>
              <a:t>（下一页）</a:t>
            </a:r>
            <a:endParaRPr lang="en-US" altLang="zh-CN">
              <a:solidFill>
                <a:srgbClr val="0000FF"/>
              </a:solidFill>
              <a:latin typeface="宋体" charset="-122"/>
            </a:endParaRPr>
          </a:p>
        </p:txBody>
      </p:sp>
    </p:spTree>
  </p:cSld>
  <p:clrMapOvr>
    <a:masterClrMapping/>
  </p:clrMapOvr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</a:rPr>
              <a:t>动态优先级与</a:t>
            </a:r>
            <a:r>
              <a:rPr lang="en-US" altLang="zh-CN">
                <a:latin typeface="楷体_GB2312" pitchFamily="49" charset="-122"/>
              </a:rPr>
              <a:t>counter</a:t>
            </a:r>
            <a:endParaRPr lang="zh-CN" altLang="en-US">
              <a:latin typeface="楷体_GB2312" pitchFamily="49" charset="-122"/>
            </a:endParaRPr>
          </a:p>
        </p:txBody>
      </p:sp>
      <p:sp>
        <p:nvSpPr>
          <p:cNvPr id="356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值的含义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进程能连续运行的时间，单位是时钟滴答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tick</a:t>
            </a:r>
            <a:endParaRPr lang="zh-CN" altLang="en-US" sz="2400">
              <a:latin typeface="楷体_GB2312" pitchFamily="49" charset="-122"/>
              <a:ea typeface="楷体_GB2312" pitchFamily="49" charset="-122"/>
            </a:endParaRPr>
          </a:p>
          <a:p>
            <a:pPr lvl="2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举例说明：由于时钟中断发生的周期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tick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为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10ms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。若一个进程动态优先级为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，则该进程这次还能连续运行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600ms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较高优先级的进程一般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较大。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一般把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看作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动态优先级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。</a:t>
            </a:r>
            <a:endParaRPr lang="zh-CN" altLang="en-US" sz="2400">
              <a:solidFill>
                <a:srgbClr val="2B5681"/>
              </a:solidFill>
              <a:latin typeface="楷体_GB2312" pitchFamily="49" charset="-122"/>
              <a:ea typeface="楷体_GB2312" pitchFamily="49" charset="-122"/>
            </a:endParaRPr>
          </a:p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的初值与</a:t>
            </a:r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priority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有关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普通进程创建时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的初值为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priority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的值。</a:t>
            </a:r>
          </a:p>
          <a:p>
            <a:r>
              <a:rPr lang="en-US" altLang="zh-CN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的改变</a:t>
            </a:r>
          </a:p>
          <a:p>
            <a:pPr lvl="1"/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时钟中断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tick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时，</a:t>
            </a:r>
            <a:r>
              <a:rPr lang="zh-CN" altLang="en-US" sz="2400">
                <a:solidFill>
                  <a:srgbClr val="981D14"/>
                </a:solidFill>
                <a:latin typeface="楷体_GB2312" pitchFamily="49" charset="-122"/>
                <a:ea typeface="楷体_GB2312" pitchFamily="49" charset="-122"/>
              </a:rPr>
              <a:t>当前进程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的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减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，直到为</a:t>
            </a:r>
            <a:r>
              <a:rPr lang="en-US" altLang="zh-CN" sz="2400">
                <a:latin typeface="楷体_GB2312" pitchFamily="49" charset="-122"/>
                <a:ea typeface="楷体_GB2312" pitchFamily="49" charset="-122"/>
              </a:rPr>
              <a:t>0</a:t>
            </a:r>
            <a:r>
              <a:rPr lang="zh-CN" altLang="en-US" sz="2400">
                <a:latin typeface="楷体_GB2312" pitchFamily="49" charset="-122"/>
                <a:ea typeface="楷体_GB2312" pitchFamily="49" charset="-122"/>
              </a:rPr>
              <a:t>被阻塞。</a:t>
            </a:r>
          </a:p>
        </p:txBody>
      </p:sp>
    </p:spTree>
  </p:cSld>
  <p:clrMapOvr>
    <a:masterClrMapping/>
  </p:clrMapOvr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子进程新建时的</a:t>
            </a:r>
            <a:r>
              <a:rPr lang="en-US" altLang="zh-CN"/>
              <a:t>counter</a:t>
            </a:r>
          </a:p>
        </p:txBody>
      </p:sp>
      <p:sp>
        <p:nvSpPr>
          <p:cNvPr id="363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宋体" charset="-122"/>
              </a:rPr>
              <a:t>创建新的子进程时，其</a:t>
            </a:r>
            <a:r>
              <a:rPr lang="en-US" altLang="zh-CN">
                <a:latin typeface="宋体" charset="-122"/>
              </a:rPr>
              <a:t>counter</a:t>
            </a:r>
            <a:r>
              <a:rPr lang="zh-CN" altLang="en-US">
                <a:latin typeface="宋体" charset="-122"/>
              </a:rPr>
              <a:t>将从父进程的剩余时间片</a:t>
            </a:r>
            <a:r>
              <a:rPr lang="en-US" altLang="zh-CN">
                <a:latin typeface="宋体" charset="-122"/>
              </a:rPr>
              <a:t>counter</a:t>
            </a:r>
            <a:r>
              <a:rPr lang="zh-CN" altLang="en-US">
                <a:latin typeface="宋体" charset="-122"/>
              </a:rPr>
              <a:t>中</a:t>
            </a:r>
            <a:r>
              <a:rPr lang="zh-CN" altLang="en-US">
                <a:solidFill>
                  <a:srgbClr val="FF0000"/>
                </a:solidFill>
                <a:latin typeface="宋体" charset="-122"/>
              </a:rPr>
              <a:t>继承一半</a:t>
            </a:r>
            <a:r>
              <a:rPr lang="zh-CN" altLang="en-US">
                <a:latin typeface="宋体" charset="-122"/>
              </a:rPr>
              <a:t>。</a:t>
            </a:r>
          </a:p>
          <a:p>
            <a:endParaRPr lang="zh-CN" altLang="en-US">
              <a:latin typeface="宋体" charset="-122"/>
            </a:endParaRPr>
          </a:p>
          <a:p>
            <a:endParaRPr lang="zh-CN" altLang="en-US">
              <a:latin typeface="宋体" charset="-122"/>
            </a:endParaRPr>
          </a:p>
          <a:p>
            <a:r>
              <a:rPr lang="zh-CN" altLang="en-US">
                <a:solidFill>
                  <a:srgbClr val="981D14"/>
                </a:solidFill>
                <a:latin typeface="宋体" charset="-122"/>
              </a:rPr>
              <a:t>目的：</a:t>
            </a:r>
            <a:r>
              <a:rPr lang="zh-CN" altLang="en-US">
                <a:latin typeface="宋体" charset="-122"/>
              </a:rPr>
              <a:t>防止用户通过无限制地创建后代进程而长期占有</a:t>
            </a:r>
            <a:r>
              <a:rPr lang="en-US" altLang="zh-CN">
                <a:latin typeface="宋体" charset="-122"/>
              </a:rPr>
              <a:t>CPU</a:t>
            </a:r>
            <a:r>
              <a:rPr lang="zh-CN" altLang="en-US">
                <a:latin typeface="宋体" charset="-122"/>
              </a:rPr>
              <a:t>资源。</a:t>
            </a:r>
          </a:p>
        </p:txBody>
      </p:sp>
      <p:pic>
        <p:nvPicPr>
          <p:cNvPr id="363524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827088" y="1930400"/>
            <a:ext cx="8893175" cy="706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8494713" cy="641350"/>
          </a:xfrm>
        </p:spPr>
        <p:txBody>
          <a:bodyPr/>
          <a:lstStyle/>
          <a:p>
            <a:r>
              <a:rPr lang="zh-CN" altLang="en-US"/>
              <a:t>子进程新建时的调度策略</a:t>
            </a:r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子进程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policy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nice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rt_priority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均从父进程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继承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，即源于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init_task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进程的所有子孙进程都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默认为</a:t>
            </a:r>
            <a:r>
              <a:rPr lang="zh-CN" altLang="en-US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普通进程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，调度策略是</a:t>
            </a:r>
            <a:r>
              <a:rPr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SCHED_OTHER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,</a:t>
            </a:r>
            <a:r>
              <a:rPr lang="zh-CN" altLang="en-US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静态优先级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是</a:t>
            </a:r>
            <a:r>
              <a:rPr lang="en-US" altLang="zh-CN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20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zh-CN" altLang="en-US">
                <a:latin typeface="楷体_GB2312" pitchFamily="49" charset="-122"/>
                <a:ea typeface="楷体_GB2312" pitchFamily="49" charset="-122"/>
              </a:rPr>
              <a:t>只有通过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sys_nice( )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、</a:t>
            </a:r>
            <a:r>
              <a:rPr lang="en-US" altLang="zh-CN">
                <a:latin typeface="楷体_GB2312" pitchFamily="49" charset="-122"/>
                <a:ea typeface="楷体_GB2312" pitchFamily="49" charset="-122"/>
              </a:rPr>
              <a:t>sys_setpriority( )</a:t>
            </a:r>
            <a:r>
              <a:rPr lang="zh-CN" altLang="en-US">
                <a:latin typeface="楷体_GB2312" pitchFamily="49" charset="-122"/>
                <a:ea typeface="楷体_GB2312" pitchFamily="49" charset="-122"/>
              </a:rPr>
              <a:t>系统调用才能改变进程的静态优先级；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进程家族关系相关的成员变量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68198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87338" y="1628775"/>
            <a:ext cx="9359900" cy="3238500"/>
          </a:xfrm>
          <a:prstGeom prst="rect">
            <a:avLst/>
          </a:prstGeom>
          <a:noFill/>
        </p:spPr>
      </p:pic>
      <p:sp>
        <p:nvSpPr>
          <p:cNvPr id="681989" name="Oval 5"/>
          <p:cNvSpPr>
            <a:spLocks noChangeArrowheads="1"/>
          </p:cNvSpPr>
          <p:nvPr/>
        </p:nvSpPr>
        <p:spPr bwMode="auto">
          <a:xfrm>
            <a:off x="4065588" y="3678238"/>
            <a:ext cx="1728787" cy="1008062"/>
          </a:xfrm>
          <a:prstGeom prst="ellipse">
            <a:avLst/>
          </a:prstGeom>
          <a:solidFill>
            <a:srgbClr val="FF0000">
              <a:alpha val="49001"/>
            </a:srgbClr>
          </a:solidFill>
          <a:ln w="9525" algn="ctr">
            <a:noFill/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1989" grpId="0" animBg="1"/>
    </p:bldLst>
  </p:timing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调度函数</a:t>
            </a:r>
            <a:r>
              <a:rPr lang="zh-CN" altLang="en-US" dirty="0">
                <a:solidFill>
                  <a:srgbClr val="FF0000"/>
                </a:solidFill>
              </a:rPr>
              <a:t>（ </a:t>
            </a:r>
            <a:r>
              <a:rPr lang="en-US" altLang="zh-CN" dirty="0">
                <a:solidFill>
                  <a:srgbClr val="FF0000"/>
                </a:solidFill>
                <a:latin typeface="楷体_GB2312" pitchFamily="49" charset="-122"/>
              </a:rPr>
              <a:t>schedule</a:t>
            </a:r>
            <a:r>
              <a:rPr lang="zh-CN" altLang="en-US" dirty="0">
                <a:solidFill>
                  <a:srgbClr val="FF0000"/>
                </a:solidFill>
                <a:latin typeface="楷体_GB2312" pitchFamily="49" charset="-122"/>
              </a:rPr>
              <a:t>函数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3543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函数</a:t>
            </a:r>
          </a:p>
          <a:p>
            <a:pPr lvl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实现进程调度，在运行队列中找到一个进程给它分配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</a:p>
          <a:p>
            <a:r>
              <a:rPr lang="zh-CN" altLang="en-US" dirty="0">
                <a:latin typeface="楷体_GB2312" pitchFamily="49" charset="-122"/>
                <a:ea typeface="楷体_GB2312" pitchFamily="49" charset="-122"/>
              </a:rPr>
              <a:t>调用方法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直接调度：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指当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current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进程（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例如资源无法满足时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）被阻塞时，就直接调用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函数运行：如</a:t>
            </a:r>
            <a:r>
              <a:rPr lang="en-US" altLang="zh-CN" sz="2400" dirty="0" err="1">
                <a:latin typeface="楷体_GB2312" pitchFamily="49" charset="-122"/>
                <a:ea typeface="楷体_GB2312" pitchFamily="49" charset="-122"/>
              </a:rPr>
              <a:t>sleep_on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 )</a:t>
            </a:r>
          </a:p>
          <a:p>
            <a:pPr lvl="1"/>
            <a:r>
              <a:rPr lang="zh-CN" altLang="en-US" sz="2400" dirty="0">
                <a:solidFill>
                  <a:srgbClr val="FF3300"/>
                </a:solidFill>
                <a:latin typeface="楷体_GB2312" pitchFamily="49" charset="-122"/>
                <a:ea typeface="楷体_GB2312" pitchFamily="49" charset="-122"/>
              </a:rPr>
              <a:t>间接调度：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指内核通过把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current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进程的</a:t>
            </a:r>
            <a:r>
              <a:rPr lang="en-US" altLang="zh-CN" sz="2400" b="1" dirty="0" err="1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need_resched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域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置成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后，并不立即调用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（），而是在随后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某个时刻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例如当进程从内核态返回到用户态之前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）检查</a:t>
            </a:r>
            <a:r>
              <a:rPr lang="en-US" altLang="zh-CN" sz="2400" dirty="0" err="1">
                <a:latin typeface="楷体_GB2312" pitchFamily="49" charset="-122"/>
                <a:ea typeface="楷体_GB2312" pitchFamily="49" charset="-122"/>
              </a:rPr>
              <a:t>need_resched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是否为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。如果是，则调用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schedule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（）。也称为</a:t>
            </a:r>
            <a:r>
              <a:rPr lang="zh-CN" altLang="en-US" sz="2400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松散调度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。</a:t>
            </a:r>
            <a:endParaRPr lang="en-US" altLang="zh-CN" sz="2400" dirty="0">
              <a:latin typeface="楷体_GB2312" pitchFamily="49" charset="-122"/>
              <a:ea typeface="楷体_GB2312" pitchFamily="49" charset="-122"/>
            </a:endParaRPr>
          </a:p>
          <a:p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阅读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  <a:hlinkClick r:id="rId2" action="ppaction://hlinkfile"/>
              </a:rPr>
              <a:t>schedule</a:t>
            </a:r>
            <a:endParaRPr lang="zh-CN" altLang="en-US" sz="2400" dirty="0">
              <a:latin typeface="楷体_GB2312" pitchFamily="49" charset="-122"/>
              <a:ea typeface="楷体_GB2312" pitchFamily="49" charset="-122"/>
            </a:endParaRPr>
          </a:p>
        </p:txBody>
      </p:sp>
    </p:spTree>
  </p:cSld>
  <p:clrMapOvr>
    <a:masterClrMapping/>
  </p:clrMapOvr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solidFill>
                  <a:schemeClr val="tx1"/>
                </a:solidFill>
              </a:rPr>
              <a:t>schedule(  )</a:t>
            </a:r>
            <a:r>
              <a:rPr lang="zh-CN" altLang="en-US" b="1">
                <a:solidFill>
                  <a:schemeClr val="tx1"/>
                </a:solidFill>
              </a:rPr>
              <a:t>的主要工作</a:t>
            </a:r>
          </a:p>
        </p:txBody>
      </p:sp>
      <p:sp>
        <p:nvSpPr>
          <p:cNvPr id="355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（</a:t>
            </a:r>
            <a:r>
              <a:rPr lang="en-US" altLang="zh-CN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1</a:t>
            </a:r>
            <a:r>
              <a:rPr lang="zh-CN" altLang="en-US" sz="2400" dirty="0">
                <a:solidFill>
                  <a:srgbClr val="8B3A21"/>
                </a:solidFill>
                <a:latin typeface="楷体_GB2312" pitchFamily="49" charset="-122"/>
                <a:ea typeface="楷体_GB2312" pitchFamily="49" charset="-122"/>
              </a:rPr>
              <a:t>）选择进程：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当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CPU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空闲时，调度程序扫描运行队列所有活动进程，从运行队列中选择一个合适进程运行</a:t>
            </a:r>
          </a:p>
          <a:p>
            <a:pPr lvl="1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选择一个优先级最高（</a:t>
            </a:r>
            <a:r>
              <a:rPr lang="en-US" altLang="zh-CN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goodness</a:t>
            </a:r>
            <a:r>
              <a:rPr lang="zh-CN" altLang="en-US" sz="2400" b="1" dirty="0">
                <a:solidFill>
                  <a:srgbClr val="0000FF"/>
                </a:solidFill>
                <a:latin typeface="楷体_GB2312" pitchFamily="49" charset="-122"/>
                <a:ea typeface="楷体_GB2312" pitchFamily="49" charset="-122"/>
              </a:rPr>
              <a:t>（）计算的值最大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）的进程（可保证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实时进程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总比普通进程优先执行）。</a:t>
            </a:r>
          </a:p>
          <a:p>
            <a:pPr lvl="2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如果运行队列中进程有相同优先级，则</a:t>
            </a:r>
            <a:r>
              <a:rPr lang="zh-CN" altLang="en-US" sz="2400" b="1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耗时多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值较大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)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进程比耗时少进程优先调度。</a:t>
            </a:r>
          </a:p>
          <a:p>
            <a:pPr lvl="3"/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如果优先级相同且</a:t>
            </a:r>
            <a:r>
              <a:rPr lang="en-US" altLang="zh-CN" sz="2400" dirty="0">
                <a:latin typeface="楷体_GB2312" pitchFamily="49" charset="-122"/>
                <a:ea typeface="楷体_GB2312" pitchFamily="49" charset="-122"/>
              </a:rPr>
              <a:t>counter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值也相等，则位于</a:t>
            </a:r>
            <a:r>
              <a:rPr lang="zh-CN" altLang="en-US" sz="2400" dirty="0">
                <a:solidFill>
                  <a:srgbClr val="FF0000"/>
                </a:solidFill>
                <a:latin typeface="楷体_GB2312" pitchFamily="49" charset="-122"/>
                <a:ea typeface="楷体_GB2312" pitchFamily="49" charset="-122"/>
              </a:rPr>
              <a:t>队列前面的进程</a:t>
            </a:r>
            <a:r>
              <a:rPr lang="zh-CN" altLang="en-US" sz="2400" dirty="0">
                <a:latin typeface="楷体_GB2312" pitchFamily="49" charset="-122"/>
                <a:ea typeface="楷体_GB2312" pitchFamily="49" charset="-122"/>
              </a:rPr>
              <a:t>被优先调度。</a:t>
            </a:r>
            <a:endParaRPr lang="zh-CN" altLang="en-US" sz="24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1079500" y="4149080"/>
            <a:ext cx="7921625" cy="1831975"/>
            <a:chOff x="771" y="2976"/>
            <a:chExt cx="4990" cy="1154"/>
          </a:xfrm>
        </p:grpSpPr>
        <p:pic>
          <p:nvPicPr>
            <p:cNvPr id="355332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771" y="2976"/>
              <a:ext cx="4990" cy="1154"/>
            </a:xfrm>
            <a:prstGeom prst="rect">
              <a:avLst/>
            </a:prstGeom>
            <a:noFill/>
          </p:spPr>
        </p:pic>
        <p:sp>
          <p:nvSpPr>
            <p:cNvPr id="355333" name="Rectangle 5"/>
            <p:cNvSpPr>
              <a:spLocks noChangeArrowheads="1"/>
            </p:cNvSpPr>
            <p:nvPr/>
          </p:nvSpPr>
          <p:spPr bwMode="auto">
            <a:xfrm>
              <a:off x="3393" y="3055"/>
              <a:ext cx="1823" cy="250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  <a:effectLst/>
          </p:spPr>
          <p:txBody>
            <a:bodyPr wrap="none">
              <a:spAutoFit/>
            </a:bodyPr>
            <a:lstStyle/>
            <a:p>
              <a:pPr indent="90488">
                <a:buFontTx/>
                <a:buNone/>
              </a:pPr>
              <a:r>
                <a:rPr lang="zh-CN" altLang="en-US" b="1"/>
                <a:t>队列的标志：</a:t>
              </a:r>
              <a:r>
                <a:rPr lang="en-US" altLang="en-US" b="1">
                  <a:solidFill>
                    <a:srgbClr val="FF0000"/>
                  </a:solidFill>
                </a:rPr>
                <a:t>idle_task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</p:cSld>
  <p:clrMapOvr>
    <a:masterClrMapping/>
  </p:clrMapOvr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选择进程</a:t>
            </a:r>
          </a:p>
        </p:txBody>
      </p:sp>
      <p:sp>
        <p:nvSpPr>
          <p:cNvPr id="400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76938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define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idle_task</a:t>
            </a:r>
            <a:r>
              <a:rPr lang="en-US" altLang="zh-CN" sz="2400">
                <a:latin typeface="宋体" charset="-122"/>
              </a:rPr>
              <a:t> (&amp;init_task) // task[0]</a:t>
            </a:r>
            <a:r>
              <a:rPr lang="zh-CN" altLang="en-US" sz="2400">
                <a:latin typeface="宋体" charset="-122"/>
              </a:rPr>
              <a:t> ：空进程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int c = -1000;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next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idle_task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while</a:t>
            </a:r>
            <a:r>
              <a:rPr lang="en-US" altLang="zh-CN" sz="2400">
                <a:latin typeface="宋体" charset="-122"/>
              </a:rPr>
              <a:t> (p != &amp;init_task) //</a:t>
            </a:r>
            <a:r>
              <a:rPr lang="zh-CN" altLang="en-US" sz="2400">
                <a:latin typeface="宋体" charset="-122"/>
              </a:rPr>
              <a:t>遍历所有进程，比较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weight</a:t>
            </a:r>
            <a:r>
              <a:rPr lang="zh-CN" altLang="en-US" sz="2400">
                <a:latin typeface="宋体" charset="-122"/>
              </a:rPr>
              <a:t>最大值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	int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goodness</a:t>
            </a:r>
            <a:r>
              <a:rPr lang="en-US" altLang="zh-CN" sz="2400">
                <a:latin typeface="宋体" charset="-122"/>
              </a:rPr>
              <a:t>(p, prev, this_cpu);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if (weight &gt; c)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   c = weight, next = p;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p = p-&gt;next_run;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/* </a:t>
            </a:r>
            <a:r>
              <a:rPr lang="zh-CN" altLang="en-US" sz="2400">
                <a:latin typeface="宋体" charset="-122"/>
              </a:rPr>
              <a:t>如果所有进程时间片都用完了，则</a:t>
            </a:r>
            <a:r>
              <a:rPr lang="en-US" altLang="zh-CN" sz="2400">
                <a:latin typeface="宋体" charset="-122"/>
              </a:rPr>
              <a:t>counter</a:t>
            </a:r>
            <a:r>
              <a:rPr lang="zh-CN" altLang="en-US" sz="2400">
                <a:latin typeface="宋体" charset="-122"/>
              </a:rPr>
              <a:t>被重新赋值*</a:t>
            </a:r>
            <a:r>
              <a:rPr lang="en-US" altLang="zh-CN" sz="2400">
                <a:latin typeface="宋体" charset="-122"/>
              </a:rPr>
              <a:t>/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if (!c)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  for_each_task(p)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 p-&gt;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counter</a:t>
            </a:r>
            <a:r>
              <a:rPr lang="en-US" altLang="zh-CN" sz="2400">
                <a:latin typeface="宋体" charset="-122"/>
              </a:rPr>
              <a:t> = p-&gt;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priority</a:t>
            </a:r>
            <a:r>
              <a:rPr lang="en-US" altLang="zh-CN" sz="2400">
                <a:latin typeface="宋体" charset="-122"/>
              </a:rPr>
              <a:t>;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  <a:endParaRPr lang="zh-CN" altLang="en-US" sz="2400">
              <a:latin typeface="宋体" charset="-122"/>
            </a:endParaRPr>
          </a:p>
        </p:txBody>
      </p:sp>
    </p:spTree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07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9431338" cy="641350"/>
          </a:xfrm>
        </p:spPr>
        <p:txBody>
          <a:bodyPr/>
          <a:lstStyle/>
          <a:p>
            <a:r>
              <a:rPr lang="zh-CN" altLang="en-US">
                <a:ea typeface="宋体" charset="-122"/>
              </a:rPr>
              <a:t>衡量进程可调度的程度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</a:rPr>
              <a:t>goodness</a:t>
            </a: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</a:rPr>
              <a:t>（ ）函数</a:t>
            </a:r>
          </a:p>
        </p:txBody>
      </p:sp>
      <p:sp>
        <p:nvSpPr>
          <p:cNvPr id="3870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387076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92163" y="620713"/>
            <a:ext cx="8496300" cy="60547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5088"/>
            <a:ext cx="9431338" cy="641351"/>
          </a:xfrm>
        </p:spPr>
        <p:txBody>
          <a:bodyPr/>
          <a:lstStyle/>
          <a:p>
            <a:r>
              <a:rPr lang="zh-CN" altLang="en-US">
                <a:ea typeface="宋体" charset="-122"/>
              </a:rPr>
              <a:t>衡量进程可调度的程度</a:t>
            </a:r>
            <a:r>
              <a:rPr lang="en-US" altLang="zh-CN" b="1">
                <a:solidFill>
                  <a:srgbClr val="FF0000"/>
                </a:solidFill>
                <a:latin typeface="楷体_GB2312" pitchFamily="49" charset="-122"/>
              </a:rPr>
              <a:t>goodness</a:t>
            </a:r>
            <a:r>
              <a:rPr lang="zh-CN" altLang="en-US" b="1">
                <a:solidFill>
                  <a:srgbClr val="FF0000"/>
                </a:solidFill>
                <a:latin typeface="楷体_GB2312" pitchFamily="49" charset="-122"/>
              </a:rPr>
              <a:t>（ ）函数</a:t>
            </a:r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46050" y="765175"/>
            <a:ext cx="9934575" cy="6092825"/>
          </a:xfrm>
        </p:spPr>
        <p:txBody>
          <a:bodyPr/>
          <a:lstStyle/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static inline int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goodness</a:t>
            </a:r>
            <a:r>
              <a:rPr lang="en-US" altLang="zh-CN" sz="2400">
                <a:latin typeface="宋体" charset="-122"/>
              </a:rPr>
              <a:t> (task_struct * 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p</a:t>
            </a:r>
            <a:r>
              <a:rPr lang="en-US" altLang="zh-CN" sz="2400">
                <a:latin typeface="宋体" charset="-122"/>
              </a:rPr>
              <a:t>, task_struct * 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prev</a:t>
            </a:r>
            <a:r>
              <a:rPr lang="en-US" altLang="zh-CN" sz="2400">
                <a:latin typeface="宋体" charset="-122"/>
              </a:rPr>
              <a:t>)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{	int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;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// 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权值：作为衡量进程是否运行的唯一依据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>
                <a:latin typeface="宋体" charset="-122"/>
              </a:rPr>
              <a:t>	</a:t>
            </a:r>
            <a:r>
              <a:rPr lang="en-US" altLang="zh-CN" sz="2400">
                <a:latin typeface="宋体" charset="-122"/>
              </a:rPr>
              <a:t>switch(p-&gt;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policy</a:t>
            </a:r>
            <a:r>
              <a:rPr lang="en-US" altLang="zh-CN" sz="2400">
                <a:latin typeface="宋体" charset="-122"/>
              </a:rPr>
              <a:t>) 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{</a:t>
            </a:r>
            <a:r>
              <a:rPr lang="zh-CN" altLang="en-US" sz="2400">
                <a:latin typeface="宋体" charset="-122"/>
              </a:rPr>
              <a:t>	</a:t>
            </a:r>
            <a:r>
              <a:rPr lang="en-US" altLang="zh-CN" sz="2400">
                <a:latin typeface="宋体" charset="-122"/>
              </a:rPr>
              <a:t>case SCHED_FIFO: // </a:t>
            </a:r>
            <a:r>
              <a:rPr lang="zh-CN" altLang="en-US" sz="2400">
                <a:latin typeface="宋体" charset="-122"/>
              </a:rPr>
              <a:t>实时进程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case SCHED_RR: // </a:t>
            </a:r>
            <a:r>
              <a:rPr lang="zh-CN" altLang="en-US" sz="2400">
                <a:latin typeface="宋体" charset="-122"/>
              </a:rPr>
              <a:t>实时进程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1000 </a:t>
            </a:r>
            <a:r>
              <a:rPr lang="en-US" altLang="zh-CN" sz="2400">
                <a:latin typeface="宋体" charset="-122"/>
              </a:rPr>
              <a:t>+ 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rt_priority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case SCHED_OTHER: // </a:t>
            </a:r>
            <a:r>
              <a:rPr lang="zh-CN" altLang="en-US" sz="2400">
                <a:latin typeface="宋体" charset="-122"/>
              </a:rPr>
              <a:t>普通进程</a:t>
            </a:r>
            <a:endParaRPr lang="en-US" altLang="zh-CN" sz="2400">
              <a:latin typeface="宋体" charset="-122"/>
            </a:endParaRP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p-&gt;</a:t>
            </a:r>
            <a:r>
              <a:rPr lang="en-US" altLang="zh-CN" sz="2400">
                <a:solidFill>
                  <a:schemeClr val="folHlink"/>
                </a:solidFill>
                <a:latin typeface="宋体" charset="-122"/>
              </a:rPr>
              <a:t>counter</a:t>
            </a:r>
            <a:r>
              <a:rPr lang="en-US" altLang="zh-CN" sz="2400">
                <a:latin typeface="宋体" charset="-122"/>
              </a:rPr>
              <a:t>;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// </a:t>
            </a:r>
            <a:r>
              <a:rPr lang="zh-CN" altLang="en-US" sz="2400">
                <a:latin typeface="宋体" charset="-122"/>
              </a:rPr>
              <a:t>做细微的调整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>
                <a:latin typeface="宋体" charset="-122"/>
              </a:rPr>
              <a:t>			</a:t>
            </a:r>
            <a:r>
              <a:rPr lang="en-US" altLang="zh-CN" sz="2400">
                <a:latin typeface="宋体" charset="-122"/>
              </a:rPr>
              <a:t>if (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) 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            {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   if (p == prev)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= </a:t>
            </a:r>
            <a:r>
              <a:rPr lang="en-US" altLang="zh-CN" sz="2400">
                <a:solidFill>
                  <a:schemeClr val="hlink"/>
                </a:solidFill>
                <a:latin typeface="宋体" charset="-122"/>
              </a:rPr>
              <a:t>weight</a:t>
            </a:r>
            <a:r>
              <a:rPr lang="en-US" altLang="zh-CN" sz="2400">
                <a:latin typeface="宋体" charset="-122"/>
              </a:rPr>
              <a:t> + 1;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		}	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}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	return weight; </a:t>
            </a:r>
            <a:r>
              <a:rPr lang="en-US" altLang="zh-CN" sz="2400">
                <a:solidFill>
                  <a:srgbClr val="FF0000"/>
                </a:solidFill>
                <a:latin typeface="宋体" charset="-122"/>
              </a:rPr>
              <a:t>// 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谁的权值</a:t>
            </a:r>
            <a:r>
              <a:rPr lang="en-US" altLang="zh-CN" sz="2400">
                <a:solidFill>
                  <a:srgbClr val="0000FF"/>
                </a:solidFill>
                <a:latin typeface="宋体" charset="-122"/>
              </a:rPr>
              <a:t>weight</a:t>
            </a:r>
            <a:r>
              <a:rPr lang="zh-CN" altLang="en-US" sz="2400">
                <a:solidFill>
                  <a:srgbClr val="FF0000"/>
                </a:solidFill>
                <a:latin typeface="宋体" charset="-122"/>
              </a:rPr>
              <a:t>大，就调度谁运行</a:t>
            </a:r>
          </a:p>
          <a:p>
            <a:pPr>
              <a:lnSpc>
                <a:spcPct val="80000"/>
              </a:lnSpc>
              <a:buFont typeface="Wingdings" pitchFamily="2" charset="2"/>
              <a:buNone/>
            </a:pPr>
            <a:r>
              <a:rPr lang="en-US" altLang="zh-CN" sz="2400">
                <a:latin typeface="宋体" charset="-122"/>
              </a:rPr>
              <a:t>}</a:t>
            </a:r>
            <a:endParaRPr lang="zh-CN" altLang="en-US" sz="2400">
              <a:latin typeface="宋体" charset="-122"/>
            </a:endParaRPr>
          </a:p>
        </p:txBody>
      </p:sp>
    </p:spTree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0141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>
                <a:solidFill>
                  <a:srgbClr val="8B3A21"/>
                </a:solidFill>
                <a:latin typeface="宋体" charset="-122"/>
              </a:rPr>
              <a:t>（</a:t>
            </a:r>
            <a:r>
              <a:rPr lang="en-US" altLang="zh-CN">
                <a:solidFill>
                  <a:srgbClr val="8B3A21"/>
                </a:solidFill>
                <a:latin typeface="宋体" charset="-122"/>
              </a:rPr>
              <a:t>2</a:t>
            </a:r>
            <a:r>
              <a:rPr lang="zh-CN" altLang="en-US">
                <a:solidFill>
                  <a:srgbClr val="8B3A21"/>
                </a:solidFill>
                <a:latin typeface="宋体" charset="-122"/>
              </a:rPr>
              <a:t>）切换进程</a:t>
            </a:r>
          </a:p>
          <a:p>
            <a:pPr lvl="1"/>
            <a:r>
              <a:rPr lang="zh-CN" altLang="en-US">
                <a:latin typeface="宋体" charset="-122"/>
              </a:rPr>
              <a:t>当</a:t>
            </a:r>
            <a:r>
              <a:rPr lang="en-US" altLang="zh-CN">
                <a:latin typeface="宋体" charset="-122"/>
              </a:rPr>
              <a:t>CPU</a:t>
            </a:r>
            <a:r>
              <a:rPr lang="zh-CN" altLang="en-US">
                <a:latin typeface="宋体" charset="-122"/>
              </a:rPr>
              <a:t>从运行队列中选中一个合适的进程后，就按照</a:t>
            </a:r>
            <a:r>
              <a:rPr lang="en-US" altLang="zh-CN">
                <a:latin typeface="宋体" charset="-122"/>
              </a:rPr>
              <a:t>task_struct </a:t>
            </a:r>
            <a:r>
              <a:rPr lang="zh-CN" altLang="en-US">
                <a:latin typeface="宋体" charset="-122"/>
              </a:rPr>
              <a:t>结构中的信息进行进程上下文切换；</a:t>
            </a:r>
          </a:p>
          <a:p>
            <a:pPr lvl="2"/>
            <a:r>
              <a:rPr lang="zh-CN" altLang="en-US">
                <a:latin typeface="宋体" charset="-122"/>
              </a:rPr>
              <a:t>首先把当前进程放到适当的</a:t>
            </a:r>
            <a:r>
              <a:rPr lang="zh-CN" altLang="en-US">
                <a:solidFill>
                  <a:srgbClr val="FF0000"/>
                </a:solidFill>
                <a:latin typeface="宋体" charset="-122"/>
              </a:rPr>
              <a:t>等待队列</a:t>
            </a:r>
            <a:r>
              <a:rPr lang="zh-CN" altLang="en-US">
                <a:latin typeface="宋体" charset="-122"/>
              </a:rPr>
              <a:t>里</a:t>
            </a:r>
          </a:p>
          <a:p>
            <a:pPr lvl="2"/>
            <a:r>
              <a:rPr lang="zh-CN" altLang="en-US">
                <a:latin typeface="宋体" charset="-122"/>
              </a:rPr>
              <a:t>把当前进程的状态设为</a:t>
            </a:r>
          </a:p>
          <a:p>
            <a:pPr lvl="2">
              <a:buFont typeface="Wingdings" pitchFamily="2" charset="2"/>
              <a:buNone/>
            </a:pPr>
            <a:r>
              <a:rPr lang="en-US" altLang="zh-CN">
                <a:latin typeface="宋体" charset="-122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宋体" charset="-122"/>
              </a:rPr>
              <a:t>TASK_INTERRUPTIBLE</a:t>
            </a:r>
            <a:r>
              <a:rPr lang="en-US" altLang="zh-CN">
                <a:latin typeface="宋体" charset="-122"/>
              </a:rPr>
              <a:t> </a:t>
            </a:r>
            <a:r>
              <a:rPr lang="zh-CN" altLang="en-US">
                <a:latin typeface="宋体" charset="-122"/>
              </a:rPr>
              <a:t>或者 </a:t>
            </a:r>
          </a:p>
          <a:p>
            <a:pPr lvl="2">
              <a:buFont typeface="Wingdings" pitchFamily="2" charset="2"/>
              <a:buNone/>
            </a:pPr>
            <a:r>
              <a:rPr lang="zh-CN" altLang="en-US">
                <a:latin typeface="宋体" charset="-122"/>
              </a:rPr>
              <a:t>    </a:t>
            </a:r>
            <a:r>
              <a:rPr lang="en-US" altLang="zh-CN">
                <a:solidFill>
                  <a:srgbClr val="FF0000"/>
                </a:solidFill>
                <a:latin typeface="宋体" charset="-122"/>
              </a:rPr>
              <a:t>TASK_UNINTERRUPTIBLE</a:t>
            </a:r>
          </a:p>
          <a:p>
            <a:pPr lvl="2"/>
            <a:r>
              <a:rPr lang="zh-CN" altLang="en-US">
                <a:latin typeface="宋体" charset="-122"/>
              </a:rPr>
              <a:t>调用</a:t>
            </a:r>
            <a:r>
              <a:rPr lang="en-US" altLang="zh-CN">
                <a:latin typeface="宋体" charset="-122"/>
              </a:rPr>
              <a:t>schedule( )</a:t>
            </a:r>
            <a:r>
              <a:rPr lang="zh-CN" altLang="en-US">
                <a:latin typeface="宋体" charset="-122"/>
              </a:rPr>
              <a:t>，让新的进程运行</a:t>
            </a:r>
          </a:p>
        </p:txBody>
      </p:sp>
    </p:spTree>
  </p:cSld>
  <p:clrMapOvr>
    <a:masterClrMapping/>
  </p:clrMapOvr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设计调度机制时应考虑</a:t>
            </a:r>
          </a:p>
        </p:txBody>
      </p:sp>
      <p:sp>
        <p:nvSpPr>
          <p:cNvPr id="396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969696"/>
                </a:solidFill>
              </a:rPr>
              <a:t>调度的策略</a:t>
            </a:r>
          </a:p>
          <a:p>
            <a:pPr>
              <a:lnSpc>
                <a:spcPct val="90000"/>
              </a:lnSpc>
            </a:pPr>
            <a:r>
              <a:rPr lang="zh-CN" altLang="en-US" dirty="0">
                <a:solidFill>
                  <a:srgbClr val="969696"/>
                </a:solidFill>
              </a:rPr>
              <a:t>调度的时机</a:t>
            </a:r>
          </a:p>
          <a:p>
            <a:pPr>
              <a:lnSpc>
                <a:spcPct val="90000"/>
              </a:lnSpc>
            </a:pPr>
            <a:r>
              <a:rPr lang="zh-CN" altLang="en-US" dirty="0"/>
              <a:t>调度的方式： “不可抢占调度”和“可抢占调度”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Linux V2.6</a:t>
            </a:r>
            <a:r>
              <a:rPr lang="zh-CN" altLang="en-US" dirty="0"/>
              <a:t>之前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不可抢占调度方式（</a:t>
            </a:r>
            <a:r>
              <a:rPr lang="zh-CN" altLang="en-US" b="1" dirty="0">
                <a:solidFill>
                  <a:srgbClr val="FF0000"/>
                </a:solidFill>
              </a:rPr>
              <a:t>不可剥夺调度</a:t>
            </a:r>
            <a:r>
              <a:rPr lang="zh-CN" altLang="en-US" dirty="0"/>
              <a:t>方式）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内核态</a:t>
            </a:r>
            <a:r>
              <a:rPr lang="zh-CN" altLang="en-US" dirty="0"/>
              <a:t>，当有</a:t>
            </a:r>
            <a:r>
              <a:rPr lang="zh-CN" altLang="en-US" dirty="0">
                <a:solidFill>
                  <a:srgbClr val="FF0000"/>
                </a:solidFill>
              </a:rPr>
              <a:t>优先级更高</a:t>
            </a:r>
            <a:r>
              <a:rPr lang="zh-CN" altLang="en-US" dirty="0"/>
              <a:t>的进程到来时，系统完成</a:t>
            </a:r>
            <a:r>
              <a:rPr lang="zh-CN" altLang="en-US" b="1" dirty="0">
                <a:solidFill>
                  <a:srgbClr val="0000FF"/>
                </a:solidFill>
              </a:rPr>
              <a:t>中断服务程序</a:t>
            </a:r>
            <a:r>
              <a:rPr lang="zh-CN" altLang="en-US" dirty="0"/>
              <a:t>后将</a:t>
            </a:r>
            <a:r>
              <a:rPr lang="en-US" altLang="zh-CN" dirty="0"/>
              <a:t>CPU</a:t>
            </a:r>
            <a:r>
              <a:rPr lang="zh-CN" altLang="en-US" dirty="0"/>
              <a:t>恢复给</a:t>
            </a:r>
            <a:r>
              <a:rPr lang="zh-CN" altLang="en-US" b="1" dirty="0">
                <a:solidFill>
                  <a:srgbClr val="FF0000"/>
                </a:solidFill>
              </a:rPr>
              <a:t>原来的进程</a:t>
            </a:r>
            <a:r>
              <a:rPr lang="zh-CN" altLang="en-US" dirty="0"/>
              <a:t>。</a:t>
            </a:r>
          </a:p>
          <a:p>
            <a:pPr lvl="1">
              <a:lnSpc>
                <a:spcPct val="90000"/>
              </a:lnSpc>
            </a:pPr>
            <a:r>
              <a:rPr lang="en-US" altLang="zh-CN" dirty="0"/>
              <a:t>Linux V2.6</a:t>
            </a:r>
            <a:r>
              <a:rPr lang="zh-CN" altLang="en-US" dirty="0"/>
              <a:t>及之后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可抢占调度方式（</a:t>
            </a:r>
            <a:r>
              <a:rPr lang="zh-CN" altLang="en-US" b="1" dirty="0">
                <a:solidFill>
                  <a:srgbClr val="FF0000"/>
                </a:solidFill>
              </a:rPr>
              <a:t>可剥夺调度</a:t>
            </a:r>
            <a:r>
              <a:rPr lang="zh-CN" altLang="en-US" dirty="0"/>
              <a:t>方式）</a:t>
            </a:r>
          </a:p>
          <a:p>
            <a:pPr lvl="2">
              <a:lnSpc>
                <a:spcPct val="90000"/>
              </a:lnSpc>
            </a:pPr>
            <a:r>
              <a:rPr lang="zh-CN" altLang="en-US" dirty="0"/>
              <a:t>在</a:t>
            </a:r>
            <a:r>
              <a:rPr lang="zh-CN" altLang="en-US" dirty="0">
                <a:solidFill>
                  <a:srgbClr val="FF0000"/>
                </a:solidFill>
              </a:rPr>
              <a:t>内核态</a:t>
            </a:r>
            <a:r>
              <a:rPr lang="zh-CN" altLang="en-US" dirty="0"/>
              <a:t>，当有</a:t>
            </a:r>
            <a:r>
              <a:rPr lang="zh-CN" altLang="en-US" dirty="0">
                <a:solidFill>
                  <a:srgbClr val="FF0000"/>
                </a:solidFill>
              </a:rPr>
              <a:t>优先级更高</a:t>
            </a:r>
            <a:r>
              <a:rPr lang="zh-CN" altLang="en-US" dirty="0"/>
              <a:t>的进程到来时，系统完成</a:t>
            </a:r>
            <a:r>
              <a:rPr lang="zh-CN" altLang="en-US" b="1" dirty="0">
                <a:solidFill>
                  <a:srgbClr val="0000FF"/>
                </a:solidFill>
              </a:rPr>
              <a:t>中断服务程序</a:t>
            </a:r>
            <a:r>
              <a:rPr lang="zh-CN" altLang="en-US" dirty="0"/>
              <a:t>后将</a:t>
            </a:r>
            <a:r>
              <a:rPr lang="en-US" altLang="zh-CN" dirty="0"/>
              <a:t>CPU</a:t>
            </a:r>
            <a:r>
              <a:rPr lang="zh-CN" altLang="en-US" dirty="0"/>
              <a:t>切换给</a:t>
            </a:r>
            <a:r>
              <a:rPr lang="zh-CN" altLang="en-US" b="1" dirty="0">
                <a:solidFill>
                  <a:srgbClr val="FF0000"/>
                </a:solidFill>
              </a:rPr>
              <a:t>新来的进程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29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7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和内存相关的成员变量</a:t>
            </a:r>
          </a:p>
          <a:p>
            <a:pPr lvl="1"/>
            <a:r>
              <a:rPr lang="en-US" altLang="zh-CN"/>
              <a:t>p-&gt;mm </a:t>
            </a:r>
            <a:r>
              <a:rPr lang="zh-CN" altLang="en-US"/>
              <a:t>指向</a:t>
            </a:r>
            <a:r>
              <a:rPr lang="en-US" altLang="zh-CN"/>
              <a:t>mm_struct</a:t>
            </a:r>
            <a:r>
              <a:rPr lang="zh-CN" altLang="en-US"/>
              <a:t>结构进程的地址空间。</a:t>
            </a:r>
            <a:endParaRPr lang="en-US" altLang="zh-CN"/>
          </a:p>
          <a:p>
            <a:pPr lvl="1"/>
            <a:r>
              <a:rPr lang="en-US" altLang="zh-CN"/>
              <a:t>p-&gt;active_mm </a:t>
            </a:r>
            <a:r>
              <a:rPr lang="zh-CN" altLang="en-US"/>
              <a:t>指向</a:t>
            </a:r>
            <a:r>
              <a:rPr lang="en-US" altLang="zh-CN"/>
              <a:t>mm_struct</a:t>
            </a:r>
            <a:r>
              <a:rPr lang="zh-CN" altLang="en-US"/>
              <a:t>结构进程的当前活动地址空间。</a:t>
            </a:r>
          </a:p>
          <a:p>
            <a:r>
              <a:rPr lang="zh-CN" altLang="en-US"/>
              <a:t>和文件相关的成员变量</a:t>
            </a:r>
          </a:p>
          <a:p>
            <a:pPr lvl="1"/>
            <a:r>
              <a:rPr lang="en-US" altLang="zh-CN"/>
              <a:t>p-&gt;fs</a:t>
            </a:r>
            <a:r>
              <a:rPr lang="zh-CN" altLang="en-US"/>
              <a:t>，文件系统信息：</a:t>
            </a:r>
            <a:r>
              <a:rPr lang="en-US" altLang="zh-CN"/>
              <a:t>root</a:t>
            </a:r>
            <a:r>
              <a:rPr lang="zh-CN" altLang="en-US"/>
              <a:t>目录和挂载点；当前工作目录和挂载点。</a:t>
            </a:r>
          </a:p>
          <a:p>
            <a:pPr lvl="1"/>
            <a:r>
              <a:rPr lang="en-US" altLang="zh-CN"/>
              <a:t>p-&gt;files</a:t>
            </a:r>
            <a:r>
              <a:rPr lang="zh-CN" altLang="en-US"/>
              <a:t>字段包含了文件句柄表。</a:t>
            </a:r>
          </a:p>
          <a:p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和进程标识相关的成员变量</a:t>
            </a:r>
          </a:p>
        </p:txBody>
      </p:sp>
      <p:sp>
        <p:nvSpPr>
          <p:cNvPr id="508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进程的标识</a:t>
            </a:r>
          </a:p>
          <a:p>
            <a:pPr lvl="1"/>
            <a:r>
              <a:rPr lang="en-US" altLang="zh-CN" dirty="0"/>
              <a:t>PID</a:t>
            </a:r>
          </a:p>
          <a:p>
            <a:pPr lvl="1"/>
            <a:r>
              <a:rPr lang="en-US" altLang="zh-CN" dirty="0"/>
              <a:t>PPID</a:t>
            </a:r>
            <a:r>
              <a:rPr lang="zh-CN" altLang="en-US" dirty="0"/>
              <a:t>：父进程</a:t>
            </a:r>
            <a:r>
              <a:rPr lang="en-US" altLang="zh-CN" dirty="0"/>
              <a:t>ID</a:t>
            </a:r>
          </a:p>
          <a:p>
            <a:pPr lvl="1"/>
            <a:r>
              <a:rPr lang="en-US" altLang="zh-CN" dirty="0"/>
              <a:t>PGID</a:t>
            </a:r>
            <a:r>
              <a:rPr lang="zh-CN" altLang="en-US" dirty="0"/>
              <a:t>：进程组</a:t>
            </a:r>
            <a:r>
              <a:rPr lang="en-US" altLang="zh-CN" dirty="0"/>
              <a:t>ID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进程的用户标识</a:t>
            </a:r>
          </a:p>
          <a:p>
            <a:pPr lvl="1"/>
            <a:r>
              <a:rPr lang="en-US" altLang="zh-CN" dirty="0"/>
              <a:t>UID</a:t>
            </a:r>
            <a:r>
              <a:rPr lang="zh-CN" altLang="en-US" dirty="0"/>
              <a:t>：用户</a:t>
            </a:r>
            <a:r>
              <a:rPr lang="en-US" altLang="zh-CN" dirty="0"/>
              <a:t>ID</a:t>
            </a:r>
          </a:p>
          <a:p>
            <a:pPr lvl="1"/>
            <a:r>
              <a:rPr lang="en-US" altLang="zh-CN" dirty="0"/>
              <a:t>GID</a:t>
            </a:r>
            <a:r>
              <a:rPr lang="zh-CN" altLang="en-US" dirty="0"/>
              <a:t>：用户组</a:t>
            </a:r>
            <a:r>
              <a:rPr lang="en-US" altLang="zh-CN" dirty="0"/>
              <a:t>ID</a:t>
            </a:r>
          </a:p>
          <a:p>
            <a:endParaRPr lang="en-US" altLang="zh-CN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获取进程标识的典型函数</a:t>
            </a:r>
            <a:endParaRPr lang="en-US" altLang="zh-CN" dirty="0"/>
          </a:p>
        </p:txBody>
      </p:sp>
      <p:sp>
        <p:nvSpPr>
          <p:cNvPr id="3338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/>
              <a:t>每个进程有唯一编号：</a:t>
            </a:r>
            <a:r>
              <a:rPr lang="en-US" altLang="zh-CN" b="0" dirty="0"/>
              <a:t>PID</a:t>
            </a:r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dirty="0"/>
              <a:t>除</a:t>
            </a:r>
            <a:r>
              <a:rPr lang="en-US" altLang="zh-CN" dirty="0"/>
              <a:t>init</a:t>
            </a:r>
            <a:r>
              <a:rPr lang="zh-CN" altLang="en-US" dirty="0"/>
              <a:t>进程外，每个进程都可用</a:t>
            </a:r>
            <a:r>
              <a:rPr lang="en-US" altLang="zh-CN" dirty="0"/>
              <a:t>kill</a:t>
            </a:r>
            <a:r>
              <a:rPr lang="zh-CN" altLang="en-US" dirty="0"/>
              <a:t>命令杀死。</a:t>
            </a:r>
          </a:p>
          <a:p>
            <a:r>
              <a:rPr lang="zh-CN" altLang="en-US" dirty="0"/>
              <a:t>当一个新进程</a:t>
            </a:r>
            <a:r>
              <a:rPr lang="en-US" altLang="zh-CN" dirty="0"/>
              <a:t>ID</a:t>
            </a:r>
            <a:r>
              <a:rPr lang="zh-CN" altLang="en-US" dirty="0"/>
              <a:t>达到系统最大值时，系统重新使用最小且当前未用的</a:t>
            </a:r>
            <a:r>
              <a:rPr lang="en-US" altLang="zh-CN" dirty="0"/>
              <a:t>PID</a:t>
            </a:r>
            <a:r>
              <a:rPr lang="zh-CN" altLang="en-US" dirty="0"/>
              <a:t>号。</a:t>
            </a:r>
          </a:p>
          <a:p>
            <a:r>
              <a:rPr lang="zh-CN" altLang="en-US" dirty="0"/>
              <a:t>父进程</a:t>
            </a:r>
            <a:r>
              <a:rPr lang="en-US" altLang="zh-CN" dirty="0"/>
              <a:t>ID</a:t>
            </a:r>
            <a:r>
              <a:rPr lang="zh-CN" altLang="en-US" dirty="0"/>
              <a:t>：</a:t>
            </a:r>
            <a:r>
              <a:rPr lang="en-US" altLang="zh-CN" dirty="0"/>
              <a:t>PPID</a:t>
            </a:r>
          </a:p>
          <a:p>
            <a:endParaRPr lang="en-US" altLang="zh-CN" dirty="0"/>
          </a:p>
        </p:txBody>
      </p:sp>
      <p:pic>
        <p:nvPicPr>
          <p:cNvPr id="333833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1343025"/>
            <a:ext cx="9431338" cy="179863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274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10275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10276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77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10278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10279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0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1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2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3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4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5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6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7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8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89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0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1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2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3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4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5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6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7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8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299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0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1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2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3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4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5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6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7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8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09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0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1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2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3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4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5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6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7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8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19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0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1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2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3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4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5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6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7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8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29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0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1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2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3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4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5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6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7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8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39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0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1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2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3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4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5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6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7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8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49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0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1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2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3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4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5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6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7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8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59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0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1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2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3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4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5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6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7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8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69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0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1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2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3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4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5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6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7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8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79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0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1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2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3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4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10385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10386" name="Rectangle 115"/>
          <p:cNvSpPr>
            <a:spLocks noChangeArrowheads="1"/>
          </p:cNvSpPr>
          <p:nvPr/>
        </p:nvSpPr>
        <p:spPr bwMode="gray">
          <a:xfrm>
            <a:off x="3182924" y="2857496"/>
            <a:ext cx="4702175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1.</a:t>
            </a:r>
            <a:r>
              <a:rPr lang="zh-CN" altLang="en-US" sz="3600" dirty="0"/>
              <a:t>进程概念</a:t>
            </a:r>
            <a:r>
              <a:rPr lang="en-US" altLang="zh-CN" sz="3200" b="1" dirty="0"/>
              <a:t>Process</a:t>
            </a:r>
            <a:endParaRPr lang="zh-CN" altLang="en-US" sz="3200" b="1" dirty="0"/>
          </a:p>
        </p:txBody>
      </p:sp>
    </p:spTree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9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获取进程标识的典型函数</a:t>
            </a:r>
          </a:p>
        </p:txBody>
      </p:sp>
      <p:sp>
        <p:nvSpPr>
          <p:cNvPr id="509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获取进程</a:t>
            </a:r>
            <a:r>
              <a:rPr lang="en-US" altLang="zh-CN" dirty="0">
                <a:latin typeface="宋体" pitchFamily="2" charset="-122"/>
              </a:rPr>
              <a:t>ID</a:t>
            </a:r>
            <a:r>
              <a:rPr lang="zh-CN" altLang="en-US" dirty="0">
                <a:latin typeface="宋体" pitchFamily="2" charset="-122"/>
              </a:rPr>
              <a:t>和父进程</a:t>
            </a:r>
            <a:r>
              <a:rPr lang="en-US" altLang="zh-CN" dirty="0">
                <a:latin typeface="宋体" pitchFamily="2" charset="-122"/>
              </a:rPr>
              <a:t>ID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en-US" altLang="zh-CN" dirty="0" err="1">
                <a:latin typeface="宋体" pitchFamily="2" charset="-122"/>
              </a:rPr>
              <a:t>pid_t</a:t>
            </a:r>
            <a:r>
              <a:rPr lang="en-US" altLang="zh-CN" dirty="0">
                <a:latin typeface="宋体" pitchFamily="2" charset="-122"/>
              </a:rPr>
              <a:t> </a:t>
            </a:r>
            <a:r>
              <a:rPr lang="en-US" altLang="zh-CN" dirty="0" err="1">
                <a:latin typeface="宋体" pitchFamily="2" charset="-122"/>
              </a:rPr>
              <a:t>getpid</a:t>
            </a:r>
            <a:r>
              <a:rPr lang="en-US" altLang="zh-CN" dirty="0">
                <a:latin typeface="宋体" pitchFamily="2" charset="-122"/>
              </a:rPr>
              <a:t>(void)</a:t>
            </a:r>
          </a:p>
          <a:p>
            <a:pPr lvl="1"/>
            <a:r>
              <a:rPr lang="en-US" altLang="zh-CN" dirty="0" err="1">
                <a:latin typeface="宋体" pitchFamily="2" charset="-122"/>
              </a:rPr>
              <a:t>pid_t</a:t>
            </a:r>
            <a:r>
              <a:rPr lang="en-US" altLang="zh-CN" dirty="0">
                <a:latin typeface="宋体" pitchFamily="2" charset="-122"/>
              </a:rPr>
              <a:t> </a:t>
            </a:r>
            <a:r>
              <a:rPr lang="en-US" altLang="zh-CN" dirty="0" err="1">
                <a:latin typeface="宋体" pitchFamily="2" charset="-122"/>
              </a:rPr>
              <a:t>getppid</a:t>
            </a:r>
            <a:r>
              <a:rPr lang="en-US" altLang="zh-CN" dirty="0">
                <a:latin typeface="宋体" pitchFamily="2" charset="-122"/>
              </a:rPr>
              <a:t>(void)</a:t>
            </a:r>
            <a:endParaRPr lang="zh-CN" altLang="en-US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函数成功返回进程</a:t>
            </a:r>
            <a:r>
              <a:rPr lang="en-US" altLang="zh-CN" dirty="0">
                <a:latin typeface="宋体" pitchFamily="2" charset="-122"/>
              </a:rPr>
              <a:t>PID</a:t>
            </a:r>
            <a:r>
              <a:rPr lang="zh-CN" altLang="en-US" dirty="0">
                <a:latin typeface="宋体" pitchFamily="2" charset="-122"/>
              </a:rPr>
              <a:t>或</a:t>
            </a:r>
            <a:r>
              <a:rPr lang="en-US" altLang="zh-CN" dirty="0">
                <a:latin typeface="宋体" pitchFamily="2" charset="-122"/>
              </a:rPr>
              <a:t>PPID</a:t>
            </a:r>
            <a:r>
              <a:rPr lang="zh-CN" altLang="en-US" dirty="0">
                <a:latin typeface="宋体" pitchFamily="2" charset="-122"/>
              </a:rPr>
              <a:t>，失败返</a:t>
            </a:r>
            <a:r>
              <a:rPr lang="en-US" altLang="zh-CN" dirty="0">
                <a:latin typeface="宋体" pitchFamily="2" charset="-122"/>
              </a:rPr>
              <a:t>-1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实例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   </a:t>
            </a:r>
            <a:r>
              <a:rPr lang="en-US" altLang="zh-CN" dirty="0" err="1"/>
              <a:t>int</a:t>
            </a:r>
            <a:r>
              <a:rPr lang="en-US" altLang="zh-CN" dirty="0"/>
              <a:t> 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argc,char</a:t>
            </a:r>
            <a:r>
              <a:rPr lang="en-US" altLang="zh-CN" dirty="0"/>
              <a:t> *</a:t>
            </a:r>
            <a:r>
              <a:rPr lang="en-US" altLang="zh-CN" dirty="0" err="1"/>
              <a:t>argv</a:t>
            </a:r>
            <a:r>
              <a:rPr lang="en-US" altLang="zh-CN" dirty="0"/>
              <a:t>[]) </a:t>
            </a:r>
            <a:br>
              <a:rPr lang="en-US" altLang="zh-CN" dirty="0"/>
            </a:br>
            <a:r>
              <a:rPr lang="en-US" altLang="zh-CN" dirty="0"/>
              <a:t>{ </a:t>
            </a:r>
            <a:br>
              <a:rPr lang="en-US" altLang="zh-CN" dirty="0"/>
            </a:br>
            <a:r>
              <a:rPr lang="en-US" altLang="zh-CN" dirty="0"/>
              <a:t>    </a:t>
            </a:r>
            <a:r>
              <a:rPr lang="en-US" altLang="zh-CN" dirty="0" err="1"/>
              <a:t>printf</a:t>
            </a:r>
            <a:r>
              <a:rPr lang="en-US" altLang="zh-CN" dirty="0"/>
              <a:t>(“This program‘s </a:t>
            </a:r>
            <a:r>
              <a:rPr lang="en-US" altLang="zh-CN" dirty="0" err="1"/>
              <a:t>pid</a:t>
            </a:r>
            <a:r>
              <a:rPr lang="en-US" altLang="zh-CN" dirty="0"/>
              <a:t> is %d\</a:t>
            </a:r>
            <a:r>
              <a:rPr lang="en-US" altLang="zh-CN" dirty="0" err="1"/>
              <a:t>n”,</a:t>
            </a:r>
            <a:r>
              <a:rPr lang="en-US" altLang="zh-CN" dirty="0" err="1">
                <a:solidFill>
                  <a:srgbClr val="FF0000"/>
                </a:solidFill>
              </a:rPr>
              <a:t>getpid</a:t>
            </a:r>
            <a:r>
              <a:rPr lang="en-US" altLang="zh-CN" dirty="0">
                <a:solidFill>
                  <a:srgbClr val="FF0000"/>
                </a:solidFill>
              </a:rPr>
              <a:t>(  )</a:t>
            </a:r>
            <a:r>
              <a:rPr lang="en-US" altLang="zh-CN" dirty="0"/>
              <a:t> ); 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zh-CN" altLang="en-US" dirty="0"/>
              <a:t>    </a:t>
            </a:r>
            <a:r>
              <a:rPr lang="en-US" altLang="zh-CN" dirty="0"/>
              <a:t>return 0; </a:t>
            </a:r>
            <a:br>
              <a:rPr lang="en-US" altLang="zh-CN" dirty="0"/>
            </a:br>
            <a:r>
              <a:rPr lang="en-US" altLang="zh-CN" dirty="0"/>
              <a:t>} </a:t>
            </a:r>
            <a:br>
              <a:rPr lang="en-US" altLang="zh-CN" dirty="0"/>
            </a:br>
            <a:endParaRPr lang="zh-CN" alt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0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进程组号（</a:t>
            </a:r>
            <a:r>
              <a:rPr lang="en-US" altLang="zh-CN"/>
              <a:t>PGID</a:t>
            </a:r>
            <a:r>
              <a:rPr lang="zh-CN" altLang="en-US"/>
              <a:t>）</a:t>
            </a:r>
          </a:p>
        </p:txBody>
      </p:sp>
      <p:sp>
        <p:nvSpPr>
          <p:cNvPr id="344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进程组是一个或多个进程的集合。</a:t>
            </a:r>
          </a:p>
          <a:p>
            <a:pPr lvl="1"/>
            <a:r>
              <a:rPr lang="zh-CN" altLang="en-US" dirty="0"/>
              <a:t>当进程生成子进程时，</a:t>
            </a:r>
            <a:r>
              <a:rPr lang="en-US" altLang="zh-CN" dirty="0"/>
              <a:t>OS</a:t>
            </a:r>
            <a:r>
              <a:rPr lang="zh-CN" altLang="en-US" dirty="0"/>
              <a:t>自动创建一个进程组。</a:t>
            </a:r>
          </a:p>
          <a:p>
            <a:r>
              <a:rPr lang="zh-CN" altLang="en-US" dirty="0">
                <a:latin typeface="宋体" pitchFamily="2" charset="-122"/>
              </a:rPr>
              <a:t>获取进程</a:t>
            </a:r>
            <a:r>
              <a:rPr lang="en-US" altLang="zh-CN" dirty="0">
                <a:latin typeface="宋体" pitchFamily="2" charset="-122"/>
              </a:rPr>
              <a:t>PGID</a:t>
            </a:r>
            <a:endParaRPr lang="en-US" altLang="zh-CN" dirty="0"/>
          </a:p>
          <a:p>
            <a:pPr lvl="1"/>
            <a:r>
              <a:rPr lang="en-US" altLang="zh-CN" dirty="0"/>
              <a:t>extern __</a:t>
            </a: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 err="1"/>
              <a:t>getpgid</a:t>
            </a:r>
            <a:r>
              <a:rPr lang="en-US" altLang="zh-CN" dirty="0"/>
              <a:t> (__</a:t>
            </a:r>
            <a:r>
              <a:rPr lang="en-US" altLang="zh-CN" dirty="0" err="1"/>
              <a:t>pid_t</a:t>
            </a:r>
            <a:r>
              <a:rPr lang="en-US" altLang="zh-CN" dirty="0"/>
              <a:t> __</a:t>
            </a:r>
            <a:r>
              <a:rPr lang="en-US" altLang="zh-CN" dirty="0" err="1"/>
              <a:t>pid</a:t>
            </a:r>
            <a:r>
              <a:rPr lang="en-US" altLang="zh-CN" dirty="0"/>
              <a:t>) </a:t>
            </a:r>
          </a:p>
          <a:p>
            <a:pPr lvl="1"/>
            <a:r>
              <a:rPr lang="zh-CN" altLang="en-US" dirty="0"/>
              <a:t>参数</a:t>
            </a:r>
            <a:r>
              <a:rPr lang="en-US" altLang="zh-CN" dirty="0" err="1"/>
              <a:t>pid</a:t>
            </a:r>
            <a:r>
              <a:rPr lang="zh-CN" altLang="en-US" dirty="0"/>
              <a:t>为要获得进程组号的进程号</a:t>
            </a:r>
          </a:p>
          <a:p>
            <a:pPr lvl="1"/>
            <a:r>
              <a:rPr lang="zh-CN" altLang="en-US" dirty="0"/>
              <a:t>执行成功返回</a:t>
            </a:r>
            <a:r>
              <a:rPr lang="en-US" altLang="zh-CN" dirty="0"/>
              <a:t>PGID</a:t>
            </a:r>
            <a:r>
              <a:rPr lang="zh-CN" altLang="en-US" dirty="0"/>
              <a:t>， 失败则返回</a:t>
            </a:r>
            <a:r>
              <a:rPr lang="en-US" altLang="zh-CN" dirty="0"/>
              <a:t>-1</a:t>
            </a:r>
            <a:endParaRPr lang="zh-CN" altLang="en-US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进程的用户</a:t>
            </a:r>
            <a:r>
              <a:rPr lang="en-US" altLang="zh-CN"/>
              <a:t>ID</a:t>
            </a:r>
          </a:p>
        </p:txBody>
      </p:sp>
      <p:sp>
        <p:nvSpPr>
          <p:cNvPr id="512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dirty="0"/>
              <a:t>用户</a:t>
            </a:r>
            <a:r>
              <a:rPr lang="en-US" altLang="zh-CN" sz="2400" dirty="0"/>
              <a:t>ID</a:t>
            </a:r>
          </a:p>
          <a:p>
            <a:pPr lvl="1"/>
            <a:r>
              <a:rPr lang="zh-CN" altLang="en-US" sz="2400" dirty="0"/>
              <a:t>当</a:t>
            </a:r>
            <a:r>
              <a:rPr lang="en-US" altLang="zh-CN" sz="2400" dirty="0"/>
              <a:t>root</a:t>
            </a:r>
            <a:r>
              <a:rPr lang="zh-CN" altLang="en-US" sz="2400" dirty="0"/>
              <a:t>创建新用户时，每个用户分配一个</a:t>
            </a:r>
            <a:r>
              <a:rPr lang="en-US" altLang="zh-CN" sz="2400" dirty="0"/>
              <a:t>ID</a:t>
            </a:r>
            <a:r>
              <a:rPr lang="zh-CN" altLang="en-US" sz="2400" dirty="0"/>
              <a:t>（</a:t>
            </a:r>
            <a:r>
              <a:rPr lang="en-US" altLang="zh-CN" sz="2400" dirty="0"/>
              <a:t>UID</a:t>
            </a:r>
            <a:r>
              <a:rPr lang="zh-CN" altLang="en-US" sz="2400" dirty="0"/>
              <a:t>）。</a:t>
            </a:r>
          </a:p>
          <a:p>
            <a:pPr lvl="1"/>
            <a:r>
              <a:rPr lang="zh-CN" altLang="en-US" sz="2400" dirty="0"/>
              <a:t>可以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 –l</a:t>
            </a:r>
            <a:r>
              <a:rPr lang="zh-CN" altLang="en-US" sz="2400" dirty="0"/>
              <a:t>命令查看一个文件的用户</a:t>
            </a:r>
            <a:r>
              <a:rPr lang="en-US" altLang="zh-CN" sz="2400" dirty="0"/>
              <a:t>UID</a:t>
            </a:r>
            <a:r>
              <a:rPr lang="zh-CN" altLang="en-US" sz="2400" dirty="0"/>
              <a:t>信息。</a:t>
            </a:r>
          </a:p>
          <a:p>
            <a:pPr lvl="2"/>
            <a:r>
              <a:rPr lang="en-US" altLang="zh-CN" sz="2400" dirty="0"/>
              <a:t>[</a:t>
            </a:r>
            <a:r>
              <a:rPr lang="en-US" altLang="zh-CN" sz="2400" dirty="0" err="1"/>
              <a:t>root@localhost</a:t>
            </a:r>
            <a:r>
              <a:rPr lang="en-US" altLang="zh-CN" sz="2400" dirty="0"/>
              <a:t> </a:t>
            </a:r>
            <a:r>
              <a:rPr lang="zh-CN" altLang="en-US" sz="2400" dirty="0"/>
              <a:t>～</a:t>
            </a:r>
            <a:r>
              <a:rPr lang="en-US" altLang="zh-CN" sz="2400" dirty="0"/>
              <a:t>]# </a:t>
            </a:r>
            <a:r>
              <a:rPr lang="en-US" altLang="zh-CN" sz="2400" dirty="0" err="1"/>
              <a:t>ls</a:t>
            </a:r>
            <a:r>
              <a:rPr lang="en-US" altLang="zh-CN" sz="2400" dirty="0"/>
              <a:t> -l /etc/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 </a:t>
            </a:r>
            <a:br>
              <a:rPr lang="en-US" altLang="zh-CN" sz="2400" dirty="0"/>
            </a:br>
            <a:r>
              <a:rPr lang="en-US" altLang="zh-CN" sz="2400" dirty="0"/>
              <a:t>-</a:t>
            </a:r>
            <a:r>
              <a:rPr lang="en-US" altLang="zh-CN" sz="2400" dirty="0" err="1"/>
              <a:t>rw</a:t>
            </a:r>
            <a:r>
              <a:rPr lang="en-US" altLang="zh-CN" sz="2400" dirty="0"/>
              <a:t>-r--r-- 1 </a:t>
            </a:r>
            <a:r>
              <a:rPr lang="en-US" altLang="zh-CN" sz="2400" dirty="0">
                <a:solidFill>
                  <a:srgbClr val="FF0000"/>
                </a:solidFill>
              </a:rPr>
              <a:t>root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root</a:t>
            </a:r>
            <a:r>
              <a:rPr lang="en-US" altLang="zh-CN" sz="2400" dirty="0"/>
              <a:t> 1582 Mar 19 06:37 /etc/</a:t>
            </a:r>
            <a:r>
              <a:rPr lang="en-US" altLang="zh-CN" sz="2400" dirty="0" err="1"/>
              <a:t>passwd</a:t>
            </a:r>
            <a:r>
              <a:rPr lang="en-US" altLang="zh-CN" sz="2400" dirty="0"/>
              <a:t> </a:t>
            </a:r>
          </a:p>
          <a:p>
            <a:pPr lvl="2">
              <a:buNone/>
            </a:pP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  </a:t>
            </a:r>
            <a:r>
              <a:rPr lang="en-US" altLang="zh-CN" sz="2400" b="1" dirty="0">
                <a:solidFill>
                  <a:srgbClr val="0000FF"/>
                </a:solidFill>
                <a:latin typeface="굴림" pitchFamily="34" charset="-127"/>
              </a:rPr>
              <a:t>//</a:t>
            </a: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属性 文件数 拥有者 </a:t>
            </a:r>
            <a:r>
              <a:rPr lang="en-US" altLang="zh-CN" sz="2400" b="1" dirty="0">
                <a:solidFill>
                  <a:srgbClr val="0000FF"/>
                </a:solidFill>
                <a:latin typeface="굴림" pitchFamily="34" charset="-127"/>
              </a:rPr>
              <a:t>group </a:t>
            </a:r>
            <a:r>
              <a:rPr lang="zh-CN" altLang="en-US" sz="2400" b="1" dirty="0">
                <a:solidFill>
                  <a:srgbClr val="0000FF"/>
                </a:solidFill>
                <a:latin typeface="굴림" pitchFamily="34" charset="-127"/>
              </a:rPr>
              <a:t>文件大小 日期 文件名</a:t>
            </a:r>
          </a:p>
          <a:p>
            <a:pPr lvl="2"/>
            <a:r>
              <a:rPr lang="zh-CN" altLang="en-US" sz="2400" dirty="0"/>
              <a:t>文件的创建者为 </a:t>
            </a:r>
            <a:r>
              <a:rPr lang="en-US" altLang="zh-CN" sz="2400" dirty="0"/>
              <a:t>root</a:t>
            </a:r>
            <a:r>
              <a:rPr lang="zh-CN" altLang="en-US" sz="2400" dirty="0"/>
              <a:t>，即</a:t>
            </a:r>
            <a:r>
              <a:rPr lang="en-US" altLang="zh-CN" sz="2400" dirty="0"/>
              <a:t>UID </a:t>
            </a:r>
            <a:r>
              <a:rPr lang="zh-CN" altLang="en-US" sz="2400" dirty="0"/>
              <a:t>为 </a:t>
            </a:r>
            <a:r>
              <a:rPr lang="en-US" altLang="zh-CN" sz="2400" dirty="0"/>
              <a:t>root</a:t>
            </a:r>
          </a:p>
          <a:p>
            <a:r>
              <a:rPr lang="zh-CN" altLang="en-US" sz="2400" dirty="0">
                <a:latin typeface="宋体" pitchFamily="2" charset="-122"/>
              </a:rPr>
              <a:t>进程</a:t>
            </a:r>
            <a:r>
              <a:rPr lang="en-US" altLang="zh-CN" sz="2400" dirty="0">
                <a:latin typeface="宋体" pitchFamily="2" charset="-122"/>
              </a:rPr>
              <a:t>UID</a:t>
            </a:r>
          </a:p>
          <a:p>
            <a:pPr lvl="1"/>
            <a:r>
              <a:rPr lang="zh-CN" altLang="en-US" sz="2400" dirty="0">
                <a:latin typeface="宋体" pitchFamily="2" charset="-122"/>
              </a:rPr>
              <a:t>用于表示进程的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创建者</a:t>
            </a:r>
            <a:r>
              <a:rPr lang="zh-CN" altLang="en-US" sz="2400" dirty="0">
                <a:latin typeface="宋体" pitchFamily="2" charset="-122"/>
              </a:rPr>
              <a:t>，只有进程的创建者和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root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用户</a:t>
            </a:r>
            <a:r>
              <a:rPr lang="zh-CN" altLang="en-US" sz="2400" dirty="0">
                <a:latin typeface="宋体" pitchFamily="2" charset="-122"/>
              </a:rPr>
              <a:t>才有权限对进程进行操作。</a:t>
            </a:r>
          </a:p>
          <a:p>
            <a:pPr lvl="1"/>
            <a:r>
              <a:rPr lang="zh-CN" altLang="en-US" sz="2400" dirty="0"/>
              <a:t>真实用户</a:t>
            </a:r>
            <a:r>
              <a:rPr lang="en-US" altLang="zh-CN" sz="2400" dirty="0"/>
              <a:t>ID</a:t>
            </a:r>
            <a:endParaRPr lang="en-US" altLang="zh-CN" sz="2400" dirty="0">
              <a:latin typeface="宋体" pitchFamily="2" charset="-122"/>
            </a:endParaRPr>
          </a:p>
          <a:p>
            <a:r>
              <a:rPr lang="en-US" altLang="zh-CN" sz="2400" dirty="0"/>
              <a:t>extern __</a:t>
            </a:r>
            <a:r>
              <a:rPr lang="en-US" altLang="zh-CN" sz="2400" dirty="0" err="1"/>
              <a:t>uid_t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getuid</a:t>
            </a:r>
            <a:r>
              <a:rPr lang="en-US" altLang="zh-CN" sz="2400" dirty="0"/>
              <a:t> (void) </a:t>
            </a:r>
          </a:p>
          <a:p>
            <a:pPr lvl="1"/>
            <a:r>
              <a:rPr lang="zh-CN" altLang="en-US" sz="2400" dirty="0"/>
              <a:t>执行成功返回进程</a:t>
            </a:r>
            <a:r>
              <a:rPr lang="en-US" altLang="zh-CN" sz="2400" dirty="0"/>
              <a:t>UID</a:t>
            </a:r>
            <a:r>
              <a:rPr lang="zh-CN" altLang="en-US" sz="2400" dirty="0"/>
              <a:t>；执行失败则返回</a:t>
            </a:r>
            <a:r>
              <a:rPr lang="en-US" altLang="zh-CN" sz="2400" dirty="0"/>
              <a:t>-1</a:t>
            </a:r>
            <a:r>
              <a:rPr lang="zh-CN" altLang="en-US" sz="2400" dirty="0"/>
              <a:t> 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0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进程用户组号（</a:t>
            </a:r>
            <a:r>
              <a:rPr lang="en-US" altLang="zh-CN"/>
              <a:t>GID</a:t>
            </a:r>
            <a:r>
              <a:rPr lang="zh-CN" altLang="en-US"/>
              <a:t>）</a:t>
            </a:r>
          </a:p>
        </p:txBody>
      </p:sp>
      <p:sp>
        <p:nvSpPr>
          <p:cNvPr id="5140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GID</a:t>
            </a:r>
          </a:p>
          <a:p>
            <a:pPr lvl="1"/>
            <a:r>
              <a:rPr lang="zh-CN" altLang="en-US" dirty="0"/>
              <a:t>创建进程的用户所在组号为该进程的进程</a:t>
            </a:r>
            <a:r>
              <a:rPr lang="zh-CN" altLang="en-US" dirty="0">
                <a:solidFill>
                  <a:srgbClr val="FF0000"/>
                </a:solidFill>
              </a:rPr>
              <a:t>用户组号</a:t>
            </a:r>
            <a:r>
              <a:rPr lang="zh-CN" altLang="en-US" dirty="0"/>
              <a:t>。</a:t>
            </a:r>
          </a:p>
          <a:p>
            <a:r>
              <a:rPr lang="zh-CN" altLang="en-US" dirty="0"/>
              <a:t>获取</a:t>
            </a:r>
            <a:r>
              <a:rPr lang="en-US" altLang="zh-CN" dirty="0"/>
              <a:t>GID</a:t>
            </a:r>
          </a:p>
          <a:p>
            <a:pPr lvl="1"/>
            <a:r>
              <a:rPr lang="en-US" altLang="zh-CN" dirty="0"/>
              <a:t>extern __</a:t>
            </a:r>
            <a:r>
              <a:rPr lang="en-US" altLang="zh-CN" dirty="0" err="1"/>
              <a:t>uid_t</a:t>
            </a:r>
            <a:r>
              <a:rPr lang="en-US" altLang="zh-CN" dirty="0"/>
              <a:t> </a:t>
            </a:r>
            <a:r>
              <a:rPr lang="en-US" altLang="zh-CN" dirty="0" err="1"/>
              <a:t>getgid</a:t>
            </a:r>
            <a:r>
              <a:rPr lang="en-US" altLang="zh-CN" dirty="0"/>
              <a:t> (void) </a:t>
            </a:r>
          </a:p>
          <a:p>
            <a:pPr lvl="1"/>
            <a:r>
              <a:rPr lang="zh-CN" altLang="en-US" dirty="0"/>
              <a:t>执行成功将返回 </a:t>
            </a:r>
            <a:r>
              <a:rPr lang="en-US" altLang="zh-CN" dirty="0"/>
              <a:t>GID</a:t>
            </a:r>
            <a:r>
              <a:rPr lang="zh-CN" altLang="en-US" dirty="0"/>
              <a:t>。执行失败则返回</a:t>
            </a:r>
            <a:r>
              <a:rPr lang="en-US" altLang="zh-CN" dirty="0"/>
              <a:t>-1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进程的上下文</a:t>
            </a:r>
          </a:p>
        </p:txBody>
      </p:sp>
      <p:sp>
        <p:nvSpPr>
          <p:cNvPr id="3368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进程的上下文</a:t>
            </a:r>
          </a:p>
          <a:p>
            <a:pPr lvl="1"/>
            <a:r>
              <a:rPr lang="en-US" altLang="zh-CN" dirty="0"/>
              <a:t>Context</a:t>
            </a:r>
            <a:r>
              <a:rPr lang="zh-CN" altLang="en-US" dirty="0"/>
              <a:t>，进程运行环境</a:t>
            </a:r>
          </a:p>
          <a:p>
            <a:pPr lvl="1"/>
            <a:r>
              <a:rPr lang="zh-CN" altLang="en-US" dirty="0"/>
              <a:t> </a:t>
            </a:r>
            <a:r>
              <a:rPr lang="zh-CN" altLang="zh-CN" dirty="0"/>
              <a:t>≈</a:t>
            </a:r>
            <a:r>
              <a:rPr lang="zh-CN" altLang="en-US" dirty="0"/>
              <a:t> </a:t>
            </a:r>
            <a:r>
              <a:rPr lang="en-US" altLang="zh-CN" dirty="0"/>
              <a:t>PCB</a:t>
            </a:r>
          </a:p>
          <a:p>
            <a:r>
              <a:rPr lang="zh-CN" altLang="en-US" dirty="0"/>
              <a:t>分时系统的进程切换过程</a:t>
            </a:r>
          </a:p>
          <a:p>
            <a:pPr lvl="1"/>
            <a:r>
              <a:rPr lang="zh-CN" altLang="en-US" dirty="0"/>
              <a:t>进程的上下文在</a:t>
            </a:r>
            <a:r>
              <a:rPr lang="en-US" altLang="zh-CN" dirty="0"/>
              <a:t>CPU</a:t>
            </a:r>
            <a:r>
              <a:rPr lang="zh-CN" altLang="en-US" dirty="0"/>
              <a:t>中交换</a:t>
            </a:r>
          </a:p>
          <a:p>
            <a:pPr lvl="1"/>
            <a:r>
              <a:rPr lang="zh-CN" altLang="en-US" dirty="0"/>
              <a:t>换进进程的上下文进入</a:t>
            </a:r>
            <a:r>
              <a:rPr lang="en-US" altLang="zh-CN" dirty="0"/>
              <a:t>CPU</a:t>
            </a:r>
            <a:r>
              <a:rPr lang="zh-CN" altLang="en-US" dirty="0"/>
              <a:t>（从栈上来）</a:t>
            </a:r>
          </a:p>
          <a:p>
            <a:pPr lvl="1"/>
            <a:r>
              <a:rPr lang="zh-CN" altLang="en-US" dirty="0"/>
              <a:t>换出进程的上下文离开</a:t>
            </a:r>
            <a:r>
              <a:rPr lang="en-US" altLang="zh-CN" dirty="0"/>
              <a:t>CPU </a:t>
            </a:r>
            <a:r>
              <a:rPr lang="zh-CN" altLang="en-US" dirty="0"/>
              <a:t>（到栈上去）</a:t>
            </a:r>
          </a:p>
        </p:txBody>
      </p:sp>
      <p:sp>
        <p:nvSpPr>
          <p:cNvPr id="2" name="矩形 1"/>
          <p:cNvSpPr/>
          <p:nvPr/>
        </p:nvSpPr>
        <p:spPr bwMode="auto">
          <a:xfrm>
            <a:off x="5760392" y="3284984"/>
            <a:ext cx="201622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760392" y="3861048"/>
            <a:ext cx="2016224" cy="576064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8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5" grpId="0" animBg="1"/>
      <p:bldP spid="5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9916" y="785794"/>
            <a:ext cx="6391292" cy="52596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35840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82613"/>
          </a:xfrm>
        </p:spPr>
        <p:txBody>
          <a:bodyPr/>
          <a:lstStyle/>
          <a:p>
            <a:r>
              <a:rPr lang="zh-CN" altLang="en-US" dirty="0"/>
              <a:t>进程切换的过程</a:t>
            </a:r>
            <a:r>
              <a:rPr lang="en-US" altLang="zh-CN" dirty="0"/>
              <a:t>(</a:t>
            </a:r>
            <a:r>
              <a:rPr lang="zh-CN" altLang="en-US" dirty="0"/>
              <a:t>例子：</a:t>
            </a:r>
            <a:r>
              <a:rPr lang="en-US" altLang="zh-CN" dirty="0"/>
              <a:t>P0</a:t>
            </a:r>
            <a:r>
              <a:rPr lang="zh-CN" altLang="en-US" dirty="0"/>
              <a:t>和</a:t>
            </a:r>
            <a:r>
              <a:rPr lang="en-US" altLang="zh-CN" dirty="0"/>
              <a:t>P1)</a:t>
            </a:r>
            <a:endParaRPr lang="zh-CN" altLang="en-US" dirty="0"/>
          </a:p>
        </p:txBody>
      </p:sp>
      <p:sp>
        <p:nvSpPr>
          <p:cNvPr id="3584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358406" name="Rectangle 6"/>
          <p:cNvSpPr>
            <a:spLocks noChangeArrowheads="1"/>
          </p:cNvSpPr>
          <p:nvPr/>
        </p:nvSpPr>
        <p:spPr bwMode="auto">
          <a:xfrm>
            <a:off x="0" y="2865438"/>
            <a:ext cx="2951163" cy="133350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r>
              <a:rPr lang="zh-CN" altLang="en-US" sz="2400" b="1">
                <a:latin typeface="宋体" pitchFamily="2" charset="-122"/>
              </a:rPr>
              <a:t>上下文切换</a:t>
            </a:r>
          </a:p>
          <a:p>
            <a:pPr marL="273050" lvl="1"/>
            <a:r>
              <a:rPr lang="en-US" altLang="zh-CN" sz="2400" b="1">
                <a:latin typeface="宋体" pitchFamily="2" charset="-122"/>
              </a:rPr>
              <a:t>CPU</a:t>
            </a:r>
            <a:r>
              <a:rPr lang="zh-CN" altLang="en-US" sz="2400" b="1">
                <a:latin typeface="宋体" pitchFamily="2" charset="-122"/>
              </a:rPr>
              <a:t>额外开销</a:t>
            </a:r>
          </a:p>
          <a:p>
            <a:pPr marL="273050" lvl="1"/>
            <a:r>
              <a:rPr lang="zh-CN" altLang="en-US" sz="2400" b="1">
                <a:latin typeface="宋体" pitchFamily="2" charset="-122"/>
              </a:rPr>
              <a:t>与硬件环境相关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4392240" y="3548644"/>
            <a:ext cx="2016224" cy="38441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4119438" y="1627158"/>
            <a:ext cx="2577058" cy="1840783"/>
          </a:xfrm>
          <a:prstGeom prst="ellipse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584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8406" grpId="0"/>
      <p:bldP spid="6" grpId="0" animBg="1"/>
      <p:bldP spid="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4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594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进程的队列</a:t>
            </a:r>
            <a:r>
              <a:rPr lang="en-US" altLang="zh-CN">
                <a:solidFill>
                  <a:srgbClr val="FF0000"/>
                </a:solidFill>
              </a:rPr>
              <a:t>【</a:t>
            </a:r>
            <a:r>
              <a:rPr lang="zh-CN" altLang="en-US">
                <a:solidFill>
                  <a:srgbClr val="FF0000"/>
                </a:solidFill>
              </a:rPr>
              <a:t>课后看</a:t>
            </a:r>
            <a:r>
              <a:rPr lang="en-US" altLang="zh-CN">
                <a:solidFill>
                  <a:srgbClr val="FF0000"/>
                </a:solidFill>
              </a:rPr>
              <a:t>】</a:t>
            </a:r>
          </a:p>
          <a:p>
            <a:pPr lvl="1"/>
            <a:r>
              <a:rPr lang="zh-CN" altLang="en-US"/>
              <a:t>多个进程在系统中的组织形式</a:t>
            </a:r>
          </a:p>
          <a:p>
            <a:pPr lvl="1"/>
            <a:r>
              <a:rPr lang="zh-CN" altLang="en-US">
                <a:latin typeface="宋体" pitchFamily="2" charset="-122"/>
              </a:rPr>
              <a:t>有效管理进程</a:t>
            </a:r>
            <a:endParaRPr lang="zh-CN" altLang="en-US"/>
          </a:p>
          <a:p>
            <a:r>
              <a:rPr lang="zh-CN" altLang="en-US"/>
              <a:t>队列的形式</a:t>
            </a:r>
          </a:p>
          <a:p>
            <a:pPr lvl="1"/>
            <a:r>
              <a:rPr lang="zh-CN" altLang="zh-CN"/>
              <a:t>线性方式</a:t>
            </a:r>
            <a:endParaRPr lang="zh-CN" altLang="en-US"/>
          </a:p>
          <a:p>
            <a:pPr lvl="1" algn="just">
              <a:lnSpc>
                <a:spcPct val="120000"/>
              </a:lnSpc>
              <a:buSzPct val="105000"/>
            </a:pPr>
            <a:r>
              <a:rPr lang="zh-CN" altLang="zh-CN"/>
              <a:t>链接方式</a:t>
            </a:r>
            <a:endParaRPr lang="zh-CN" altLang="en-US"/>
          </a:p>
          <a:p>
            <a:pPr lvl="1" algn="just">
              <a:lnSpc>
                <a:spcPct val="120000"/>
              </a:lnSpc>
              <a:buSzPct val="105000"/>
            </a:pPr>
            <a:r>
              <a:rPr lang="zh-CN" altLang="zh-CN"/>
              <a:t>索引方式</a:t>
            </a:r>
            <a:endParaRPr lang="zh-CN" altLang="en-US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Windwos</a:t>
            </a:r>
            <a:r>
              <a:rPr lang="zh-CN" altLang="en-US" dirty="0"/>
              <a:t>进程在内存中的结构</a:t>
            </a:r>
          </a:p>
          <a:p>
            <a:pPr lvl="1"/>
            <a:r>
              <a:rPr lang="en-US" altLang="zh-CN" dirty="0"/>
              <a:t>32</a:t>
            </a:r>
            <a:r>
              <a:rPr lang="zh-CN" altLang="en-US" dirty="0"/>
              <a:t>位系统</a:t>
            </a:r>
            <a:r>
              <a:rPr lang="en-US" altLang="zh-CN" dirty="0"/>
              <a:t>4GB=</a:t>
            </a:r>
            <a:r>
              <a:rPr lang="zh-CN" altLang="en-US" dirty="0"/>
              <a:t>用户空间</a:t>
            </a:r>
            <a:r>
              <a:rPr lang="en-US" altLang="zh-CN" dirty="0"/>
              <a:t>+</a:t>
            </a:r>
            <a:r>
              <a:rPr lang="zh-CN" altLang="en-US" dirty="0"/>
              <a:t>内核空间。</a:t>
            </a:r>
          </a:p>
          <a:p>
            <a:pPr lvl="2"/>
            <a:r>
              <a:rPr lang="zh-CN" altLang="en-US" dirty="0"/>
              <a:t>用户空间</a:t>
            </a:r>
            <a:r>
              <a:rPr lang="en-US" altLang="zh-CN" dirty="0"/>
              <a:t>:0~3GB</a:t>
            </a:r>
          </a:p>
          <a:p>
            <a:pPr lvl="2"/>
            <a:r>
              <a:rPr lang="zh-CN" altLang="en-US" dirty="0"/>
              <a:t>内核空间</a:t>
            </a:r>
            <a:r>
              <a:rPr lang="en-US" altLang="zh-CN" dirty="0"/>
              <a:t>:3GB~4GB</a:t>
            </a:r>
          </a:p>
          <a:p>
            <a:pPr lvl="1"/>
            <a:r>
              <a:rPr lang="zh-CN" altLang="en-US" dirty="0"/>
              <a:t>组成</a:t>
            </a:r>
          </a:p>
          <a:p>
            <a:pPr lvl="2"/>
            <a:r>
              <a:rPr lang="en-US" altLang="zh-CN" dirty="0"/>
              <a:t>1</a:t>
            </a:r>
            <a:r>
              <a:rPr lang="zh-CN" altLang="en-US" dirty="0"/>
              <a:t>）代码段</a:t>
            </a:r>
          </a:p>
          <a:p>
            <a:pPr lvl="2"/>
            <a:r>
              <a:rPr lang="en-US" altLang="zh-CN" dirty="0"/>
              <a:t>2</a:t>
            </a:r>
            <a:r>
              <a:rPr lang="zh-CN" altLang="en-US" dirty="0"/>
              <a:t>）数据段</a:t>
            </a:r>
          </a:p>
          <a:p>
            <a:pPr lvl="2"/>
            <a:r>
              <a:rPr lang="en-US" altLang="zh-CN" dirty="0"/>
              <a:t>3</a:t>
            </a:r>
            <a:r>
              <a:rPr lang="zh-CN" altLang="en-US" dirty="0"/>
              <a:t>）堆栈段</a:t>
            </a:r>
          </a:p>
        </p:txBody>
      </p:sp>
      <p:sp>
        <p:nvSpPr>
          <p:cNvPr id="677892" name="Rectangle 4"/>
          <p:cNvSpPr>
            <a:spLocks noChangeArrowheads="1"/>
          </p:cNvSpPr>
          <p:nvPr/>
        </p:nvSpPr>
        <p:spPr bwMode="auto">
          <a:xfrm>
            <a:off x="5170488" y="1797050"/>
            <a:ext cx="2971800" cy="4800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893" name="Rectangle 5"/>
          <p:cNvSpPr>
            <a:spLocks noChangeArrowheads="1"/>
          </p:cNvSpPr>
          <p:nvPr/>
        </p:nvSpPr>
        <p:spPr bwMode="auto">
          <a:xfrm>
            <a:off x="5170488" y="1797050"/>
            <a:ext cx="2971800" cy="914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代码段</a:t>
            </a:r>
          </a:p>
        </p:txBody>
      </p:sp>
      <p:sp>
        <p:nvSpPr>
          <p:cNvPr id="677894" name="Rectangle 6"/>
          <p:cNvSpPr>
            <a:spLocks noChangeArrowheads="1"/>
          </p:cNvSpPr>
          <p:nvPr/>
        </p:nvSpPr>
        <p:spPr bwMode="auto">
          <a:xfrm>
            <a:off x="5170488" y="2711450"/>
            <a:ext cx="2971800" cy="6096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初始化数据段</a:t>
            </a:r>
          </a:p>
        </p:txBody>
      </p:sp>
      <p:sp>
        <p:nvSpPr>
          <p:cNvPr id="677895" name="Rectangle 7"/>
          <p:cNvSpPr>
            <a:spLocks noChangeArrowheads="1"/>
          </p:cNvSpPr>
          <p:nvPr/>
        </p:nvSpPr>
        <p:spPr bwMode="auto">
          <a:xfrm>
            <a:off x="5170488" y="3321050"/>
            <a:ext cx="2971800" cy="53340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未初始化数据段</a:t>
            </a:r>
          </a:p>
        </p:txBody>
      </p:sp>
      <p:sp>
        <p:nvSpPr>
          <p:cNvPr id="677896" name="AutoShape 8"/>
          <p:cNvSpPr>
            <a:spLocks/>
          </p:cNvSpPr>
          <p:nvPr/>
        </p:nvSpPr>
        <p:spPr bwMode="auto">
          <a:xfrm>
            <a:off x="8142288" y="2711450"/>
            <a:ext cx="381000" cy="1143000"/>
          </a:xfrm>
          <a:prstGeom prst="rightBrace">
            <a:avLst>
              <a:gd name="adj1" fmla="val 25000"/>
              <a:gd name="adj2" fmla="val 50000"/>
            </a:avLst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77897" name="Rectangle 9"/>
          <p:cNvSpPr>
            <a:spLocks noChangeArrowheads="1"/>
          </p:cNvSpPr>
          <p:nvPr/>
        </p:nvSpPr>
        <p:spPr bwMode="auto">
          <a:xfrm>
            <a:off x="8675688" y="3168650"/>
            <a:ext cx="762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数据段</a:t>
            </a:r>
          </a:p>
        </p:txBody>
      </p:sp>
      <p:sp>
        <p:nvSpPr>
          <p:cNvPr id="677898" name="Line 10"/>
          <p:cNvSpPr>
            <a:spLocks noChangeShapeType="1"/>
          </p:cNvSpPr>
          <p:nvPr/>
        </p:nvSpPr>
        <p:spPr bwMode="auto">
          <a:xfrm>
            <a:off x="5170488" y="4311650"/>
            <a:ext cx="2971800" cy="0"/>
          </a:xfrm>
          <a:prstGeom prst="line">
            <a:avLst/>
          </a:prstGeom>
          <a:noFill/>
          <a:ln w="31750">
            <a:solidFill>
              <a:schemeClr val="tx1"/>
            </a:solidFill>
            <a:prstDash val="sys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899" name="Line 11"/>
          <p:cNvSpPr>
            <a:spLocks noChangeShapeType="1"/>
          </p:cNvSpPr>
          <p:nvPr/>
        </p:nvSpPr>
        <p:spPr bwMode="auto">
          <a:xfrm>
            <a:off x="5170488" y="476885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0" name="Line 12"/>
          <p:cNvSpPr>
            <a:spLocks noChangeShapeType="1"/>
          </p:cNvSpPr>
          <p:nvPr/>
        </p:nvSpPr>
        <p:spPr bwMode="auto">
          <a:xfrm>
            <a:off x="8218488" y="3854450"/>
            <a:ext cx="609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1" name="Line 13"/>
          <p:cNvSpPr>
            <a:spLocks noChangeShapeType="1"/>
          </p:cNvSpPr>
          <p:nvPr/>
        </p:nvSpPr>
        <p:spPr bwMode="auto">
          <a:xfrm>
            <a:off x="8142288" y="4311650"/>
            <a:ext cx="685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2" name="Rectangle 14"/>
          <p:cNvSpPr>
            <a:spLocks noChangeArrowheads="1"/>
          </p:cNvSpPr>
          <p:nvPr/>
        </p:nvSpPr>
        <p:spPr bwMode="auto">
          <a:xfrm>
            <a:off x="8294688" y="39306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堆</a:t>
            </a:r>
          </a:p>
        </p:txBody>
      </p:sp>
      <p:sp>
        <p:nvSpPr>
          <p:cNvPr id="677903" name="Rectangle 15"/>
          <p:cNvSpPr>
            <a:spLocks noChangeArrowheads="1"/>
          </p:cNvSpPr>
          <p:nvPr/>
        </p:nvSpPr>
        <p:spPr bwMode="auto">
          <a:xfrm>
            <a:off x="8294688" y="43878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栈</a:t>
            </a:r>
          </a:p>
        </p:txBody>
      </p:sp>
      <p:sp>
        <p:nvSpPr>
          <p:cNvPr id="677904" name="Line 16"/>
          <p:cNvSpPr>
            <a:spLocks noChangeShapeType="1"/>
          </p:cNvSpPr>
          <p:nvPr/>
        </p:nvSpPr>
        <p:spPr bwMode="auto">
          <a:xfrm>
            <a:off x="5170488" y="5607050"/>
            <a:ext cx="4851400" cy="0"/>
          </a:xfrm>
          <a:prstGeom prst="line">
            <a:avLst/>
          </a:prstGeom>
          <a:noFill/>
          <a:ln w="25400">
            <a:solidFill>
              <a:schemeClr val="tx1"/>
            </a:solidFill>
            <a:prstDash val="dashDot"/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5" name="Rectangle 17"/>
          <p:cNvSpPr>
            <a:spLocks noChangeArrowheads="1"/>
          </p:cNvSpPr>
          <p:nvPr/>
        </p:nvSpPr>
        <p:spPr bwMode="auto">
          <a:xfrm>
            <a:off x="8828088" y="52260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用户空间</a:t>
            </a:r>
          </a:p>
        </p:txBody>
      </p:sp>
      <p:sp>
        <p:nvSpPr>
          <p:cNvPr id="677906" name="Rectangle 18"/>
          <p:cNvSpPr>
            <a:spLocks noChangeArrowheads="1"/>
          </p:cNvSpPr>
          <p:nvPr/>
        </p:nvSpPr>
        <p:spPr bwMode="auto">
          <a:xfrm>
            <a:off x="8828088" y="5759450"/>
            <a:ext cx="1143000" cy="3048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spcBef>
                <a:spcPct val="0"/>
              </a:spcBef>
              <a:buFontTx/>
              <a:buNone/>
            </a:pPr>
            <a:r>
              <a:rPr lang="zh-CN" altLang="en-US" sz="1800">
                <a:latin typeface="Tahoma" pitchFamily="34" charset="0"/>
              </a:rPr>
              <a:t>内核空间</a:t>
            </a:r>
          </a:p>
        </p:txBody>
      </p:sp>
      <p:sp>
        <p:nvSpPr>
          <p:cNvPr id="677907" name="Line 19"/>
          <p:cNvSpPr>
            <a:spLocks noChangeShapeType="1"/>
          </p:cNvSpPr>
          <p:nvPr/>
        </p:nvSpPr>
        <p:spPr bwMode="auto">
          <a:xfrm flipV="1">
            <a:off x="9590088" y="4768850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8" name="Line 20"/>
          <p:cNvSpPr>
            <a:spLocks noChangeShapeType="1"/>
          </p:cNvSpPr>
          <p:nvPr/>
        </p:nvSpPr>
        <p:spPr bwMode="auto">
          <a:xfrm>
            <a:off x="9590088" y="6064250"/>
            <a:ext cx="0" cy="533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ffectLst/>
        </p:spPr>
        <p:txBody>
          <a:bodyPr/>
          <a:lstStyle/>
          <a:p>
            <a:endParaRPr lang="zh-CN" altLang="en-US"/>
          </a:p>
        </p:txBody>
      </p:sp>
      <p:sp>
        <p:nvSpPr>
          <p:cNvPr id="677909" name="Line 21"/>
          <p:cNvSpPr>
            <a:spLocks noChangeShapeType="1"/>
          </p:cNvSpPr>
          <p:nvPr/>
        </p:nvSpPr>
        <p:spPr bwMode="auto">
          <a:xfrm>
            <a:off x="8158163" y="4768850"/>
            <a:ext cx="842962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7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2667000" cy="5360988"/>
          </a:xfrm>
        </p:spPr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/>
              <a:t>栈区：存放局部变量</a:t>
            </a:r>
            <a:r>
              <a:rPr lang="en-US" altLang="zh-CN" sz="2400" dirty="0"/>
              <a:t>,</a:t>
            </a:r>
            <a:r>
              <a:rPr lang="zh-CN" altLang="en-US" sz="2400" dirty="0"/>
              <a:t>参数</a:t>
            </a:r>
            <a:r>
              <a:rPr lang="en-US" altLang="zh-CN" sz="2400" dirty="0"/>
              <a:t>, </a:t>
            </a:r>
            <a:r>
              <a:rPr lang="zh-CN" altLang="en-US" sz="2400" dirty="0"/>
              <a:t>函数返回地址。（</a:t>
            </a:r>
            <a:r>
              <a:rPr lang="en-US" altLang="zh-CN" sz="2400" dirty="0"/>
              <a:t> </a:t>
            </a:r>
            <a:r>
              <a:rPr lang="en-US" altLang="zh-CN" sz="2400" dirty="0" err="1"/>
              <a:t>esp</a:t>
            </a:r>
            <a:r>
              <a:rPr lang="zh-CN" altLang="en-US" sz="2400" dirty="0"/>
              <a:t>）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堆区：存放动态分配对象。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数据区：全局，静态和常量。包括：</a:t>
            </a:r>
            <a:r>
              <a:rPr lang="en-US" altLang="zh-CN" sz="2400" dirty="0" err="1"/>
              <a:t>bss</a:t>
            </a:r>
            <a:r>
              <a:rPr lang="zh-CN" altLang="en-US" sz="2400" dirty="0"/>
              <a:t>未初始化数据区和初始化数据区</a:t>
            </a:r>
          </a:p>
          <a:p>
            <a:pPr>
              <a:lnSpc>
                <a:spcPct val="80000"/>
              </a:lnSpc>
            </a:pPr>
            <a:r>
              <a:rPr lang="zh-CN" altLang="en-US" sz="2400" dirty="0"/>
              <a:t>注意：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堆向高长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栈向低长</a:t>
            </a:r>
          </a:p>
          <a:p>
            <a:pPr lvl="1">
              <a:lnSpc>
                <a:spcPct val="80000"/>
              </a:lnSpc>
            </a:pPr>
            <a:r>
              <a:rPr lang="zh-CN" altLang="en-US" sz="2400" dirty="0"/>
              <a:t>堆栈临界点</a:t>
            </a:r>
            <a:r>
              <a:rPr lang="en-US" altLang="zh-CN" sz="2400" dirty="0" err="1"/>
              <a:t>stkbrk</a:t>
            </a:r>
            <a:endParaRPr lang="zh-CN" altLang="en-US" sz="2400" dirty="0"/>
          </a:p>
        </p:txBody>
      </p:sp>
      <p:pic>
        <p:nvPicPr>
          <p:cNvPr id="679941" name="Picture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171825" y="561975"/>
            <a:ext cx="6692900" cy="6107113"/>
          </a:xfrm>
          <a:prstGeom prst="rect">
            <a:avLst/>
          </a:prstGeom>
          <a:noFill/>
        </p:spPr>
      </p:pic>
      <p:sp>
        <p:nvSpPr>
          <p:cNvPr id="2" name="文本框 1"/>
          <p:cNvSpPr txBox="1"/>
          <p:nvPr/>
        </p:nvSpPr>
        <p:spPr>
          <a:xfrm>
            <a:off x="3456136" y="4365104"/>
            <a:ext cx="48965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作业：</a:t>
            </a:r>
            <a:r>
              <a:rPr lang="en-US" altLang="zh-CN" sz="2800" dirty="0">
                <a:solidFill>
                  <a:srgbClr val="FF0000"/>
                </a:solidFill>
              </a:rPr>
              <a:t>Windows PE</a:t>
            </a:r>
            <a:r>
              <a:rPr lang="zh-CN" altLang="en-US" sz="2800" dirty="0">
                <a:solidFill>
                  <a:srgbClr val="FF0000"/>
                </a:solidFill>
              </a:rPr>
              <a:t>文件格式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0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进程实体的组成</a:t>
            </a:r>
          </a:p>
        </p:txBody>
      </p:sp>
      <p:sp>
        <p:nvSpPr>
          <p:cNvPr id="7290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/>
              <a:t>(1)</a:t>
            </a:r>
            <a:r>
              <a:rPr lang="zh-CN" altLang="en-US"/>
              <a:t>正文段</a:t>
            </a:r>
            <a:r>
              <a:rPr lang="en-US" altLang="zh-CN"/>
              <a:t>(Text)</a:t>
            </a:r>
          </a:p>
          <a:p>
            <a:pPr lvl="1"/>
            <a:r>
              <a:rPr lang="zh-CN" altLang="en-US"/>
              <a:t>正文段是</a:t>
            </a:r>
            <a:r>
              <a:rPr lang="zh-CN" altLang="en-US">
                <a:solidFill>
                  <a:srgbClr val="FF0000"/>
                </a:solidFill>
              </a:rPr>
              <a:t>只读</a:t>
            </a:r>
            <a:r>
              <a:rPr lang="zh-CN" altLang="en-US"/>
              <a:t>的</a:t>
            </a:r>
            <a:r>
              <a:rPr lang="zh-CN" altLang="en-US">
                <a:solidFill>
                  <a:srgbClr val="FF0000"/>
                </a:solidFill>
              </a:rPr>
              <a:t>指令代码</a:t>
            </a:r>
            <a:r>
              <a:rPr lang="zh-CN" altLang="en-US"/>
              <a:t>，允许多个进程</a:t>
            </a:r>
            <a:r>
              <a:rPr lang="zh-CN" altLang="en-US">
                <a:solidFill>
                  <a:srgbClr val="FF0000"/>
                </a:solidFill>
              </a:rPr>
              <a:t>共享</a:t>
            </a:r>
            <a:r>
              <a:rPr lang="zh-CN" altLang="en-US"/>
              <a:t>。</a:t>
            </a:r>
          </a:p>
          <a:p>
            <a:r>
              <a:rPr lang="en-US" altLang="zh-CN"/>
              <a:t>(2)</a:t>
            </a:r>
            <a:r>
              <a:rPr lang="zh-CN" altLang="en-US"/>
              <a:t>用户数据段</a:t>
            </a:r>
            <a:r>
              <a:rPr lang="en-US" altLang="zh-CN"/>
              <a:t>(User Segment)</a:t>
            </a:r>
          </a:p>
          <a:p>
            <a:pPr lvl="1"/>
            <a:r>
              <a:rPr lang="zh-CN" altLang="en-US"/>
              <a:t>进程直接操作的数据，可以被</a:t>
            </a:r>
            <a:r>
              <a:rPr lang="zh-CN" altLang="en-US">
                <a:solidFill>
                  <a:srgbClr val="FF0000"/>
                </a:solidFill>
              </a:rPr>
              <a:t>修改</a:t>
            </a:r>
            <a:r>
              <a:rPr lang="zh-CN" altLang="en-US"/>
              <a:t>，每个进程</a:t>
            </a:r>
            <a:r>
              <a:rPr lang="zh-CN" altLang="en-US">
                <a:solidFill>
                  <a:srgbClr val="FF0000"/>
                </a:solidFill>
              </a:rPr>
              <a:t>私有</a:t>
            </a:r>
            <a:r>
              <a:rPr lang="zh-CN" altLang="en-US"/>
              <a:t>。</a:t>
            </a:r>
          </a:p>
          <a:p>
            <a:r>
              <a:rPr lang="en-US" altLang="zh-CN"/>
              <a:t>(3)</a:t>
            </a:r>
            <a:r>
              <a:rPr lang="zh-CN" altLang="en-US"/>
              <a:t>系统数据段</a:t>
            </a:r>
            <a:r>
              <a:rPr lang="en-US" altLang="zh-CN"/>
              <a:t>(System Segment)</a:t>
            </a:r>
          </a:p>
          <a:p>
            <a:pPr lvl="1"/>
            <a:r>
              <a:rPr lang="zh-CN" altLang="en-US"/>
              <a:t>存放进程的控制信息，即进程控制块</a:t>
            </a:r>
            <a:r>
              <a:rPr lang="en-US" altLang="zh-CN"/>
              <a:t>(</a:t>
            </a:r>
            <a:r>
              <a:rPr lang="en-US" altLang="zh-CN">
                <a:solidFill>
                  <a:srgbClr val="FF0000"/>
                </a:solidFill>
              </a:rPr>
              <a:t>PCB</a:t>
            </a:r>
            <a:r>
              <a:rPr lang="en-US" altLang="zh-CN"/>
              <a:t>)</a:t>
            </a:r>
            <a:r>
              <a:rPr lang="zh-CN" altLang="en-US"/>
              <a:t>，它存放了程序的运行环境。</a:t>
            </a:r>
            <a:r>
              <a:rPr lang="en-US" altLang="zh-CN"/>
              <a:t>Linux</a:t>
            </a:r>
            <a:r>
              <a:rPr lang="zh-CN" altLang="en-US"/>
              <a:t>为每个新建立的进程分配了一个系统数据段，其数据结构为</a:t>
            </a:r>
            <a:r>
              <a:rPr lang="en-US" altLang="zh-CN">
                <a:solidFill>
                  <a:srgbClr val="FF0000"/>
                </a:solidFill>
              </a:rPr>
              <a:t>task_struct</a:t>
            </a:r>
            <a:r>
              <a:rPr lang="zh-CN" altLang="en-US"/>
              <a:t>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592834" y="5013176"/>
            <a:ext cx="4896544" cy="52322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</a:rPr>
              <a:t>作业：</a:t>
            </a:r>
            <a:r>
              <a:rPr lang="en-US" altLang="zh-CN" sz="2800" dirty="0">
                <a:solidFill>
                  <a:srgbClr val="FF0000"/>
                </a:solidFill>
              </a:rPr>
              <a:t>Linux elf</a:t>
            </a:r>
            <a:r>
              <a:rPr lang="zh-CN" altLang="en-US" sz="2800" dirty="0">
                <a:solidFill>
                  <a:srgbClr val="FF0000"/>
                </a:solidFill>
              </a:rPr>
              <a:t>文件格式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5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进程定义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/>
              <a:t>进程是程序在某个</a:t>
            </a:r>
            <a:r>
              <a:rPr lang="zh-CN" altLang="en-US" dirty="0">
                <a:solidFill>
                  <a:srgbClr val="0000FF"/>
                </a:solidFill>
              </a:rPr>
              <a:t>数据集合</a:t>
            </a:r>
            <a:r>
              <a:rPr lang="zh-CN" altLang="en-US" dirty="0"/>
              <a:t>上的</a:t>
            </a:r>
            <a:r>
              <a:rPr lang="zh-CN" altLang="en-US" b="1" dirty="0">
                <a:solidFill>
                  <a:srgbClr val="FF0000"/>
                </a:solidFill>
              </a:rPr>
              <a:t>一次</a:t>
            </a:r>
            <a:r>
              <a:rPr lang="zh-CN" altLang="en-US" dirty="0"/>
              <a:t>运行</a:t>
            </a:r>
            <a:r>
              <a:rPr lang="zh-CN" altLang="en-US" b="1" dirty="0">
                <a:solidFill>
                  <a:srgbClr val="FF0000"/>
                </a:solidFill>
              </a:rPr>
              <a:t>活动</a:t>
            </a:r>
            <a:r>
              <a:rPr lang="zh-CN" altLang="en-US" dirty="0"/>
              <a:t>。</a:t>
            </a:r>
            <a:endParaRPr lang="en-US" altLang="zh-CN" dirty="0"/>
          </a:p>
          <a:p>
            <a:pPr lvl="2">
              <a:buSzPct val="110000"/>
              <a:buFont typeface="Wingdings" pitchFamily="2" charset="2"/>
              <a:buChar char="l"/>
            </a:pPr>
            <a:r>
              <a:rPr lang="zh-CN" altLang="en-US" sz="2400" dirty="0"/>
              <a:t>数据集合：软</a:t>
            </a:r>
            <a:r>
              <a:rPr lang="en-US" altLang="zh-CN" sz="2400" dirty="0"/>
              <a:t>/</a:t>
            </a:r>
            <a:r>
              <a:rPr lang="zh-CN" altLang="en-US" sz="2400" dirty="0"/>
              <a:t>硬件环境，</a:t>
            </a:r>
            <a:r>
              <a:rPr lang="zh-CN" altLang="en-US" sz="2400" dirty="0">
                <a:solidFill>
                  <a:srgbClr val="FF0000"/>
                </a:solidFill>
              </a:rPr>
              <a:t>多个进程共存</a:t>
            </a:r>
            <a:r>
              <a:rPr lang="en-US" altLang="zh-CN" sz="2400" dirty="0">
                <a:solidFill>
                  <a:srgbClr val="FF0000"/>
                </a:solidFill>
              </a:rPr>
              <a:t>/</a:t>
            </a:r>
            <a:r>
              <a:rPr lang="zh-CN" altLang="en-US" sz="2400" dirty="0">
                <a:solidFill>
                  <a:srgbClr val="FF0000"/>
                </a:solidFill>
              </a:rPr>
              <a:t>共享的环境</a:t>
            </a:r>
          </a:p>
          <a:p>
            <a:pPr>
              <a:buSzPct val="110000"/>
            </a:pPr>
            <a:r>
              <a:rPr lang="zh-CN" altLang="en-US" dirty="0"/>
              <a:t>进程的特征</a:t>
            </a:r>
          </a:p>
          <a:p>
            <a:pPr lvl="1">
              <a:lnSpc>
                <a:spcPct val="90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动态性</a:t>
            </a:r>
          </a:p>
          <a:p>
            <a:pPr lvl="2">
              <a:lnSpc>
                <a:spcPct val="90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进程是程序的一次执行过程，动态产生</a:t>
            </a:r>
            <a:r>
              <a:rPr lang="en-US" altLang="zh-CN" dirty="0">
                <a:latin typeface="宋体" pitchFamily="2" charset="-122"/>
              </a:rPr>
              <a:t>/</a:t>
            </a:r>
            <a:r>
              <a:rPr lang="zh-CN" altLang="en-US" dirty="0">
                <a:latin typeface="宋体" pitchFamily="2" charset="-122"/>
              </a:rPr>
              <a:t>消亡</a:t>
            </a:r>
          </a:p>
          <a:p>
            <a:pPr lvl="1" algn="just">
              <a:lnSpc>
                <a:spcPct val="95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并发性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进程同其他进程一起向前推进；</a:t>
            </a:r>
          </a:p>
          <a:p>
            <a:pPr lvl="1" algn="just">
              <a:lnSpc>
                <a:spcPct val="95000"/>
              </a:lnSpc>
              <a:buSzPct val="115000"/>
            </a:pP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异步性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进程按各自速度向前推进</a:t>
            </a:r>
          </a:p>
          <a:p>
            <a:pPr lvl="1" algn="just">
              <a:lnSpc>
                <a:spcPct val="95000"/>
              </a:lnSpc>
              <a:buSzPct val="115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独立性</a:t>
            </a:r>
          </a:p>
          <a:p>
            <a:pPr lvl="2" algn="just">
              <a:lnSpc>
                <a:spcPct val="95000"/>
              </a:lnSpc>
              <a:buSzPct val="115000"/>
              <a:buFont typeface="Wingdings" pitchFamily="2" charset="2"/>
              <a:buChar char="n"/>
            </a:pPr>
            <a:r>
              <a:rPr lang="zh-CN" altLang="en-US" dirty="0">
                <a:latin typeface="宋体" pitchFamily="2" charset="-122"/>
              </a:rPr>
              <a:t>进程是系统分配资源和调度</a:t>
            </a:r>
            <a:r>
              <a:rPr lang="en-US" altLang="zh-CN" dirty="0">
                <a:latin typeface="宋体" pitchFamily="2" charset="-122"/>
              </a:rPr>
              <a:t>CPU</a:t>
            </a:r>
            <a:r>
              <a:rPr lang="zh-CN" altLang="en-US" dirty="0">
                <a:latin typeface="宋体" pitchFamily="2" charset="-122"/>
              </a:rPr>
              <a:t>的单位；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15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315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15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5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315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53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539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31539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31539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 b="1">
                <a:ea typeface="方正魏碑简体" charset="-122"/>
              </a:rPr>
              <a:t>ps</a:t>
            </a:r>
            <a:r>
              <a:rPr lang="zh-CN" altLang="en-US" sz="3600" b="1">
                <a:solidFill>
                  <a:srgbClr val="000000"/>
                </a:solidFill>
                <a:ea typeface="方正魏碑简体" charset="-122"/>
              </a:rPr>
              <a:t>命令（显示</a:t>
            </a:r>
            <a:r>
              <a:rPr lang="en-US" altLang="zh-CN" sz="3600" b="1">
                <a:solidFill>
                  <a:srgbClr val="000000"/>
                </a:solidFill>
                <a:ea typeface="方正魏碑简体" charset="-122"/>
              </a:rPr>
              <a:t>Process</a:t>
            </a:r>
            <a:r>
              <a:rPr lang="zh-CN" altLang="en-US" sz="3600" b="1">
                <a:solidFill>
                  <a:srgbClr val="000000"/>
                </a:solidFill>
                <a:ea typeface="方正魏碑简体" charset="-122"/>
              </a:rPr>
              <a:t>状态）</a:t>
            </a:r>
          </a:p>
        </p:txBody>
      </p:sp>
      <p:sp>
        <p:nvSpPr>
          <p:cNvPr id="6594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格式：</a:t>
            </a:r>
            <a:r>
              <a:rPr lang="en-US" altLang="zh-CN" sz="2400" b="0">
                <a:latin typeface="宋体" pitchFamily="2" charset="-122"/>
              </a:rPr>
              <a:t>ps  [</a:t>
            </a:r>
            <a:r>
              <a:rPr lang="zh-CN" altLang="en-US" sz="2400" b="0">
                <a:latin typeface="宋体" pitchFamily="2" charset="-122"/>
              </a:rPr>
              <a:t>选项</a:t>
            </a:r>
            <a:r>
              <a:rPr lang="en-US" altLang="zh-CN" sz="2400" b="0">
                <a:latin typeface="宋体" pitchFamily="2" charset="-122"/>
              </a:rPr>
              <a:t>]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功能：显示进程状态。无选项显示当前终端的进程信息。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主要选项说明：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   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a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all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-e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zh-CN" altLang="en-US" sz="1600" b="0">
                <a:solidFill>
                  <a:srgbClr val="000000"/>
                </a:solidFill>
                <a:latin typeface="宋体" pitchFamily="2" charset="-122"/>
              </a:rPr>
              <a:t>显示环境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-l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list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u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（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user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）、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</a:t>
            </a:r>
            <a:r>
              <a:rPr lang="en-US" altLang="zh-CN" sz="2400" b="0">
                <a:solidFill>
                  <a:srgbClr val="FF0000"/>
                </a:solidFill>
                <a:latin typeface="宋体" pitchFamily="2" charset="-122"/>
              </a:rPr>
              <a:t>x</a:t>
            </a:r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、</a:t>
            </a:r>
            <a:r>
              <a:rPr lang="en-US" altLang="zh-CN" sz="2400" b="0">
                <a:solidFill>
                  <a:srgbClr val="000000"/>
                </a:solidFill>
                <a:latin typeface="宋体" pitchFamily="2" charset="-122"/>
              </a:rPr>
              <a:t>-t</a:t>
            </a:r>
          </a:p>
          <a:p>
            <a:r>
              <a:rPr lang="zh-CN" altLang="en-US" sz="2400" b="0">
                <a:solidFill>
                  <a:srgbClr val="000000"/>
                </a:solidFill>
                <a:latin typeface="宋体" pitchFamily="2" charset="-122"/>
              </a:rPr>
              <a:t>常用方式</a:t>
            </a:r>
          </a:p>
          <a:p>
            <a:pPr lvl="1"/>
            <a:r>
              <a:rPr lang="en-US" altLang="zh-CN" sz="2400" b="1">
                <a:solidFill>
                  <a:srgbClr val="FF0000"/>
                </a:solidFill>
                <a:latin typeface="宋体" pitchFamily="2" charset="-122"/>
              </a:rPr>
              <a:t>ps -axu</a:t>
            </a: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FF0000"/>
              </a:solidFill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000000"/>
              </a:solidFill>
              <a:latin typeface="宋体" pitchFamily="2" charset="-122"/>
            </a:endParaRPr>
          </a:p>
          <a:p>
            <a:pPr lvl="1">
              <a:buFont typeface="Wingdings" pitchFamily="2" charset="2"/>
              <a:buNone/>
            </a:pPr>
            <a:endParaRPr lang="en-US" altLang="zh-CN" sz="2400" b="1">
              <a:solidFill>
                <a:srgbClr val="000000"/>
              </a:solidFill>
              <a:latin typeface="宋体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8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88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以</a:t>
            </a:r>
            <a:r>
              <a:rPr lang="en-US" altLang="zh-CN"/>
              <a:t>root</a:t>
            </a:r>
            <a:r>
              <a:rPr lang="zh-CN" altLang="en-US"/>
              <a:t>用户登录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$ ps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PID TTY TIME COMMAND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5800 ttyp0 00:00:00 bash</a:t>
            </a:r>
          </a:p>
          <a:p>
            <a:pPr lvl="1">
              <a:buFont typeface="Wingdings" pitchFamily="2" charset="2"/>
              <a:buNone/>
            </a:pPr>
            <a:r>
              <a:rPr lang="en-US" altLang="zh-CN" b="1"/>
              <a:t>5835 ttyp0 00:00:00 ps</a:t>
            </a:r>
          </a:p>
          <a:p>
            <a:pPr lvl="1">
              <a:buFont typeface="Wingdings" pitchFamily="2" charset="2"/>
              <a:buNone/>
            </a:pPr>
            <a:endParaRPr lang="zh-CN" altLang="en-US" b="1"/>
          </a:p>
          <a:p>
            <a:pPr lvl="1"/>
            <a:r>
              <a:rPr lang="en-US" altLang="zh-CN" b="1"/>
              <a:t>PID</a:t>
            </a:r>
            <a:r>
              <a:rPr lang="zh-CN" altLang="en-US" b="1"/>
              <a:t>：进程</a:t>
            </a:r>
            <a:r>
              <a:rPr lang="en-US" altLang="zh-CN" b="1"/>
              <a:t>ID</a:t>
            </a:r>
            <a:endParaRPr lang="zh-CN" altLang="en-US" b="1"/>
          </a:p>
          <a:p>
            <a:pPr lvl="1"/>
            <a:r>
              <a:rPr lang="en-US" altLang="zh-CN" b="1"/>
              <a:t>TTY</a:t>
            </a:r>
            <a:r>
              <a:rPr lang="zh-CN" altLang="en-US" b="1"/>
              <a:t>：终端名称</a:t>
            </a:r>
          </a:p>
          <a:p>
            <a:pPr lvl="1"/>
            <a:r>
              <a:rPr lang="en-US" altLang="zh-CN" b="1"/>
              <a:t>TIME</a:t>
            </a:r>
            <a:r>
              <a:rPr lang="zh-CN" altLang="en-US" b="1"/>
              <a:t>：进程执行时间</a:t>
            </a:r>
          </a:p>
          <a:p>
            <a:pPr lvl="1"/>
            <a:r>
              <a:rPr lang="en-US" altLang="zh-CN" b="1"/>
              <a:t>COMMAND</a:t>
            </a:r>
            <a:r>
              <a:rPr lang="zh-CN" altLang="en-US" b="1"/>
              <a:t>：该进程的命令行输入</a:t>
            </a:r>
          </a:p>
        </p:txBody>
      </p:sp>
      <p:sp>
        <p:nvSpPr>
          <p:cNvPr id="718854" name="Rectangle 6"/>
          <p:cNvSpPr>
            <a:spLocks noChangeArrowheads="1"/>
          </p:cNvSpPr>
          <p:nvPr/>
        </p:nvSpPr>
        <p:spPr bwMode="auto">
          <a:xfrm>
            <a:off x="863600" y="1341438"/>
            <a:ext cx="5616575" cy="2087562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8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78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r>
              <a:rPr lang="en-US" altLang="zh-CN" sz="2400"/>
              <a:t>u</a:t>
            </a:r>
            <a:r>
              <a:rPr lang="zh-CN" altLang="en-US" sz="2400"/>
              <a:t>选项来查看进程所有者及其他一些详细信息</a:t>
            </a:r>
          </a:p>
          <a:p>
            <a:r>
              <a:rPr lang="zh-CN" altLang="en-US" sz="2400"/>
              <a:t>以</a:t>
            </a:r>
            <a:r>
              <a:rPr lang="en-US" altLang="zh-CN" sz="2400"/>
              <a:t>test</a:t>
            </a:r>
            <a:r>
              <a:rPr lang="zh-CN" altLang="en-US" sz="2400"/>
              <a:t>用户登录</a:t>
            </a:r>
          </a:p>
          <a:p>
            <a:pPr lvl="1"/>
            <a:r>
              <a:rPr lang="en-US" altLang="zh-CN" sz="2400" b="1"/>
              <a:t>$ ps u</a:t>
            </a:r>
          </a:p>
          <a:p>
            <a:pPr lvl="1"/>
            <a:r>
              <a:rPr lang="en-US" altLang="zh-CN" sz="2400" b="1"/>
              <a:t>U</a:t>
            </a:r>
            <a:r>
              <a:rPr lang="en-US" altLang="zh-CN" sz="2000" b="1"/>
              <a:t>SER PID %CPU %MEM USZ RSS TTY STAT START TIME COMMAND</a:t>
            </a:r>
          </a:p>
          <a:p>
            <a:pPr lvl="1"/>
            <a:r>
              <a:rPr lang="en-US" altLang="zh-CN" sz="2400" b="1"/>
              <a:t>test 5800 0.0 0.4 1892 1040 ttyp0 S Nov27 0:00 -bash </a:t>
            </a:r>
          </a:p>
          <a:p>
            <a:pPr lvl="1"/>
            <a:r>
              <a:rPr lang="en-US" altLang="zh-CN" sz="2400" b="1"/>
              <a:t>test 5836 0.0 0.3 2528 856 ttyp0 R Nov27 0:00 ps u </a:t>
            </a:r>
          </a:p>
          <a:p>
            <a:pPr lvl="1">
              <a:buFont typeface="Wingdings" pitchFamily="2" charset="2"/>
              <a:buNone/>
            </a:pPr>
            <a:endParaRPr lang="zh-CN" altLang="en-US" sz="2400" b="1"/>
          </a:p>
          <a:p>
            <a:pPr lvl="1"/>
            <a:r>
              <a:rPr lang="en-US" altLang="zh-CN" sz="2400" b="1"/>
              <a:t>User</a:t>
            </a:r>
            <a:r>
              <a:rPr lang="zh-CN" altLang="en-US" sz="2400" b="1"/>
              <a:t>：进程所有者</a:t>
            </a:r>
          </a:p>
          <a:p>
            <a:pPr lvl="1"/>
            <a:r>
              <a:rPr lang="en-US" altLang="zh-CN" sz="2400" b="1"/>
              <a:t>PID</a:t>
            </a:r>
            <a:r>
              <a:rPr lang="zh-CN" altLang="en-US" sz="2400" b="1"/>
              <a:t>：进程</a:t>
            </a:r>
            <a:r>
              <a:rPr lang="en-US" altLang="zh-CN" sz="2400" b="1"/>
              <a:t>ID</a:t>
            </a:r>
            <a:endParaRPr lang="zh-CN" altLang="en-US" sz="2400" b="1"/>
          </a:p>
          <a:p>
            <a:pPr lvl="1"/>
            <a:r>
              <a:rPr lang="en-US" altLang="zh-CN" sz="2400" b="1"/>
              <a:t>TTY</a:t>
            </a:r>
            <a:r>
              <a:rPr lang="zh-CN" altLang="en-US" sz="2400" b="1"/>
              <a:t>：终端名称</a:t>
            </a:r>
          </a:p>
          <a:p>
            <a:pPr lvl="1"/>
            <a:r>
              <a:rPr lang="en-US" altLang="zh-CN" sz="2400" b="1"/>
              <a:t>TIME</a:t>
            </a:r>
            <a:r>
              <a:rPr lang="zh-CN" altLang="en-US" sz="2400" b="1"/>
              <a:t>：进程执行时间</a:t>
            </a:r>
          </a:p>
          <a:p>
            <a:pPr lvl="1"/>
            <a:r>
              <a:rPr lang="en-US" altLang="zh-CN" sz="2400" b="1"/>
              <a:t>COMMAND</a:t>
            </a:r>
            <a:r>
              <a:rPr lang="zh-CN" altLang="en-US" sz="2400" b="1"/>
              <a:t>：该进程的命令行输入</a:t>
            </a:r>
          </a:p>
        </p:txBody>
      </p:sp>
      <p:sp>
        <p:nvSpPr>
          <p:cNvPr id="717828" name="Rectangle 4"/>
          <p:cNvSpPr>
            <a:spLocks noChangeArrowheads="1"/>
          </p:cNvSpPr>
          <p:nvPr/>
        </p:nvSpPr>
        <p:spPr bwMode="auto">
          <a:xfrm>
            <a:off x="863600" y="1628775"/>
            <a:ext cx="9001125" cy="1871663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168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288463" cy="5360988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 sz="2400"/>
              <a:t>x</a:t>
            </a:r>
            <a:r>
              <a:rPr lang="zh-CN" altLang="en-US" sz="2400"/>
              <a:t>选项可以所有进程情况，包括没有控制终端的进程</a:t>
            </a:r>
          </a:p>
          <a:p>
            <a:pPr>
              <a:lnSpc>
                <a:spcPct val="90000"/>
              </a:lnSpc>
            </a:pPr>
            <a:r>
              <a:rPr lang="zh-CN" altLang="en-US" sz="2400"/>
              <a:t>以</a:t>
            </a:r>
            <a:r>
              <a:rPr lang="en-US" altLang="zh-CN" sz="2400"/>
              <a:t>root</a:t>
            </a:r>
            <a:r>
              <a:rPr lang="zh-CN" altLang="en-US" sz="2400"/>
              <a:t>用户登录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$ ps x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PID TTY STAT TIME COMMAND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5800 ttyp0 S 0:00 -bash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5813 ttyp1 S 0:00 -bash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5921 ttyp0 S 0:00 man ps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5922 ttyp0 S 0:00 sh -c /usr/bin/gunzip -c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            /var/catman/cat1/ps.1.gz | /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5923 ttyp0 S 0:00 /usr/bin/gunzip -c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            /var/catman/cat1/ps.1.gz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5924 ttyp0 S 0:00 /usr/bin/less -is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b="1"/>
              <a:t>5941 ttyp1 R 0:00 ps x</a:t>
            </a:r>
            <a:endParaRPr lang="zh-CN" altLang="en-US" sz="2400"/>
          </a:p>
        </p:txBody>
      </p:sp>
      <p:sp>
        <p:nvSpPr>
          <p:cNvPr id="716805" name="Rectangle 5"/>
          <p:cNvSpPr>
            <a:spLocks noChangeArrowheads="1"/>
          </p:cNvSpPr>
          <p:nvPr/>
        </p:nvSpPr>
        <p:spPr bwMode="auto">
          <a:xfrm>
            <a:off x="863600" y="1628775"/>
            <a:ext cx="9001125" cy="4497388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>
                <a:solidFill>
                  <a:srgbClr val="FF0000"/>
                </a:solidFill>
                <a:latin typeface="宋体" pitchFamily="2" charset="-122"/>
              </a:rPr>
              <a:t>例子 </a:t>
            </a:r>
            <a:r>
              <a:rPr lang="en-US" altLang="zh-CN" b="1">
                <a:solidFill>
                  <a:srgbClr val="FF0000"/>
                </a:solidFill>
                <a:latin typeface="宋体" pitchFamily="2" charset="-122"/>
              </a:rPr>
              <a:t>ps -axu</a:t>
            </a:r>
            <a:endParaRPr lang="zh-CN" altLang="en-US" b="1">
              <a:solidFill>
                <a:srgbClr val="FF0000"/>
              </a:solidFill>
              <a:latin typeface="宋体" pitchFamily="2" charset="-122"/>
            </a:endParaRPr>
          </a:p>
        </p:txBody>
      </p:sp>
      <p:sp>
        <p:nvSpPr>
          <p:cNvPr id="66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575800" cy="53609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$ ps aux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USER PID %CPU %MEM VSZ RSS </a:t>
            </a:r>
            <a:r>
              <a:rPr lang="en-US" altLang="zh-CN" sz="2000"/>
              <a:t>TTY STAT START TIME COMMAND</a:t>
            </a:r>
            <a:r>
              <a:rPr lang="en-US" altLang="zh-CN" sz="2400"/>
              <a:t>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 0.0 0.0 1136 64 ? S Nov25 0:02 init [3]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 0.0 0.0 0 0 ? SW Nov25 0:00 [kflushd]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3 0.0 0.0 0 0 ? SW Nov25 0:03 [kupdate]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4 0.0 0.0 0 0 ? SW Nov25 0:00 [kpiod]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5 0.0 0.0 0 0 ? SW Nov25 0:00 [kswapd]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163 0.0 0.1 1628 332 ? S Nov25 0:02 sshd 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173 0.0 0.0 1324 200 ? S Nov25 0:00 syslogd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181 0.0 0.0 1420 0 ? SW Nov25 0:00 [klogd]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daemon 191 0.0 0.1 1160 312 ? S Nov25 0:00 /usr/sbin/atd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201 0.0 0.1 1348 492 ? S Nov25 0:00 crond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root 212 0.0 0.0 1292 68 ? S Nov25 0:00 inetd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/>
              <a:t>…… </a:t>
            </a:r>
            <a:endParaRPr lang="zh-CN" altLang="en-US" sz="2400"/>
          </a:p>
        </p:txBody>
      </p:sp>
      <p:sp>
        <p:nvSpPr>
          <p:cNvPr id="660485" name="Rectangle 5"/>
          <p:cNvSpPr>
            <a:spLocks noChangeArrowheads="1"/>
          </p:cNvSpPr>
          <p:nvPr/>
        </p:nvSpPr>
        <p:spPr bwMode="auto">
          <a:xfrm>
            <a:off x="431800" y="692150"/>
            <a:ext cx="9432925" cy="5689600"/>
          </a:xfrm>
          <a:prstGeom prst="rect">
            <a:avLst/>
          </a:prstGeom>
          <a:solidFill>
            <a:srgbClr val="FF0000">
              <a:alpha val="46001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ps</a:t>
            </a:r>
            <a:r>
              <a:rPr lang="zh-CN" altLang="en-US"/>
              <a:t>命令输出字段含义</a:t>
            </a:r>
          </a:p>
        </p:txBody>
      </p:sp>
      <p:graphicFrame>
        <p:nvGraphicFramePr>
          <p:cNvPr id="661507" name="Group 3"/>
          <p:cNvGraphicFramePr>
            <a:graphicFrameLocks noGrp="1"/>
          </p:cNvGraphicFramePr>
          <p:nvPr>
            <p:ph idx="1"/>
          </p:nvPr>
        </p:nvGraphicFramePr>
        <p:xfrm>
          <a:off x="504825" y="765175"/>
          <a:ext cx="9072563" cy="6004560"/>
        </p:xfrm>
        <a:graphic>
          <a:graphicData uri="http://schemas.openxmlformats.org/drawingml/2006/table">
            <a:tbl>
              <a:tblPr/>
              <a:tblGrid>
                <a:gridCol w="136683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70572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63538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字段名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意义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itchFamily="34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USER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进程所有者的用户名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进程号，可以唯一标识该进程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%CPU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进程自最近一次刷新后所占用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时间和总时间百分比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%MEM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进程使用内存的百分比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VSZ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进程使用的虚拟内存大小，以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为单位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RSS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进程占用的物理内存的总数量，以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K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为单位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TTY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进程相关的终端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STAT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进程状态，用下表代码中的一个给出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TIME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进程使用的总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COMMAND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被执行的命令行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35560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NI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进程优先级的值，较小的数字意味着占用较少的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CPU</a:t>
                      </a: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时间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PRI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进程优先级</a:t>
                      </a:r>
                      <a:endParaRPr kumimoji="0" lang="zh-CN" altLang="en-US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PPID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父进程</a:t>
                      </a: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ID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3"/>
                  </a:ext>
                </a:extLst>
              </a:tr>
              <a:tr h="357188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WCHAN</a:t>
                      </a:r>
                      <a:endParaRPr kumimoji="0" lang="en-US" altLang="zh-CN" sz="20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进程等待的内核事件名</a:t>
                      </a:r>
                      <a:endParaRPr kumimoji="0" lang="zh-CN" altLang="en-US" sz="20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5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62531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504825" y="765175"/>
            <a:ext cx="8712200" cy="5360988"/>
          </a:xfrm>
        </p:spPr>
        <p:txBody>
          <a:bodyPr/>
          <a:lstStyle/>
          <a:p>
            <a:r>
              <a:rPr lang="en-US" altLang="zh-CN" sz="2400" dirty="0"/>
              <a:t>STAT</a:t>
            </a:r>
            <a:r>
              <a:rPr lang="zh-CN" altLang="en-US" sz="2400" dirty="0"/>
              <a:t>字段的含义</a:t>
            </a:r>
            <a:endParaRPr lang="en-US" altLang="zh-CN" sz="2400" dirty="0"/>
          </a:p>
        </p:txBody>
      </p:sp>
      <p:graphicFrame>
        <p:nvGraphicFramePr>
          <p:cNvPr id="662532" name="Group 4"/>
          <p:cNvGraphicFramePr>
            <a:graphicFrameLocks noGrp="1"/>
          </p:cNvGraphicFramePr>
          <p:nvPr>
            <p:ph sz="half" idx="2"/>
          </p:nvPr>
        </p:nvGraphicFramePr>
        <p:xfrm>
          <a:off x="1798638" y="1341438"/>
          <a:ext cx="6337300" cy="4603751"/>
        </p:xfrm>
        <a:graphic>
          <a:graphicData uri="http://schemas.openxmlformats.org/drawingml/2006/table">
            <a:tbl>
              <a:tblPr/>
              <a:tblGrid>
                <a:gridCol w="158432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475297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650875"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符号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含义</a:t>
                      </a: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R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运行或准备运行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S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睡眠状态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I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空闲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Z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僵尸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D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不间断睡眠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563563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W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进程没有驻留页</a:t>
                      </a:r>
                      <a:endParaRPr kumimoji="0" lang="zh-CN" altLang="en-US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6515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altLang="zh-CN" sz="24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T</a:t>
                      </a:r>
                      <a:endParaRPr kumimoji="0" lang="en-US" altLang="zh-CN" sz="2400" b="1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zh-CN" altLang="en-US" sz="24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itchFamily="2" charset="-122"/>
                          <a:ea typeface="宋体" pitchFamily="2" charset="-122"/>
                          <a:cs typeface="Times New Roman" pitchFamily="18" charset="0"/>
                        </a:rPr>
                        <a:t>停止或跟踪</a:t>
                      </a:r>
                      <a:endParaRPr kumimoji="0" lang="zh-CN" altLang="en-US" sz="2400" b="1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50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9251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9252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3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9254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9255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6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7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8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59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0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1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2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3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4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5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6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7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8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69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0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1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2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3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4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5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6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7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8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79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0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1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2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3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4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5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6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7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8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89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0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1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2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3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4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5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6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7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8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299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0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1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2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3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4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5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6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7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8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09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0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1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2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3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4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5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6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7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8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19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0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1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2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3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4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5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6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7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8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29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0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1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2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3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4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5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6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7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8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39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0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1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2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3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4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5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6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7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8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49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0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1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2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3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4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5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6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7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8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59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60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9361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9362" name="Rectangle 115"/>
          <p:cNvSpPr>
            <a:spLocks noChangeArrowheads="1"/>
          </p:cNvSpPr>
          <p:nvPr/>
        </p:nvSpPr>
        <p:spPr bwMode="gray">
          <a:xfrm>
            <a:off x="4083050" y="2924175"/>
            <a:ext cx="3621088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>
                <a:solidFill>
                  <a:srgbClr val="000000"/>
                </a:solidFill>
                <a:latin typeface="宋体" pitchFamily="2" charset="-122"/>
              </a:rPr>
              <a:t>2.</a:t>
            </a:r>
            <a:r>
              <a:rPr lang="zh-CN" altLang="en-US" sz="3600" b="1"/>
              <a:t>进程控制</a:t>
            </a:r>
          </a:p>
        </p:txBody>
      </p:sp>
    </p:spTree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进程控制的概念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进程控制的概念</a:t>
            </a:r>
          </a:p>
          <a:p>
            <a:pPr lvl="1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在进程生存全期间，对其全部行为的控制</a:t>
            </a:r>
            <a:endParaRPr lang="en-US" altLang="zh-CN" dirty="0">
              <a:solidFill>
                <a:srgbClr val="FF0000"/>
              </a:solidFill>
              <a:latin typeface="宋体" pitchFamily="2" charset="-122"/>
            </a:endParaRPr>
          </a:p>
          <a:p>
            <a:pPr lvl="1"/>
            <a:r>
              <a:rPr lang="zh-CN" altLang="en-US" dirty="0"/>
              <a:t>四个典型的控制行为</a:t>
            </a:r>
          </a:p>
          <a:p>
            <a:pPr lvl="2" algn="just"/>
            <a:r>
              <a:rPr lang="zh-CN" altLang="en-US" dirty="0"/>
              <a:t>创建进程</a:t>
            </a:r>
          </a:p>
          <a:p>
            <a:pPr lvl="2"/>
            <a:r>
              <a:rPr lang="zh-CN" altLang="en-US" dirty="0"/>
              <a:t>撤消进程</a:t>
            </a:r>
          </a:p>
          <a:p>
            <a:pPr lvl="2"/>
            <a:r>
              <a:rPr lang="zh-CN" altLang="en-US" dirty="0"/>
              <a:t>阻塞进程</a:t>
            </a:r>
          </a:p>
          <a:p>
            <a:pPr lvl="2"/>
            <a:r>
              <a:rPr lang="zh-CN" altLang="en-US" dirty="0"/>
              <a:t>唤醒进程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1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进程创建</a:t>
            </a:r>
          </a:p>
        </p:txBody>
      </p:sp>
      <p:sp>
        <p:nvSpPr>
          <p:cNvPr id="6871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功能</a:t>
            </a:r>
          </a:p>
          <a:p>
            <a:pPr lvl="1"/>
            <a:r>
              <a:rPr lang="zh-CN" altLang="en-US"/>
              <a:t>创建一个具有指定标识（</a:t>
            </a:r>
            <a:r>
              <a:rPr lang="en-US" altLang="zh-CN"/>
              <a:t>ID</a:t>
            </a:r>
            <a:r>
              <a:rPr lang="zh-CN" altLang="en-US"/>
              <a:t>）的进程</a:t>
            </a:r>
          </a:p>
          <a:p>
            <a:r>
              <a:rPr lang="zh-CN" altLang="en-US"/>
              <a:t>参数</a:t>
            </a:r>
          </a:p>
          <a:p>
            <a:pPr lvl="1"/>
            <a:r>
              <a:rPr lang="zh-CN" altLang="en-US"/>
              <a:t>进程标识、优先级、进程起始地址、</a:t>
            </a:r>
            <a:r>
              <a:rPr lang="en-US" altLang="zh-CN"/>
              <a:t>CPU</a:t>
            </a:r>
            <a:r>
              <a:rPr lang="zh-CN" altLang="en-US"/>
              <a:t>初始状态、资源清单等。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3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43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进程与程序的区别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动态与静态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进程是动态的：程序的一次执行过程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程序是静态的：一组指令的有序集合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暂存与长存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进程是暂存的：在内存驻留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程序是长存的：在介质上长期保存。</a:t>
            </a:r>
          </a:p>
          <a:p>
            <a:pPr lvl="1">
              <a:buSzPct val="105000"/>
              <a:buFont typeface="Wingdings" pitchFamily="2" charset="2"/>
              <a:buChar char="l"/>
            </a:pPr>
            <a:r>
              <a:rPr lang="zh-CN" altLang="en-US" dirty="0"/>
              <a:t>程序和进程的对应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一个程序可能有多个进程。</a:t>
            </a:r>
          </a:p>
          <a:p>
            <a:pPr lvl="2">
              <a:buSzPct val="105000"/>
              <a:buFont typeface="Wingdings" pitchFamily="2" charset="2"/>
              <a:buChar char="n"/>
            </a:pPr>
            <a:r>
              <a:rPr lang="zh-CN" altLang="en-US" dirty="0"/>
              <a:t>一个进程可以涉及多个程序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4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4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4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4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4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43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43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43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143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1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8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Char char="n"/>
            </a:pPr>
            <a:r>
              <a:rPr lang="zh-CN" altLang="en-US" b="0" dirty="0"/>
              <a:t>创建进程的过程</a:t>
            </a:r>
          </a:p>
          <a:p>
            <a:pPr lvl="1"/>
            <a:r>
              <a:rPr lang="zh-CN" altLang="en-US" dirty="0"/>
              <a:t>创建一个空白</a:t>
            </a:r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获得并赋予进程标识符</a:t>
            </a:r>
            <a:r>
              <a:rPr lang="en-US" altLang="zh-CN" dirty="0"/>
              <a:t>ID</a:t>
            </a:r>
          </a:p>
          <a:p>
            <a:pPr lvl="1"/>
            <a:r>
              <a:rPr lang="zh-CN" altLang="en-US" dirty="0"/>
              <a:t>为进程分配空间</a:t>
            </a:r>
          </a:p>
          <a:p>
            <a:pPr lvl="1"/>
            <a:r>
              <a:rPr lang="zh-CN" altLang="en-US" dirty="0"/>
              <a:t>初始化</a:t>
            </a:r>
            <a:r>
              <a:rPr lang="en-US" altLang="zh-CN" dirty="0"/>
              <a:t>PCB</a:t>
            </a:r>
          </a:p>
          <a:p>
            <a:pPr lvl="2"/>
            <a:r>
              <a:rPr lang="zh-CN" altLang="en-US" dirty="0"/>
              <a:t> 默认值</a:t>
            </a:r>
            <a:endParaRPr lang="en-US" altLang="zh-CN" dirty="0"/>
          </a:p>
          <a:p>
            <a:pPr lvl="1"/>
            <a:r>
              <a:rPr lang="zh-CN" altLang="en-US" dirty="0"/>
              <a:t>插入相应的进程队列</a:t>
            </a:r>
          </a:p>
          <a:p>
            <a:pPr lvl="2"/>
            <a:r>
              <a:rPr lang="zh-CN" altLang="en-US" dirty="0"/>
              <a:t>新进程插入</a:t>
            </a:r>
            <a:r>
              <a:rPr lang="zh-CN" altLang="en-US" dirty="0">
                <a:solidFill>
                  <a:srgbClr val="FF0000"/>
                </a:solidFill>
              </a:rPr>
              <a:t>就绪</a:t>
            </a:r>
            <a:r>
              <a:rPr lang="zh-CN" altLang="en-US" dirty="0"/>
              <a:t>队列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81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1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891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dirty="0"/>
              <a:t>进程创建的伪代码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Create (</a:t>
            </a:r>
            <a:r>
              <a:rPr lang="en-US" altLang="zh-CN" sz="2000" dirty="0" err="1"/>
              <a:t>Si,Mi,Pi</a:t>
            </a:r>
            <a:r>
              <a:rPr lang="en-US" altLang="zh-CN" sz="2000" dirty="0"/>
              <a:t>)   // </a:t>
            </a:r>
            <a:r>
              <a:rPr lang="en-US" altLang="zh-CN" sz="2000" dirty="0">
                <a:solidFill>
                  <a:srgbClr val="FF3300"/>
                </a:solidFill>
              </a:rPr>
              <a:t>CPU</a:t>
            </a:r>
            <a:r>
              <a:rPr lang="zh-CN" altLang="en-US" sz="2000" dirty="0">
                <a:solidFill>
                  <a:srgbClr val="FF3300"/>
                </a:solidFill>
              </a:rPr>
              <a:t>的状态</a:t>
            </a:r>
            <a:r>
              <a:rPr lang="en-US" altLang="zh-CN" sz="2000" dirty="0">
                <a:solidFill>
                  <a:srgbClr val="FF3300"/>
                </a:solidFill>
              </a:rPr>
              <a:t>,</a:t>
            </a:r>
            <a:r>
              <a:rPr lang="zh-CN" altLang="en-US" sz="2000" dirty="0">
                <a:solidFill>
                  <a:srgbClr val="FF3300"/>
                </a:solidFill>
              </a:rPr>
              <a:t>内存</a:t>
            </a:r>
            <a:r>
              <a:rPr lang="en-US" altLang="zh-CN" sz="2000" dirty="0">
                <a:solidFill>
                  <a:srgbClr val="FF3300"/>
                </a:solidFill>
              </a:rPr>
              <a:t>,</a:t>
            </a:r>
            <a:r>
              <a:rPr lang="zh-CN" altLang="en-US" sz="2000" dirty="0">
                <a:solidFill>
                  <a:srgbClr val="FF3300"/>
                </a:solidFill>
              </a:rPr>
              <a:t>优先级</a:t>
            </a:r>
            <a:endParaRPr lang="en-US" altLang="zh-CN" sz="2000" dirty="0"/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{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 = </a:t>
            </a:r>
            <a:r>
              <a:rPr lang="en-US" altLang="zh-CN" sz="2000" dirty="0" err="1"/>
              <a:t>Get_New_PCB</a:t>
            </a:r>
            <a:r>
              <a:rPr lang="en-US" altLang="zh-CN" sz="2000" dirty="0"/>
              <a:t>(  );         //</a:t>
            </a:r>
            <a:r>
              <a:rPr lang="zh-CN" altLang="en-US" sz="2000" dirty="0"/>
              <a:t>分配新的</a:t>
            </a:r>
            <a:r>
              <a:rPr lang="en-US" altLang="zh-CN" sz="2000" dirty="0"/>
              <a:t>PCB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 = </a:t>
            </a:r>
            <a:r>
              <a:rPr lang="en-US" altLang="zh-CN" sz="2000" dirty="0" err="1"/>
              <a:t>Get_New_PID</a:t>
            </a:r>
            <a:r>
              <a:rPr lang="en-US" altLang="zh-CN" sz="2000" dirty="0"/>
              <a:t>(  );       //</a:t>
            </a:r>
            <a:r>
              <a:rPr lang="zh-CN" altLang="en-US" sz="2000" dirty="0"/>
              <a:t>分配进程的</a:t>
            </a:r>
            <a:r>
              <a:rPr lang="en-US" altLang="zh-CN" sz="2000" dirty="0"/>
              <a:t>PID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p-&gt;ID = </a:t>
            </a:r>
            <a:r>
              <a:rPr lang="en-US" altLang="zh-CN" sz="2000" dirty="0" err="1"/>
              <a:t>pid</a:t>
            </a:r>
            <a:r>
              <a:rPr lang="en-US" altLang="zh-CN" sz="2000" dirty="0"/>
              <a:t>;                       //</a:t>
            </a:r>
            <a:r>
              <a:rPr lang="zh-CN" altLang="en-US" sz="2000" dirty="0"/>
              <a:t>设置进程的</a:t>
            </a:r>
            <a:r>
              <a:rPr lang="en-US" altLang="zh-CN" sz="2000" dirty="0"/>
              <a:t>PID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p-&gt;</a:t>
            </a:r>
            <a:r>
              <a:rPr lang="en-US" altLang="zh-CN" sz="2000" dirty="0" err="1">
                <a:solidFill>
                  <a:srgbClr val="FF3300"/>
                </a:solidFill>
              </a:rPr>
              <a:t>CPU_State</a:t>
            </a:r>
            <a:r>
              <a:rPr lang="en-US" altLang="zh-CN" sz="2000" dirty="0">
                <a:solidFill>
                  <a:srgbClr val="FF3300"/>
                </a:solidFill>
              </a:rPr>
              <a:t> = Si;           //CPU</a:t>
            </a:r>
            <a:r>
              <a:rPr lang="zh-CN" altLang="en-US" sz="2000" dirty="0">
                <a:solidFill>
                  <a:srgbClr val="FF3300"/>
                </a:solidFill>
              </a:rPr>
              <a:t>的状态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>
                <a:solidFill>
                  <a:srgbClr val="FF3300"/>
                </a:solidFill>
              </a:rPr>
              <a:t>Memory = Mi;              //</a:t>
            </a:r>
            <a:r>
              <a:rPr lang="zh-CN" altLang="en-US" sz="2000" dirty="0">
                <a:solidFill>
                  <a:srgbClr val="FF3300"/>
                </a:solidFill>
              </a:rPr>
              <a:t>内存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>
                <a:solidFill>
                  <a:srgbClr val="FF3300"/>
                </a:solidFill>
              </a:rPr>
              <a:t>Priority = Pi;                  //</a:t>
            </a:r>
            <a:r>
              <a:rPr lang="zh-CN" altLang="en-US" sz="2000" dirty="0">
                <a:solidFill>
                  <a:srgbClr val="FF3300"/>
                </a:solidFill>
              </a:rPr>
              <a:t>优先级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 err="1"/>
              <a:t>Status.Type</a:t>
            </a:r>
            <a:r>
              <a:rPr lang="en-US" altLang="zh-CN" sz="2000" dirty="0"/>
              <a:t> = "Ready";  //</a:t>
            </a:r>
            <a:r>
              <a:rPr lang="zh-CN" altLang="en-US" sz="2000" dirty="0"/>
              <a:t>进程状态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/>
              <a:t>p-&gt;</a:t>
            </a:r>
            <a:r>
              <a:rPr lang="en-US" altLang="zh-CN" sz="2000" dirty="0" err="1"/>
              <a:t>Status.Lis</a:t>
            </a:r>
            <a:r>
              <a:rPr lang="en-US" altLang="zh-CN" sz="2000" dirty="0"/>
              <a:t> t = RL;            //</a:t>
            </a:r>
            <a:r>
              <a:rPr lang="zh-CN" altLang="en-US" sz="2000" dirty="0"/>
              <a:t>进程队列</a:t>
            </a:r>
            <a:r>
              <a:rPr lang="en-US" altLang="zh-CN" sz="2000" dirty="0">
                <a:solidFill>
                  <a:srgbClr val="FF0000"/>
                </a:solidFill>
              </a:rPr>
              <a:t>RL</a:t>
            </a:r>
            <a:r>
              <a:rPr lang="zh-CN" altLang="en-US" sz="2000" dirty="0"/>
              <a:t>：</a:t>
            </a:r>
            <a:r>
              <a:rPr lang="en-US" altLang="zh-CN" sz="2000" dirty="0">
                <a:solidFill>
                  <a:srgbClr val="FF0000"/>
                </a:solidFill>
              </a:rPr>
              <a:t>R</a:t>
            </a:r>
            <a:r>
              <a:rPr lang="en-US" altLang="zh-CN" sz="2000" dirty="0"/>
              <a:t>eady </a:t>
            </a:r>
            <a:r>
              <a:rPr lang="en-US" altLang="zh-CN" sz="2000" dirty="0">
                <a:solidFill>
                  <a:srgbClr val="FF0000"/>
                </a:solidFill>
              </a:rPr>
              <a:t>L</a:t>
            </a:r>
            <a:r>
              <a:rPr lang="en-US" altLang="zh-CN" sz="2000" dirty="0"/>
              <a:t>ist</a:t>
            </a:r>
            <a:endParaRPr lang="zh-CN" altLang="en-US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</a:t>
            </a:r>
            <a:r>
              <a:rPr lang="en-US" altLang="zh-CN" sz="2000" dirty="0"/>
              <a:t>……………………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    Insert(RL,  p);                     //</a:t>
            </a:r>
            <a:r>
              <a:rPr lang="zh-CN" altLang="en-US" sz="2000" dirty="0"/>
              <a:t>将进程</a:t>
            </a:r>
            <a:r>
              <a:rPr lang="en-US" altLang="zh-CN" sz="2000" dirty="0"/>
              <a:t>p</a:t>
            </a:r>
            <a:r>
              <a:rPr lang="zh-CN" altLang="en-US" sz="2000" dirty="0"/>
              <a:t>插入就绪队列</a:t>
            </a:r>
            <a:endParaRPr lang="en-US" altLang="zh-CN" sz="2000" dirty="0"/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dirty="0"/>
              <a:t>    </a:t>
            </a:r>
            <a:r>
              <a:rPr lang="en-US" altLang="zh-CN" sz="2000" dirty="0">
                <a:solidFill>
                  <a:srgbClr val="0000FF"/>
                </a:solidFill>
              </a:rPr>
              <a:t>Scheduler(  );                      //</a:t>
            </a:r>
            <a:r>
              <a:rPr lang="zh-CN" altLang="en-US" sz="2000" dirty="0">
                <a:solidFill>
                  <a:srgbClr val="0000FF"/>
                </a:solidFill>
              </a:rPr>
              <a:t>调度程序</a:t>
            </a:r>
            <a:r>
              <a:rPr lang="zh-CN" altLang="en-US" sz="2000" dirty="0"/>
              <a:t>                        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/>
              <a:t>}</a:t>
            </a:r>
            <a:endParaRPr lang="zh-CN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1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进程撤销</a:t>
            </a:r>
          </a:p>
        </p:txBody>
      </p:sp>
      <p:sp>
        <p:nvSpPr>
          <p:cNvPr id="6901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功能</a:t>
            </a:r>
          </a:p>
          <a:p>
            <a:pPr lvl="1"/>
            <a:r>
              <a:rPr lang="zh-CN" altLang="en-US" dirty="0"/>
              <a:t>撤消一个指定的进程</a:t>
            </a:r>
            <a:endParaRPr lang="en-US" altLang="zh-CN" dirty="0"/>
          </a:p>
          <a:p>
            <a:pPr lvl="1"/>
            <a:r>
              <a:rPr lang="zh-CN" altLang="en-US" dirty="0"/>
              <a:t>收回进程所占有的资源，撤消该进程的</a:t>
            </a:r>
            <a:r>
              <a:rPr lang="en-US" altLang="zh-CN" dirty="0"/>
              <a:t>PCB</a:t>
            </a:r>
            <a:endParaRPr lang="zh-CN" altLang="en-US" dirty="0"/>
          </a:p>
          <a:p>
            <a:r>
              <a:rPr lang="zh-CN" altLang="en-US" dirty="0"/>
              <a:t>进程撤销的时机</a:t>
            </a:r>
            <a:r>
              <a:rPr lang="en-US" altLang="zh-CN" dirty="0"/>
              <a:t>/</a:t>
            </a:r>
            <a:r>
              <a:rPr lang="zh-CN" altLang="en-US" dirty="0"/>
              <a:t>事件</a:t>
            </a:r>
          </a:p>
          <a:p>
            <a:pPr lvl="1"/>
            <a:r>
              <a:rPr lang="zh-CN" altLang="en-US" dirty="0"/>
              <a:t>正常结束</a:t>
            </a:r>
          </a:p>
          <a:p>
            <a:pPr lvl="1"/>
            <a:r>
              <a:rPr lang="zh-CN" altLang="en-US" dirty="0"/>
              <a:t>异常结束</a:t>
            </a:r>
          </a:p>
          <a:p>
            <a:pPr lvl="1"/>
            <a:r>
              <a:rPr lang="zh-CN" altLang="en-US" dirty="0"/>
              <a:t>外界干预</a:t>
            </a:r>
          </a:p>
          <a:p>
            <a:r>
              <a:rPr lang="zh-CN" altLang="en-US" dirty="0"/>
              <a:t>参数</a:t>
            </a:r>
          </a:p>
          <a:p>
            <a:pPr lvl="1"/>
            <a:r>
              <a:rPr lang="zh-CN" altLang="en-US" dirty="0"/>
              <a:t>被撤消的进程名（</a:t>
            </a:r>
            <a:r>
              <a:rPr lang="en-US" altLang="zh-CN" dirty="0"/>
              <a:t>ID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01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2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12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3200" dirty="0"/>
              <a:t>进程撤销的实现</a:t>
            </a:r>
          </a:p>
          <a:p>
            <a:pPr lvl="1"/>
            <a:r>
              <a:rPr lang="zh-CN" altLang="en-US" dirty="0"/>
              <a:t>在</a:t>
            </a:r>
            <a:r>
              <a:rPr lang="en-US" altLang="zh-CN" dirty="0"/>
              <a:t>PCB</a:t>
            </a:r>
            <a:r>
              <a:rPr lang="zh-CN" altLang="en-US" dirty="0"/>
              <a:t>队列中检索出该</a:t>
            </a:r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获取该进程的状态。</a:t>
            </a:r>
          </a:p>
          <a:p>
            <a:pPr lvl="1"/>
            <a:r>
              <a:rPr lang="zh-CN" altLang="en-US" dirty="0"/>
              <a:t>若该进程处在运行态，立即终止该进程。</a:t>
            </a:r>
          </a:p>
          <a:p>
            <a:pPr lvl="2"/>
            <a:r>
              <a:rPr lang="en-US" altLang="zh-CN" dirty="0"/>
              <a:t>【</a:t>
            </a:r>
            <a:r>
              <a:rPr lang="zh-CN" altLang="en-US" dirty="0"/>
              <a:t>递归</a:t>
            </a:r>
            <a:r>
              <a:rPr lang="en-US" altLang="zh-CN" dirty="0"/>
              <a:t>】</a:t>
            </a:r>
            <a:r>
              <a:rPr lang="zh-CN" altLang="en-US" dirty="0">
                <a:solidFill>
                  <a:srgbClr val="FF0000"/>
                </a:solidFill>
              </a:rPr>
              <a:t>检查是否有子进程，先“</a:t>
            </a:r>
            <a:r>
              <a:rPr lang="zh-CN" altLang="en-US" b="1" dirty="0">
                <a:solidFill>
                  <a:srgbClr val="FF0000"/>
                </a:solidFill>
              </a:rPr>
              <a:t>撤销</a:t>
            </a:r>
            <a:r>
              <a:rPr lang="zh-CN" altLang="en-US" dirty="0">
                <a:solidFill>
                  <a:srgbClr val="FF0000"/>
                </a:solidFill>
              </a:rPr>
              <a:t>”子进程。</a:t>
            </a:r>
          </a:p>
          <a:p>
            <a:pPr lvl="1"/>
            <a:r>
              <a:rPr lang="zh-CN" altLang="en-US" dirty="0"/>
              <a:t>释放进程占有的资源</a:t>
            </a:r>
            <a:endParaRPr lang="en-US" altLang="zh-CN" dirty="0"/>
          </a:p>
          <a:p>
            <a:pPr lvl="1"/>
            <a:r>
              <a:rPr lang="zh-CN" altLang="en-US" dirty="0"/>
              <a:t>将进程从</a:t>
            </a:r>
            <a:r>
              <a:rPr lang="en-US" altLang="zh-CN" dirty="0"/>
              <a:t>PCB</a:t>
            </a:r>
            <a:r>
              <a:rPr lang="zh-CN" altLang="en-US" dirty="0"/>
              <a:t>队列中移除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1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2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进程阻塞</a:t>
            </a:r>
          </a:p>
        </p:txBody>
      </p:sp>
      <p:sp>
        <p:nvSpPr>
          <p:cNvPr id="692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功能</a:t>
            </a:r>
          </a:p>
          <a:p>
            <a:pPr lvl="1"/>
            <a:r>
              <a:rPr lang="zh-CN" altLang="en-US" sz="2400"/>
              <a:t>停止进程的执行，变为阻塞。</a:t>
            </a:r>
          </a:p>
          <a:p>
            <a:r>
              <a:rPr lang="zh-CN" altLang="en-US" sz="2400"/>
              <a:t>阻塞的时机</a:t>
            </a:r>
            <a:r>
              <a:rPr lang="en-US" altLang="zh-CN" sz="2400"/>
              <a:t>/</a:t>
            </a:r>
            <a:r>
              <a:rPr lang="zh-CN" altLang="en-US" sz="2400"/>
              <a:t>事件</a:t>
            </a:r>
          </a:p>
          <a:p>
            <a:pPr lvl="1"/>
            <a:r>
              <a:rPr lang="zh-CN" altLang="en-US" sz="2400"/>
              <a:t>请求系统服务</a:t>
            </a:r>
          </a:p>
          <a:p>
            <a:pPr lvl="2"/>
            <a:r>
              <a:rPr lang="zh-CN" altLang="en-US" sz="2400"/>
              <a:t>（由于某种原因，</a:t>
            </a:r>
            <a:r>
              <a:rPr lang="en-US" altLang="zh-CN" sz="2400"/>
              <a:t>OS</a:t>
            </a:r>
            <a:r>
              <a:rPr lang="zh-CN" altLang="en-US" sz="2400"/>
              <a:t>不能立即满足进程的要求）</a:t>
            </a:r>
          </a:p>
          <a:p>
            <a:pPr lvl="1"/>
            <a:r>
              <a:rPr lang="zh-CN" altLang="en-US" sz="2400"/>
              <a:t>启动某种操作</a:t>
            </a:r>
          </a:p>
          <a:p>
            <a:pPr lvl="2"/>
            <a:r>
              <a:rPr lang="zh-CN" altLang="en-US" sz="2400"/>
              <a:t>（进程启动某操作，阻塞等待该操作完成）</a:t>
            </a:r>
          </a:p>
          <a:p>
            <a:pPr lvl="1"/>
            <a:r>
              <a:rPr lang="zh-CN" altLang="en-US" sz="2400"/>
              <a:t>新数据尚未到达</a:t>
            </a:r>
          </a:p>
          <a:p>
            <a:pPr lvl="2"/>
            <a:r>
              <a:rPr lang="zh-CN" altLang="en-US" sz="2400"/>
              <a:t>（</a:t>
            </a:r>
            <a:r>
              <a:rPr lang="en-US" altLang="zh-CN" sz="2400"/>
              <a:t>A</a:t>
            </a:r>
            <a:r>
              <a:rPr lang="zh-CN" altLang="en-US" sz="2400"/>
              <a:t>进程要获得</a:t>
            </a:r>
            <a:r>
              <a:rPr lang="en-US" altLang="zh-CN" sz="2400"/>
              <a:t>B</a:t>
            </a:r>
            <a:r>
              <a:rPr lang="zh-CN" altLang="en-US" sz="2400"/>
              <a:t>进程的中间结果，</a:t>
            </a:r>
            <a:r>
              <a:rPr lang="en-US" altLang="zh-CN" sz="2400"/>
              <a:t>A</a:t>
            </a:r>
            <a:r>
              <a:rPr lang="zh-CN" altLang="en-US" sz="2400"/>
              <a:t>进程等待）</a:t>
            </a:r>
          </a:p>
          <a:p>
            <a:pPr lvl="1"/>
            <a:r>
              <a:rPr lang="zh-CN" altLang="en-US" sz="2400"/>
              <a:t>无新工作可作</a:t>
            </a:r>
          </a:p>
          <a:p>
            <a:pPr lvl="2"/>
            <a:r>
              <a:rPr lang="zh-CN" altLang="en-US" sz="2400"/>
              <a:t>（进程完成任务后，自我阻塞，等待新任务到达）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93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  <a:p>
            <a:pPr lvl="1"/>
            <a:r>
              <a:rPr lang="zh-CN" altLang="en-US" dirty="0"/>
              <a:t>阻塞原因</a:t>
            </a:r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不同原因构建有不同的阻塞队列。</a:t>
            </a:r>
            <a:endParaRPr lang="zh-CN" altLang="en-US" dirty="0"/>
          </a:p>
          <a:p>
            <a:r>
              <a:rPr lang="zh-CN" altLang="en-US" dirty="0"/>
              <a:t>进程阻塞的实现</a:t>
            </a:r>
          </a:p>
          <a:p>
            <a:pPr lvl="1"/>
            <a:r>
              <a:rPr lang="zh-CN" altLang="en-US" dirty="0"/>
              <a:t>停止运行</a:t>
            </a:r>
          </a:p>
          <a:p>
            <a:pPr lvl="1"/>
            <a:r>
              <a:rPr lang="zh-CN" altLang="en-US" dirty="0"/>
              <a:t>将</a:t>
            </a:r>
            <a:r>
              <a:rPr lang="en-US" altLang="zh-CN" dirty="0"/>
              <a:t>PCB </a:t>
            </a:r>
            <a:r>
              <a:rPr lang="zh-CN" altLang="en-US" dirty="0"/>
              <a:t>“</a:t>
            </a:r>
            <a:r>
              <a:rPr lang="zh-CN" altLang="en-US" dirty="0">
                <a:solidFill>
                  <a:srgbClr val="FF0000"/>
                </a:solidFill>
              </a:rPr>
              <a:t>运行态</a:t>
            </a:r>
            <a:r>
              <a:rPr lang="zh-CN" altLang="en-US" dirty="0"/>
              <a:t>”改“</a:t>
            </a:r>
            <a:r>
              <a:rPr lang="zh-CN" altLang="en-US" dirty="0">
                <a:solidFill>
                  <a:srgbClr val="FF0000"/>
                </a:solidFill>
              </a:rPr>
              <a:t>阻塞态</a:t>
            </a:r>
            <a:r>
              <a:rPr lang="zh-CN" altLang="en-US" dirty="0"/>
              <a:t>”</a:t>
            </a:r>
          </a:p>
          <a:p>
            <a:pPr lvl="1"/>
            <a:r>
              <a:rPr lang="zh-CN" altLang="en-US" dirty="0"/>
              <a:t>插入相应原因的阻塞队列</a:t>
            </a:r>
          </a:p>
          <a:p>
            <a:pPr lvl="1"/>
            <a:r>
              <a:rPr lang="zh-CN" altLang="en-US" dirty="0"/>
              <a:t>转调度程序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进程唤醒</a:t>
            </a:r>
          </a:p>
        </p:txBody>
      </p:sp>
      <p:sp>
        <p:nvSpPr>
          <p:cNvPr id="69427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功能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唤醒处于阻塞队列当中的某个进程。</a:t>
            </a: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引起唤醒的时机</a:t>
            </a:r>
            <a:r>
              <a:rPr lang="en-US" altLang="zh-CN" sz="2400" dirty="0">
                <a:latin typeface="宋体" pitchFamily="2" charset="-122"/>
              </a:rPr>
              <a:t>/</a:t>
            </a:r>
            <a:r>
              <a:rPr lang="zh-CN" altLang="en-US" sz="2400" dirty="0">
                <a:latin typeface="宋体" pitchFamily="2" charset="-122"/>
              </a:rPr>
              <a:t>事件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系统服务由不满足到满足</a:t>
            </a:r>
          </a:p>
          <a:p>
            <a:pPr lvl="1">
              <a:lnSpc>
                <a:spcPct val="130000"/>
              </a:lnSpc>
            </a:pPr>
            <a:r>
              <a:rPr lang="en-US" altLang="zh-CN" sz="2400" dirty="0"/>
              <a:t>I/O</a:t>
            </a:r>
            <a:r>
              <a:rPr lang="zh-CN" altLang="en-US" sz="2400" dirty="0"/>
              <a:t>完成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新数据到达</a:t>
            </a:r>
          </a:p>
          <a:p>
            <a:pPr lvl="1">
              <a:lnSpc>
                <a:spcPct val="130000"/>
              </a:lnSpc>
            </a:pPr>
            <a:r>
              <a:rPr lang="zh-CN" altLang="en-US" sz="2400" dirty="0"/>
              <a:t>进程提出新请求（服务）</a:t>
            </a:r>
          </a:p>
          <a:p>
            <a:pPr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参数</a:t>
            </a:r>
          </a:p>
          <a:p>
            <a:pPr lvl="1" algn="just">
              <a:lnSpc>
                <a:spcPct val="130000"/>
              </a:lnSpc>
            </a:pPr>
            <a:r>
              <a:rPr lang="zh-CN" altLang="en-US" sz="2400" dirty="0">
                <a:latin typeface="宋体" pitchFamily="2" charset="-122"/>
              </a:rPr>
              <a:t>被唤醒进程的标识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35531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dirty="0"/>
              <a:t>进程控制原语</a:t>
            </a:r>
          </a:p>
        </p:txBody>
      </p:sp>
      <p:sp>
        <p:nvSpPr>
          <p:cNvPr id="685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原语</a:t>
            </a:r>
            <a:endParaRPr lang="en-US" altLang="zh-CN" b="1" dirty="0">
              <a:solidFill>
                <a:srgbClr val="FF3300"/>
              </a:solidFill>
              <a:latin typeface="宋体" pitchFamily="2" charset="-122"/>
            </a:endParaRPr>
          </a:p>
          <a:p>
            <a:pPr lvl="1">
              <a:lnSpc>
                <a:spcPct val="90000"/>
              </a:lnSpc>
            </a:pPr>
            <a:r>
              <a:rPr lang="zh-CN" altLang="en-US" dirty="0"/>
              <a:t>由若干指令构成的具有特定功能的函数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具有</a:t>
            </a:r>
            <a:r>
              <a:rPr lang="zh-CN" altLang="en-US" dirty="0">
                <a:solidFill>
                  <a:srgbClr val="FF0000"/>
                </a:solidFill>
              </a:rPr>
              <a:t>原子性</a:t>
            </a:r>
            <a:r>
              <a:rPr lang="zh-CN" altLang="en-US" dirty="0"/>
              <a:t>，其操作不可分割</a:t>
            </a:r>
            <a:endParaRPr lang="en-US" altLang="zh-CN" dirty="0"/>
          </a:p>
          <a:p>
            <a:pPr>
              <a:lnSpc>
                <a:spcPct val="90000"/>
              </a:lnSpc>
            </a:pPr>
            <a:r>
              <a:rPr lang="zh-CN" altLang="en-US" sz="3200" dirty="0"/>
              <a:t>进程控制原语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创建原语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撤消原语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阻塞原语</a:t>
            </a:r>
          </a:p>
          <a:p>
            <a:pPr lvl="1">
              <a:lnSpc>
                <a:spcPct val="90000"/>
              </a:lnSpc>
            </a:pPr>
            <a:r>
              <a:rPr lang="zh-CN" altLang="en-US" dirty="0"/>
              <a:t>唤醒原语</a:t>
            </a:r>
            <a:endParaRPr lang="zh-CN" altLang="en-US" b="1" dirty="0">
              <a:solidFill>
                <a:srgbClr val="FF3300"/>
              </a:solidFill>
              <a:latin typeface="宋体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832" y="829076"/>
            <a:ext cx="7848872" cy="52642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505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226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308227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308228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29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08230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308231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2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3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4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5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6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7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8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39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0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1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2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3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4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5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6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7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8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49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0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1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2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3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4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5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6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7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8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59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0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1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2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3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4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5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6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7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8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69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0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1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2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3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4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5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6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7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8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79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0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1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2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3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4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5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6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7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8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89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0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1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2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3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4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5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6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7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8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299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0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1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2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3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4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5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6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7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8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09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0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1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2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3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4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5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6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7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8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19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0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1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2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3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4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5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6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7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8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29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0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1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2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3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4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5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6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308337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308338" name="Rectangle 115"/>
          <p:cNvSpPr>
            <a:spLocks noChangeArrowheads="1"/>
          </p:cNvSpPr>
          <p:nvPr/>
        </p:nvSpPr>
        <p:spPr bwMode="gray">
          <a:xfrm>
            <a:off x="2879725" y="2924175"/>
            <a:ext cx="6265863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3.</a:t>
            </a:r>
            <a:r>
              <a:rPr lang="en-US" altLang="zh-CN" sz="3600" dirty="0">
                <a:latin typeface="宋体" pitchFamily="2" charset="-122"/>
              </a:rPr>
              <a:t>Linux</a:t>
            </a:r>
            <a:r>
              <a:rPr lang="zh-CN" altLang="en-US" sz="3600" dirty="0">
                <a:latin typeface="宋体" pitchFamily="2" charset="-122"/>
              </a:rPr>
              <a:t>和</a:t>
            </a:r>
            <a:r>
              <a:rPr lang="en-US" altLang="zh-CN" sz="3600" dirty="0">
                <a:latin typeface="宋体" pitchFamily="2" charset="-122"/>
              </a:rPr>
              <a:t>Windows</a:t>
            </a:r>
            <a:r>
              <a:rPr lang="zh-CN" altLang="en-US" sz="3600" dirty="0">
                <a:latin typeface="宋体" pitchFamily="2" charset="-122"/>
              </a:rPr>
              <a:t>进程控制</a:t>
            </a:r>
            <a:endParaRPr lang="zh-CN" altLang="en-US" sz="3600" b="1" dirty="0">
              <a:latin typeface="宋体" pitchFamily="2" charset="-122"/>
            </a:endParaRPr>
          </a:p>
        </p:txBody>
      </p:sp>
    </p:spTree>
  </p:cSld>
  <p:clrMapOvr>
    <a:masterClrMapping/>
  </p:clrMapOvr>
  <p:transition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创建进程</a:t>
            </a:r>
            <a:r>
              <a:rPr lang="en-US" altLang="zh-CN"/>
              <a:t>——fork</a:t>
            </a:r>
            <a:endParaRPr lang="zh-CN" altLang="en-US"/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pid_t</a:t>
            </a:r>
            <a:r>
              <a:rPr lang="en-US" altLang="zh-CN" dirty="0"/>
              <a:t>  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(void);</a:t>
            </a:r>
            <a:endParaRPr lang="zh-CN" altLang="en-US" dirty="0"/>
          </a:p>
          <a:p>
            <a:pPr lvl="1"/>
            <a:r>
              <a:rPr lang="zh-CN" altLang="en-US" dirty="0"/>
              <a:t>例： </a:t>
            </a:r>
            <a:r>
              <a:rPr lang="en-US" altLang="zh-CN" dirty="0" err="1"/>
              <a:t>pid_t</a:t>
            </a:r>
            <a:r>
              <a:rPr lang="zh-CN" altLang="en-US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  );</a:t>
            </a:r>
            <a:endParaRPr lang="zh-CN" altLang="en-US" dirty="0"/>
          </a:p>
          <a:p>
            <a:r>
              <a:rPr lang="zh-CN" altLang="en-US" dirty="0"/>
              <a:t>父进程和子进程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父进程：</a:t>
            </a:r>
            <a:r>
              <a:rPr lang="en-US" altLang="zh-CN" dirty="0"/>
              <a:t>fork</a:t>
            </a:r>
            <a:r>
              <a:rPr lang="zh-CN" altLang="en-US" dirty="0"/>
              <a:t>的调用者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FF3300"/>
                </a:solidFill>
              </a:rPr>
              <a:t>子进程：</a:t>
            </a:r>
            <a:r>
              <a:rPr lang="zh-CN" altLang="en-US" dirty="0"/>
              <a:t>新建的进程</a:t>
            </a:r>
          </a:p>
          <a:p>
            <a:pPr lvl="2"/>
            <a:r>
              <a:rPr lang="zh-CN" altLang="en-US" dirty="0"/>
              <a:t>子进程是父进程的复制。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rgbClr val="FF0000"/>
                </a:solidFill>
              </a:rPr>
              <a:t>父进程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FF0000"/>
                </a:solidFill>
              </a:rPr>
              <a:t>子进程</a:t>
            </a:r>
            <a:r>
              <a:rPr lang="zh-CN" altLang="en-US" dirty="0"/>
              <a:t>并发运行。</a:t>
            </a: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863029" y="1772816"/>
            <a:ext cx="4105275" cy="576064"/>
          </a:xfrm>
          <a:prstGeom prst="rect">
            <a:avLst/>
          </a:prstGeom>
          <a:solidFill>
            <a:srgbClr val="FF0000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4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641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latin typeface="宋体" pitchFamily="2" charset="-122"/>
              </a:rPr>
              <a:t>进程的类型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按使用资源的权限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系统进程：指系统内核相关的进程。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用户进程：运行于用户态的进程。</a:t>
            </a:r>
          </a:p>
          <a:p>
            <a:pPr lvl="1"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按对</a:t>
            </a:r>
            <a:r>
              <a:rPr lang="en-US" altLang="zh-CN" dirty="0"/>
              <a:t>CPU</a:t>
            </a:r>
            <a:r>
              <a:rPr lang="zh-CN" altLang="en-US" dirty="0">
                <a:latin typeface="宋体" pitchFamily="2" charset="-122"/>
              </a:rPr>
              <a:t>的依赖性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偏</a:t>
            </a:r>
            <a:r>
              <a:rPr lang="en-US" altLang="zh-CN" dirty="0"/>
              <a:t>CPU</a:t>
            </a:r>
            <a:r>
              <a:rPr lang="zh-CN" altLang="en-US" dirty="0">
                <a:latin typeface="宋体" pitchFamily="2" charset="-122"/>
              </a:rPr>
              <a:t>进程：计算型进程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偏</a:t>
            </a:r>
            <a:r>
              <a:rPr lang="en-US" altLang="zh-CN" dirty="0"/>
              <a:t>I/O</a:t>
            </a:r>
            <a:r>
              <a:rPr lang="zh-CN" altLang="en-US" dirty="0">
                <a:latin typeface="宋体" pitchFamily="2" charset="-122"/>
              </a:rPr>
              <a:t>进程：侧重于</a:t>
            </a:r>
            <a:r>
              <a:rPr lang="en-US" altLang="zh-CN" dirty="0">
                <a:latin typeface="宋体" pitchFamily="2" charset="-122"/>
              </a:rPr>
              <a:t>I/O</a:t>
            </a:r>
            <a:r>
              <a:rPr lang="zh-CN" altLang="en-US" dirty="0">
                <a:latin typeface="宋体" pitchFamily="2" charset="-122"/>
              </a:rPr>
              <a:t>的进程</a:t>
            </a:r>
          </a:p>
          <a:p>
            <a:pPr lvl="1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zh-CN" altLang="en-US" dirty="0">
                <a:latin typeface="宋体" pitchFamily="2" charset="-122"/>
              </a:rPr>
              <a:t>其他标准</a:t>
            </a:r>
          </a:p>
          <a:p>
            <a:pPr lvl="2">
              <a:buClr>
                <a:srgbClr val="33CC33"/>
              </a:buClr>
              <a:buSzPct val="110000"/>
              <a:buFont typeface="Wingdings" pitchFamily="2" charset="2"/>
              <a:buChar char="l"/>
            </a:pPr>
            <a:r>
              <a:rPr lang="en-US" altLang="zh-CN" dirty="0">
                <a:latin typeface="宋体" pitchFamily="2" charset="-122"/>
              </a:rPr>
              <a:t>…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164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3164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3164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164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164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3164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3164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3164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060" name="Rectangle 4"/>
          <p:cNvSpPr>
            <a:spLocks noChangeArrowheads="1"/>
          </p:cNvSpPr>
          <p:nvPr/>
        </p:nvSpPr>
        <p:spPr bwMode="auto">
          <a:xfrm>
            <a:off x="863600" y="4365625"/>
            <a:ext cx="5761038" cy="1760538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705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286875" cy="579438"/>
          </a:xfrm>
        </p:spPr>
        <p:txBody>
          <a:bodyPr/>
          <a:lstStyle/>
          <a:p>
            <a:r>
              <a:rPr lang="zh-CN" altLang="en-US"/>
              <a:t>思考：下面程序在屏幕上将输出什么内容？</a:t>
            </a:r>
          </a:p>
        </p:txBody>
      </p:sp>
      <p:sp>
        <p:nvSpPr>
          <p:cNvPr id="557061" name="Rectangle 5"/>
          <p:cNvSpPr>
            <a:spLocks noChangeArrowheads="1"/>
          </p:cNvSpPr>
          <p:nvPr/>
        </p:nvSpPr>
        <p:spPr bwMode="auto">
          <a:xfrm>
            <a:off x="863600" y="4365625"/>
            <a:ext cx="5761038" cy="576263"/>
          </a:xfrm>
          <a:prstGeom prst="rect">
            <a:avLst/>
          </a:prstGeom>
          <a:solidFill>
            <a:schemeClr val="tx1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70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// </a:t>
            </a:r>
            <a:r>
              <a:rPr lang="zh-CN" altLang="en-US" dirty="0"/>
              <a:t>文件名 </a:t>
            </a:r>
            <a:r>
              <a:rPr lang="en-US" altLang="zh-CN" dirty="0" err="1"/>
              <a:t>testfork.c</a:t>
            </a:r>
            <a:r>
              <a:rPr lang="en-US" altLang="zh-CN" dirty="0"/>
              <a:t> </a:t>
            </a:r>
            <a:r>
              <a:rPr lang="zh-CN" altLang="en-US" dirty="0"/>
              <a:t>，测试</a:t>
            </a:r>
            <a:r>
              <a:rPr lang="en-US" altLang="zh-CN" dirty="0"/>
              <a:t>fork</a:t>
            </a:r>
            <a:r>
              <a:rPr lang="zh-CN" altLang="en-US" dirty="0"/>
              <a:t>函数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main(void)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{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fork(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</a:t>
            </a:r>
            <a:r>
              <a:rPr lang="en-US" altLang="zh-CN" dirty="0" err="1"/>
              <a:t>printf</a:t>
            </a:r>
            <a:r>
              <a:rPr lang="en-US" altLang="zh-CN" dirty="0"/>
              <a:t>(“Hello World!\n”);</a:t>
            </a:r>
          </a:p>
          <a:p>
            <a:pPr lvl="2">
              <a:buFont typeface="Wingdings" pitchFamily="2" charset="2"/>
              <a:buNone/>
            </a:pPr>
            <a:r>
              <a:rPr lang="en-US" altLang="zh-CN" dirty="0"/>
              <a:t> return 0;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}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chemeClr val="bg1"/>
                </a:solidFill>
              </a:rPr>
              <a:t>[</a:t>
            </a:r>
            <a:r>
              <a:rPr lang="en-US" altLang="zh-CN" dirty="0" err="1">
                <a:solidFill>
                  <a:schemeClr val="bg1"/>
                </a:solidFill>
              </a:rPr>
              <a:t>root@localhost</a:t>
            </a:r>
            <a:r>
              <a:rPr lang="en-US" altLang="zh-CN" dirty="0">
                <a:solidFill>
                  <a:schemeClr val="bg1"/>
                </a:solidFill>
              </a:rPr>
              <a:t> ~]# ./</a:t>
            </a:r>
            <a:r>
              <a:rPr lang="en-US" altLang="zh-CN" dirty="0" err="1">
                <a:solidFill>
                  <a:schemeClr val="bg1"/>
                </a:solidFill>
              </a:rPr>
              <a:t>testfork</a:t>
            </a:r>
            <a:endParaRPr lang="en-US" altLang="zh-CN" dirty="0">
              <a:solidFill>
                <a:schemeClr val="bg1"/>
              </a:solidFill>
            </a:endParaRPr>
          </a:p>
          <a:p>
            <a:pPr lvl="1"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Hello World!</a:t>
            </a:r>
          </a:p>
          <a:p>
            <a:pPr lvl="1">
              <a:buFontTx/>
              <a:buNone/>
            </a:pPr>
            <a:r>
              <a:rPr lang="en-US" altLang="zh-CN" dirty="0">
                <a:solidFill>
                  <a:schemeClr val="bg1"/>
                </a:solidFill>
              </a:rPr>
              <a:t>Hello World!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57062" name="Rectangle 6"/>
          <p:cNvSpPr>
            <a:spLocks noChangeArrowheads="1"/>
          </p:cNvSpPr>
          <p:nvPr/>
        </p:nvSpPr>
        <p:spPr bwMode="auto">
          <a:xfrm>
            <a:off x="4322763" y="1557338"/>
            <a:ext cx="5470525" cy="904863"/>
          </a:xfrm>
          <a:prstGeom prst="rect">
            <a:avLst/>
          </a:prstGeom>
          <a:solidFill>
            <a:srgbClr val="B2B2B2"/>
          </a:solidFill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2"/>
            <a:r>
              <a:rPr lang="zh-CN" altLang="en-US" sz="2400" dirty="0"/>
              <a:t>子进程是父进程的复制。</a:t>
            </a:r>
            <a:endParaRPr lang="en-US" altLang="zh-CN" sz="2400" dirty="0"/>
          </a:p>
          <a:p>
            <a:pPr marL="88900" lvl="2"/>
            <a:r>
              <a:rPr lang="zh-CN" altLang="en-US" sz="2400" dirty="0">
                <a:solidFill>
                  <a:srgbClr val="FF0000"/>
                </a:solidFill>
              </a:rPr>
              <a:t>父进程</a:t>
            </a:r>
            <a:r>
              <a:rPr lang="zh-CN" altLang="en-US" sz="2400" dirty="0"/>
              <a:t>和</a:t>
            </a:r>
            <a:r>
              <a:rPr lang="zh-CN" altLang="en-US" sz="2400" dirty="0">
                <a:solidFill>
                  <a:srgbClr val="FF0000"/>
                </a:solidFill>
              </a:rPr>
              <a:t>子进程</a:t>
            </a:r>
            <a:r>
              <a:rPr lang="zh-CN" altLang="en-US" sz="2400" dirty="0"/>
              <a:t>并发运行。</a:t>
            </a:r>
          </a:p>
        </p:txBody>
      </p:sp>
    </p:spTree>
    <p:extLst>
      <p:ext uri="{BB962C8B-B14F-4D97-AF65-F5344CB8AC3E}">
        <p14:creationId xmlns:p14="http://schemas.microsoft.com/office/powerpoint/2010/main" val="231345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5705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55705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57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57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7060" grpId="0" animBg="1"/>
      <p:bldP spid="55706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95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9431338" cy="579438"/>
          </a:xfrm>
        </p:spPr>
        <p:txBody>
          <a:bodyPr/>
          <a:lstStyle/>
          <a:p>
            <a:r>
              <a:rPr lang="zh-CN" altLang="en-US" dirty="0"/>
              <a:t>思考：下面程序运行结果是什么？</a:t>
            </a:r>
          </a:p>
        </p:txBody>
      </p:sp>
      <p:sp>
        <p:nvSpPr>
          <p:cNvPr id="3819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3200" dirty="0"/>
              <a:t> fork( )</a:t>
            </a:r>
            <a:r>
              <a:rPr lang="zh-CN" altLang="en-US" sz="3200" dirty="0"/>
              <a:t>函数创建进程</a:t>
            </a:r>
            <a:r>
              <a:rPr lang="en-US" altLang="zh-CN" b="0" dirty="0"/>
              <a:t>	</a:t>
            </a:r>
            <a:endParaRPr lang="zh-CN" altLang="en-US" dirty="0"/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int</a:t>
            </a:r>
            <a:r>
              <a:rPr lang="en-US" altLang="zh-CN" dirty="0"/>
              <a:t> main(void)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{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 err="1"/>
              <a:t>pid</a:t>
            </a:r>
            <a:r>
              <a:rPr lang="en-US" altLang="zh-CN" dirty="0"/>
              <a:t> = </a:t>
            </a:r>
            <a:r>
              <a:rPr lang="en-US" altLang="zh-CN" dirty="0">
                <a:solidFill>
                  <a:srgbClr val="FF0000"/>
                </a:solidFill>
              </a:rPr>
              <a:t>fork( 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	</a:t>
            </a:r>
            <a:r>
              <a:rPr lang="en-US" altLang="zh-CN" dirty="0">
                <a:solidFill>
                  <a:srgbClr val="0000FF"/>
                </a:solidFill>
              </a:rPr>
              <a:t>if( </a:t>
            </a:r>
            <a:r>
              <a:rPr lang="en-US" altLang="zh-CN" dirty="0" err="1">
                <a:solidFill>
                  <a:srgbClr val="0000FF"/>
                </a:solidFill>
              </a:rPr>
              <a:t>pid</a:t>
            </a:r>
            <a:r>
              <a:rPr lang="en-US" altLang="zh-CN" dirty="0">
                <a:solidFill>
                  <a:srgbClr val="0000FF"/>
                </a:solidFill>
              </a:rPr>
              <a:t> = =0 )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    </a:t>
            </a:r>
            <a:r>
              <a:rPr lang="en-US" altLang="zh-CN" dirty="0" err="1">
                <a:solidFill>
                  <a:srgbClr val="0000FF"/>
                </a:solidFill>
              </a:rPr>
              <a:t>printf</a:t>
            </a:r>
            <a:r>
              <a:rPr lang="en-US" altLang="zh-CN" dirty="0">
                <a:solidFill>
                  <a:srgbClr val="0000FF"/>
                </a:solidFill>
              </a:rPr>
              <a:t>( “Hello World!\n”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else if(</a:t>
            </a:r>
            <a:r>
              <a:rPr lang="en-US" altLang="zh-CN" dirty="0" err="1">
                <a:solidFill>
                  <a:srgbClr val="0000FF"/>
                </a:solidFill>
              </a:rPr>
              <a:t>pid</a:t>
            </a:r>
            <a:r>
              <a:rPr lang="en-US" altLang="zh-CN" dirty="0">
                <a:solidFill>
                  <a:srgbClr val="0000FF"/>
                </a:solidFill>
              </a:rPr>
              <a:t> &gt; 0)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>
                <a:solidFill>
                  <a:srgbClr val="0000FF"/>
                </a:solidFill>
              </a:rPr>
              <a:t>	    </a:t>
            </a:r>
            <a:r>
              <a:rPr lang="en-US" altLang="zh-CN" dirty="0" err="1">
                <a:solidFill>
                  <a:srgbClr val="0000FF"/>
                </a:solidFill>
              </a:rPr>
              <a:t>printf</a:t>
            </a:r>
            <a:r>
              <a:rPr lang="en-US" altLang="zh-CN" dirty="0">
                <a:solidFill>
                  <a:srgbClr val="0000FF"/>
                </a:solidFill>
              </a:rPr>
              <a:t>( “How are you!\n</a:t>
            </a:r>
            <a:r>
              <a:rPr lang="zh-CN" altLang="en-US" dirty="0">
                <a:solidFill>
                  <a:srgbClr val="0000FF"/>
                </a:solidFill>
              </a:rPr>
              <a:t>” </a:t>
            </a:r>
            <a:r>
              <a:rPr lang="en-US" altLang="zh-CN" dirty="0">
                <a:solidFill>
                  <a:srgbClr val="0000FF"/>
                </a:solidFill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}</a:t>
            </a:r>
            <a:endParaRPr lang="zh-CN" altLang="en-US" dirty="0"/>
          </a:p>
        </p:txBody>
      </p:sp>
      <p:sp>
        <p:nvSpPr>
          <p:cNvPr id="381962" name="Text Box 10"/>
          <p:cNvSpPr txBox="1">
            <a:spLocks noChangeArrowheads="1"/>
          </p:cNvSpPr>
          <p:nvPr/>
        </p:nvSpPr>
        <p:spPr bwMode="auto">
          <a:xfrm>
            <a:off x="3487772" y="2214554"/>
            <a:ext cx="3240087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</a:p>
          <a:p>
            <a:pPr marL="0" lvl="1">
              <a:spcBef>
                <a:spcPct val="50000"/>
              </a:spcBef>
              <a:buNone/>
            </a:pPr>
            <a:endParaRPr lang="en-US" altLang="zh-CN" sz="2400" b="1" dirty="0">
              <a:solidFill>
                <a:schemeClr val="bg1"/>
              </a:solidFill>
            </a:endParaRPr>
          </a:p>
          <a:p>
            <a:pPr marL="0" lvl="1">
              <a:spcBef>
                <a:spcPct val="50000"/>
              </a:spcBef>
              <a:buNone/>
            </a:pP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381963" name="Text Box 11"/>
          <p:cNvSpPr txBox="1">
            <a:spLocks noChangeArrowheads="1"/>
          </p:cNvSpPr>
          <p:nvPr/>
        </p:nvSpPr>
        <p:spPr bwMode="auto">
          <a:xfrm>
            <a:off x="6872322" y="2216141"/>
            <a:ext cx="3168650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  <a:endParaRPr kumimoji="1" lang="zh-CN" altLang="en-US" sz="28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How are you!</a:t>
            </a:r>
            <a:endParaRPr kumimoji="1" lang="en-US" altLang="zh-CN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Hello World!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9" name="Text Box 10"/>
          <p:cNvSpPr txBox="1">
            <a:spLocks noChangeArrowheads="1"/>
          </p:cNvSpPr>
          <p:nvPr/>
        </p:nvSpPr>
        <p:spPr bwMode="auto">
          <a:xfrm>
            <a:off x="3484920" y="2214554"/>
            <a:ext cx="3240087" cy="1569660"/>
          </a:xfrm>
          <a:prstGeom prst="rect">
            <a:avLst/>
          </a:prstGeom>
          <a:solidFill>
            <a:schemeClr val="tx1"/>
          </a:solidFill>
          <a:ln w="9525" algn="ctr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marL="0" lvl="1">
              <a:spcBef>
                <a:spcPct val="50000"/>
              </a:spcBef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[</a:t>
            </a:r>
            <a:r>
              <a:rPr lang="en-US" altLang="zh-CN" sz="2400" dirty="0" err="1">
                <a:solidFill>
                  <a:schemeClr val="bg1"/>
                </a:solidFill>
              </a:rPr>
              <a:t>root@host</a:t>
            </a:r>
            <a:r>
              <a:rPr lang="en-US" altLang="zh-CN" sz="2400" dirty="0">
                <a:solidFill>
                  <a:schemeClr val="bg1"/>
                </a:solidFill>
              </a:rPr>
              <a:t> ~]# ./fork</a:t>
            </a:r>
            <a:endParaRPr kumimoji="1" lang="zh-CN" altLang="en-US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Hello World!</a:t>
            </a:r>
            <a:endParaRPr kumimoji="1" lang="en-US" altLang="zh-CN" sz="2400" dirty="0">
              <a:solidFill>
                <a:schemeClr val="bg1"/>
              </a:solidFill>
              <a:latin typeface="Times New Roman" pitchFamily="18" charset="0"/>
            </a:endParaRPr>
          </a:p>
          <a:p>
            <a:pPr>
              <a:spcBef>
                <a:spcPct val="5000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</a:rPr>
              <a:t>How are you!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1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1962" grpId="0" animBg="1"/>
      <p:bldP spid="381963" grpId="0" animBg="1"/>
      <p:bldP spid="9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9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创建进程</a:t>
            </a:r>
            <a:r>
              <a:rPr lang="en-US" altLang="zh-CN"/>
              <a:t>——fork</a:t>
            </a:r>
            <a:endParaRPr lang="zh-CN" altLang="en-US"/>
          </a:p>
        </p:txBody>
      </p:sp>
      <p:sp>
        <p:nvSpPr>
          <p:cNvPr id="3809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&lt;sys/</a:t>
            </a:r>
            <a:r>
              <a:rPr lang="en-US" altLang="zh-CN" dirty="0" err="1"/>
              <a:t>types.h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/>
              <a:t>#include &lt;</a:t>
            </a:r>
            <a:r>
              <a:rPr lang="en-US" altLang="zh-CN" dirty="0" err="1"/>
              <a:t>unistd.h</a:t>
            </a:r>
            <a:r>
              <a:rPr lang="en-US" altLang="zh-CN" dirty="0"/>
              <a:t>&gt;</a:t>
            </a:r>
          </a:p>
          <a:p>
            <a:pPr lvl="1">
              <a:buFont typeface="Wingdings" pitchFamily="2" charset="2"/>
              <a:buNone/>
            </a:pPr>
            <a:r>
              <a:rPr lang="en-US" altLang="zh-CN" dirty="0" err="1"/>
              <a:t>pid_t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fork</a:t>
            </a:r>
            <a:r>
              <a:rPr lang="en-US" altLang="zh-CN" dirty="0"/>
              <a:t>(void);</a:t>
            </a:r>
            <a:endParaRPr lang="zh-CN" altLang="en-US" dirty="0"/>
          </a:p>
          <a:p>
            <a:pPr marL="457200" lvl="1" indent="0">
              <a:buNone/>
            </a:pPr>
            <a:r>
              <a:rPr lang="zh-CN" altLang="en-US" dirty="0"/>
              <a:t> </a:t>
            </a:r>
            <a:r>
              <a:rPr lang="en-US" altLang="zh-CN" dirty="0" err="1"/>
              <a:t>pid_t</a:t>
            </a:r>
            <a:r>
              <a:rPr lang="zh-CN" altLang="en-US" dirty="0"/>
              <a:t> </a:t>
            </a:r>
            <a:r>
              <a:rPr lang="en-US" altLang="zh-CN" dirty="0" err="1"/>
              <a:t>pid</a:t>
            </a:r>
            <a:r>
              <a:rPr lang="en-US" altLang="zh-CN" dirty="0"/>
              <a:t> = fork(  );</a:t>
            </a:r>
            <a:endParaRPr lang="zh-CN" altLang="en-US" dirty="0"/>
          </a:p>
          <a:p>
            <a:r>
              <a:rPr lang="zh-CN" altLang="en-US" dirty="0"/>
              <a:t>关于</a:t>
            </a:r>
            <a:r>
              <a:rPr lang="en-US" altLang="zh-CN" dirty="0"/>
              <a:t>fork </a:t>
            </a:r>
            <a:r>
              <a:rPr lang="zh-CN" altLang="en-US" dirty="0"/>
              <a:t>的返回值：</a:t>
            </a:r>
            <a:r>
              <a:rPr lang="en-US" altLang="zh-CN" dirty="0" err="1">
                <a:solidFill>
                  <a:srgbClr val="FF0000"/>
                </a:solidFill>
              </a:rPr>
              <a:t>pid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在子进程中，</a:t>
            </a:r>
            <a:r>
              <a:rPr lang="en-US" altLang="zh-CN" dirty="0" err="1"/>
              <a:t>pid</a:t>
            </a:r>
            <a:r>
              <a:rPr lang="en-US" altLang="zh-CN" dirty="0"/>
              <a:t> =0</a:t>
            </a:r>
            <a:endParaRPr lang="zh-CN" altLang="en-US" dirty="0"/>
          </a:p>
          <a:p>
            <a:pPr lvl="2"/>
            <a:r>
              <a:rPr lang="zh-CN" altLang="en-US" dirty="0"/>
              <a:t>在父进程中，</a:t>
            </a:r>
            <a:r>
              <a:rPr lang="en-US" altLang="zh-CN" dirty="0" err="1"/>
              <a:t>pid</a:t>
            </a:r>
            <a:r>
              <a:rPr lang="en-US" altLang="zh-CN" dirty="0"/>
              <a:t> &gt; 0 </a:t>
            </a:r>
            <a:r>
              <a:rPr lang="zh-CN" altLang="en-US" dirty="0"/>
              <a:t>（子进程</a:t>
            </a:r>
            <a:r>
              <a:rPr lang="en-US" altLang="zh-CN" dirty="0"/>
              <a:t>ID</a:t>
            </a:r>
            <a:r>
              <a:rPr lang="zh-CN" altLang="en-US" dirty="0"/>
              <a:t>）</a:t>
            </a:r>
            <a:endParaRPr lang="en-US" altLang="zh-CN" dirty="0"/>
          </a:p>
          <a:p>
            <a:pPr lvl="2"/>
            <a:r>
              <a:rPr lang="zh-CN" altLang="en-US" dirty="0"/>
              <a:t>出错：</a:t>
            </a:r>
            <a:r>
              <a:rPr lang="en-US" altLang="zh-CN" dirty="0" err="1"/>
              <a:t>pid</a:t>
            </a:r>
            <a:r>
              <a:rPr lang="en-US" altLang="zh-CN" dirty="0"/>
              <a:t>=-1</a:t>
            </a:r>
          </a:p>
        </p:txBody>
      </p:sp>
      <p:sp>
        <p:nvSpPr>
          <p:cNvPr id="380932" name="Rectangle 4"/>
          <p:cNvSpPr>
            <a:spLocks noChangeArrowheads="1"/>
          </p:cNvSpPr>
          <p:nvPr/>
        </p:nvSpPr>
        <p:spPr bwMode="auto">
          <a:xfrm>
            <a:off x="863600" y="765175"/>
            <a:ext cx="4105275" cy="1511300"/>
          </a:xfrm>
          <a:prstGeom prst="rect">
            <a:avLst/>
          </a:prstGeom>
          <a:solidFill>
            <a:srgbClr val="FF0000">
              <a:alpha val="33000"/>
            </a:srgbClr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8995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09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250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lang="en-US" altLang="zh-CN" sz="3600"/>
              <a:t>fork</a:t>
            </a:r>
            <a:r>
              <a:rPr lang="zh-CN" altLang="en-US" sz="3600"/>
              <a:t>执行的示意</a:t>
            </a:r>
          </a:p>
        </p:txBody>
      </p:sp>
      <p:sp>
        <p:nvSpPr>
          <p:cNvPr id="56525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3200" dirty="0"/>
          </a:p>
        </p:txBody>
      </p:sp>
      <p:pic>
        <p:nvPicPr>
          <p:cNvPr id="1026" name="Picture 2"/>
          <p:cNvPicPr preferRelativeResize="0"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183188" y="1500174"/>
            <a:ext cx="472557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27" name="Picture 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86084" y="1500174"/>
            <a:ext cx="470099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2" name="直接箭头连接符 11"/>
          <p:cNvCxnSpPr/>
          <p:nvPr/>
        </p:nvCxnSpPr>
        <p:spPr bwMode="auto">
          <a:xfrm rot="5400000">
            <a:off x="-818363" y="2406024"/>
            <a:ext cx="1927238" cy="3176"/>
          </a:xfrm>
          <a:prstGeom prst="straightConnector1">
            <a:avLst/>
          </a:prstGeom>
          <a:noFill/>
          <a:ln w="28575" cap="flat" cmpd="sng" algn="ctr">
            <a:solidFill>
              <a:srgbClr val="FF000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4" name="直接箭头连接符 13"/>
          <p:cNvCxnSpPr/>
          <p:nvPr/>
        </p:nvCxnSpPr>
        <p:spPr bwMode="auto">
          <a:xfrm rot="16200000" flipH="1">
            <a:off x="-961636" y="4535892"/>
            <a:ext cx="2215372" cy="1588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7" name="直接连接符 16"/>
          <p:cNvCxnSpPr/>
          <p:nvPr/>
        </p:nvCxnSpPr>
        <p:spPr bwMode="auto">
          <a:xfrm>
            <a:off x="143668" y="3357562"/>
            <a:ext cx="9433720" cy="73026"/>
          </a:xfrm>
          <a:prstGeom prst="line">
            <a:avLst/>
          </a:prstGeom>
          <a:noFill/>
          <a:ln w="12700" cap="flat" cmpd="sng" algn="ctr">
            <a:solidFill>
              <a:srgbClr val="00B050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4" name="椭圆 23"/>
          <p:cNvSpPr/>
          <p:nvPr/>
        </p:nvSpPr>
        <p:spPr bwMode="auto">
          <a:xfrm>
            <a:off x="504825" y="4857760"/>
            <a:ext cx="4606925" cy="64294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5" name="椭圆 24"/>
          <p:cNvSpPr/>
          <p:nvPr/>
        </p:nvSpPr>
        <p:spPr bwMode="auto">
          <a:xfrm>
            <a:off x="5291171" y="3786190"/>
            <a:ext cx="4606925" cy="642942"/>
          </a:xfrm>
          <a:prstGeom prst="ellipse">
            <a:avLst/>
          </a:prstGeom>
          <a:noFill/>
          <a:ln w="9525" cap="flat" cmpd="sng" algn="ctr">
            <a:solidFill>
              <a:srgbClr val="FF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27" name="Picture 3"/>
          <p:cNvPicPr preferRelativeResize="0"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183188" y="1500174"/>
            <a:ext cx="4700996" cy="432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cxnSp>
        <p:nvCxnSpPr>
          <p:cNvPr id="15" name="直接箭头连接符 14"/>
          <p:cNvCxnSpPr/>
          <p:nvPr/>
        </p:nvCxnSpPr>
        <p:spPr bwMode="auto">
          <a:xfrm rot="5400000">
            <a:off x="3969536" y="4571214"/>
            <a:ext cx="2286016" cy="1588"/>
          </a:xfrm>
          <a:prstGeom prst="straightConnector1">
            <a:avLst/>
          </a:prstGeom>
          <a:noFill/>
          <a:ln w="5715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9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Linux</a:t>
            </a:r>
            <a:r>
              <a:rPr lang="zh-CN" altLang="en-US"/>
              <a:t>进程控制</a:t>
            </a:r>
          </a:p>
        </p:txBody>
      </p:sp>
      <p:sp>
        <p:nvSpPr>
          <p:cNvPr id="7229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2400" dirty="0"/>
              <a:t>fork(  )</a:t>
            </a:r>
            <a:r>
              <a:rPr lang="zh-CN" altLang="en-US" sz="2400" dirty="0"/>
              <a:t>执行流程</a:t>
            </a:r>
          </a:p>
          <a:p>
            <a:pPr lvl="1"/>
            <a:r>
              <a:rPr lang="zh-CN" altLang="en-US" sz="2400" dirty="0"/>
              <a:t>分配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结构</a:t>
            </a:r>
          </a:p>
          <a:p>
            <a:pPr lvl="1"/>
            <a:r>
              <a:rPr lang="zh-CN" altLang="en-US" sz="2400" dirty="0"/>
              <a:t>为新进程堆栈分配物理页。</a:t>
            </a:r>
          </a:p>
          <a:p>
            <a:pPr lvl="1"/>
            <a:r>
              <a:rPr lang="zh-CN" altLang="en-US" sz="2400" dirty="0"/>
              <a:t>拷贝父进程的内容</a:t>
            </a:r>
          </a:p>
          <a:p>
            <a:pPr lvl="2"/>
            <a:r>
              <a:rPr lang="zh-CN" altLang="en-US" sz="2400" dirty="0"/>
              <a:t>正文段、用户数据段及系统数据段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的大部分内容，并对子进程中有别于父进程的项进行初始化。</a:t>
            </a:r>
          </a:p>
          <a:p>
            <a:pPr lvl="1"/>
            <a:r>
              <a:rPr lang="zh-CN" altLang="en-US" sz="2400" dirty="0"/>
              <a:t>把新进程的</a:t>
            </a:r>
            <a:r>
              <a:rPr lang="en-US" altLang="zh-CN" sz="2400" dirty="0" err="1"/>
              <a:t>task_struct</a:t>
            </a:r>
            <a:r>
              <a:rPr lang="zh-CN" altLang="en-US" sz="2400" dirty="0"/>
              <a:t>结构地址保存在</a:t>
            </a:r>
            <a:r>
              <a:rPr lang="en-US" altLang="zh-CN" sz="2400" dirty="0"/>
              <a:t>task</a:t>
            </a:r>
            <a:r>
              <a:rPr lang="zh-CN" altLang="en-US" sz="2400" dirty="0"/>
              <a:t>指针数组中。</a:t>
            </a:r>
          </a:p>
          <a:p>
            <a:pPr lvl="1"/>
            <a:r>
              <a:rPr lang="zh-CN" altLang="en-US" sz="2400" dirty="0"/>
              <a:t>子进程由</a:t>
            </a:r>
            <a:r>
              <a:rPr lang="en-US" altLang="zh-CN" sz="2400" dirty="0"/>
              <a:t>fork(  )</a:t>
            </a:r>
            <a:r>
              <a:rPr lang="zh-CN" altLang="en-US" sz="2400" dirty="0"/>
              <a:t>创建后，通常处于</a:t>
            </a:r>
            <a:r>
              <a:rPr lang="zh-CN" altLang="en-US" sz="2400" dirty="0">
                <a:solidFill>
                  <a:srgbClr val="FF0000"/>
                </a:solidFill>
              </a:rPr>
              <a:t>就绪状态</a:t>
            </a:r>
            <a:r>
              <a:rPr lang="zh-CN" altLang="en-US" sz="2400" dirty="0"/>
              <a:t>。</a:t>
            </a:r>
            <a:endParaRPr lang="en-US" altLang="zh-CN" sz="2400" dirty="0"/>
          </a:p>
          <a:p>
            <a:r>
              <a:rPr lang="en-US" altLang="zh-CN" sz="2400" dirty="0"/>
              <a:t>init</a:t>
            </a:r>
            <a:r>
              <a:rPr lang="zh-CN" altLang="en-US" sz="2400" dirty="0"/>
              <a:t>进程</a:t>
            </a:r>
            <a:endParaRPr lang="en-US" altLang="zh-CN" sz="2400" dirty="0"/>
          </a:p>
          <a:p>
            <a:pPr lvl="1"/>
            <a:r>
              <a:rPr lang="zh-CN" altLang="en-US" sz="2400" dirty="0"/>
              <a:t>所有进程由</a:t>
            </a:r>
            <a:r>
              <a:rPr lang="en-US" altLang="zh-CN" sz="2400" dirty="0">
                <a:solidFill>
                  <a:srgbClr val="FF0000"/>
                </a:solidFill>
              </a:rPr>
              <a:t>fork(  )</a:t>
            </a:r>
            <a:r>
              <a:rPr lang="zh-CN" altLang="en-US" sz="2400" dirty="0">
                <a:solidFill>
                  <a:srgbClr val="FF0000"/>
                </a:solidFill>
              </a:rPr>
              <a:t>函数</a:t>
            </a:r>
            <a:r>
              <a:rPr lang="zh-CN" altLang="en-US" sz="2400" dirty="0"/>
              <a:t>创建。</a:t>
            </a:r>
          </a:p>
          <a:p>
            <a:pPr lvl="1"/>
            <a:r>
              <a:rPr lang="zh-CN" altLang="en-US" sz="2400" dirty="0"/>
              <a:t>例外：</a:t>
            </a:r>
            <a:r>
              <a:rPr lang="en-US" altLang="zh-CN" sz="2400" dirty="0" err="1"/>
              <a:t>init</a:t>
            </a:r>
            <a:r>
              <a:rPr lang="zh-CN" altLang="en-US" sz="2400" dirty="0"/>
              <a:t>进程</a:t>
            </a:r>
            <a:r>
              <a:rPr lang="en-US" altLang="zh-CN" sz="2400" dirty="0"/>
              <a:t>(1</a:t>
            </a:r>
            <a:r>
              <a:rPr lang="zh-CN" altLang="en-US" sz="2400" dirty="0"/>
              <a:t>号进程</a:t>
            </a:r>
            <a:r>
              <a:rPr lang="en-US" altLang="zh-CN" sz="24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155045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29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22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63500"/>
            <a:ext cx="7773988" cy="641350"/>
          </a:xfrm>
        </p:spPr>
        <p:txBody>
          <a:bodyPr/>
          <a:lstStyle/>
          <a:p>
            <a:r>
              <a:rPr kumimoji="1" lang="en-US" altLang="zh-CN" sz="3600" dirty="0"/>
              <a:t>fork</a:t>
            </a:r>
            <a:r>
              <a:rPr kumimoji="1" lang="zh-CN" altLang="en-US" sz="3600" dirty="0"/>
              <a:t>函数的三个版本的特点</a:t>
            </a:r>
          </a:p>
        </p:txBody>
      </p:sp>
      <p:sp>
        <p:nvSpPr>
          <p:cNvPr id="5642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kumimoji="1" lang="zh-CN" altLang="en-US" dirty="0"/>
              <a:t>传统版本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单一函数</a:t>
            </a:r>
          </a:p>
          <a:p>
            <a:pPr lvl="1">
              <a:lnSpc>
                <a:spcPct val="90000"/>
              </a:lnSpc>
            </a:pPr>
            <a:r>
              <a:rPr kumimoji="1" lang="zh-CN" altLang="en-US" dirty="0"/>
              <a:t>创建进程地址空间；读入可执行文件；开始执行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UNIX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分创建和执行两步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/>
              <a:t>fork</a:t>
            </a:r>
            <a:r>
              <a:rPr kumimoji="1" lang="zh-CN" altLang="en-US" dirty="0"/>
              <a:t>函数：复制当前进程创建子进程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/>
              <a:t>exec</a:t>
            </a:r>
            <a:r>
              <a:rPr kumimoji="1" lang="zh-CN" altLang="en-US" dirty="0"/>
              <a:t>函数：读取可执行文件并载入进程空间执行</a:t>
            </a:r>
          </a:p>
          <a:p>
            <a:pPr>
              <a:lnSpc>
                <a:spcPct val="90000"/>
              </a:lnSpc>
            </a:pPr>
            <a:r>
              <a:rPr kumimoji="1" lang="en-US" altLang="zh-CN" dirty="0"/>
              <a:t>Linux</a:t>
            </a:r>
            <a:r>
              <a:rPr kumimoji="1" lang="zh-CN" altLang="en-US" dirty="0"/>
              <a:t>版本</a:t>
            </a:r>
            <a:r>
              <a:rPr kumimoji="1" lang="en-US" altLang="zh-CN" dirty="0"/>
              <a:t>——</a:t>
            </a:r>
            <a:r>
              <a:rPr kumimoji="1" lang="zh-CN" altLang="en-US" dirty="0">
                <a:solidFill>
                  <a:srgbClr val="FF0000"/>
                </a:solidFill>
              </a:rPr>
              <a:t>写时复制</a:t>
            </a:r>
          </a:p>
          <a:p>
            <a:pPr lvl="1">
              <a:lnSpc>
                <a:spcPct val="90000"/>
              </a:lnSpc>
            </a:pPr>
            <a:r>
              <a:rPr kumimoji="1" lang="zh-CN" altLang="en-US" dirty="0">
                <a:solidFill>
                  <a:srgbClr val="000000"/>
                </a:solidFill>
              </a:rPr>
              <a:t>父进程的资源被设置为只读，当父进程或子进程试图修改某些内容时，内核才在修改前将该部分进行拷贝</a:t>
            </a:r>
            <a:r>
              <a:rPr kumimoji="1" lang="en-US" altLang="zh-CN" dirty="0">
                <a:solidFill>
                  <a:srgbClr val="000000"/>
                </a:solidFill>
              </a:rPr>
              <a:t>——</a:t>
            </a:r>
            <a:r>
              <a:rPr kumimoji="1" lang="zh-CN" altLang="en-US" dirty="0">
                <a:solidFill>
                  <a:srgbClr val="FF0000"/>
                </a:solidFill>
              </a:rPr>
              <a:t>写时复制</a:t>
            </a:r>
          </a:p>
          <a:p>
            <a:pPr lvl="1">
              <a:lnSpc>
                <a:spcPct val="90000"/>
              </a:lnSpc>
            </a:pPr>
            <a:r>
              <a:rPr kumimoji="1" lang="en-US" altLang="zh-CN" dirty="0">
                <a:solidFill>
                  <a:srgbClr val="000000"/>
                </a:solidFill>
              </a:rPr>
              <a:t>fork( )</a:t>
            </a:r>
            <a:r>
              <a:rPr kumimoji="1" lang="zh-CN" altLang="en-US" dirty="0">
                <a:solidFill>
                  <a:srgbClr val="000000"/>
                </a:solidFill>
              </a:rPr>
              <a:t> 的实际开销只是</a:t>
            </a:r>
            <a:r>
              <a:rPr kumimoji="1" lang="zh-CN" altLang="en-US" dirty="0">
                <a:solidFill>
                  <a:srgbClr val="FF0000"/>
                </a:solidFill>
              </a:rPr>
              <a:t>复制</a:t>
            </a:r>
            <a:r>
              <a:rPr kumimoji="1" lang="zh-CN" altLang="en-US" dirty="0">
                <a:solidFill>
                  <a:srgbClr val="000000"/>
                </a:solidFill>
              </a:rPr>
              <a:t>父进程的</a:t>
            </a:r>
            <a:r>
              <a:rPr kumimoji="1" lang="zh-CN" altLang="en-US" dirty="0">
                <a:solidFill>
                  <a:srgbClr val="FF0000"/>
                </a:solidFill>
              </a:rPr>
              <a:t>页表</a:t>
            </a:r>
            <a:r>
              <a:rPr kumimoji="1" lang="zh-CN" altLang="en-US" dirty="0">
                <a:solidFill>
                  <a:srgbClr val="000000"/>
                </a:solidFill>
              </a:rPr>
              <a:t>以及给子进程</a:t>
            </a:r>
            <a:r>
              <a:rPr kumimoji="1" lang="zh-CN" altLang="en-US" dirty="0">
                <a:solidFill>
                  <a:srgbClr val="FF0000"/>
                </a:solidFill>
              </a:rPr>
              <a:t>创建唯一的</a:t>
            </a:r>
            <a:r>
              <a:rPr kumimoji="1" lang="en-US" altLang="zh-CN" dirty="0">
                <a:solidFill>
                  <a:srgbClr val="FF0000"/>
                </a:solidFill>
              </a:rPr>
              <a:t>PCB</a:t>
            </a:r>
            <a:r>
              <a:rPr kumimoji="1" lang="zh-CN" altLang="en-US" dirty="0">
                <a:solidFill>
                  <a:srgbClr val="000000"/>
                </a:solidFill>
              </a:rPr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22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9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fork</a:t>
            </a:r>
            <a:r>
              <a:rPr lang="zh-CN" altLang="en-US" dirty="0"/>
              <a:t>函数的实现</a:t>
            </a:r>
            <a:r>
              <a:rPr lang="en-US" altLang="zh-CN" dirty="0" err="1">
                <a:solidFill>
                  <a:srgbClr val="FF0000"/>
                </a:solidFill>
              </a:rPr>
              <a:t>do_fork</a:t>
            </a:r>
            <a:r>
              <a:rPr lang="en-US" altLang="zh-CN" dirty="0">
                <a:solidFill>
                  <a:srgbClr val="FF0000"/>
                </a:solidFill>
              </a:rPr>
              <a:t>(  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29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altLang="zh-CN"/>
              <a:t>/kernel/fork.c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 b="0"/>
              <a:t> int </a:t>
            </a:r>
            <a:r>
              <a:rPr kumimoji="1" lang="en-US" altLang="zh-CN" b="0">
                <a:solidFill>
                  <a:srgbClr val="FF0000"/>
                </a:solidFill>
              </a:rPr>
              <a:t>do_fork</a:t>
            </a:r>
            <a:r>
              <a:rPr kumimoji="1" lang="en-US" altLang="zh-CN" b="0"/>
              <a:t> (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clone_flags,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stack_start,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struct pt_regs *regs, 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   unsigned long stack_size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kumimoji="1" lang="en-US" altLang="zh-CN"/>
              <a:t> );</a:t>
            </a:r>
            <a:endParaRPr lang="zh-CN" altLang="en-US" b="1">
              <a:solidFill>
                <a:srgbClr val="FF3300"/>
              </a:solidFill>
              <a:effectLst>
                <a:outerShdw blurRad="38100" dist="38100" dir="2700000" algn="tl">
                  <a:srgbClr val="C0C0C0"/>
                </a:outerShdw>
              </a:effectLst>
            </a:endParaRPr>
          </a:p>
          <a:p>
            <a:pPr lvl="1">
              <a:lnSpc>
                <a:spcPct val="90000"/>
              </a:lnSpc>
            </a:pPr>
            <a:r>
              <a:rPr lang="zh-CN" altLang="en-US"/>
              <a:t>为子进程分配</a:t>
            </a:r>
            <a:r>
              <a:rPr lang="en-US" altLang="zh-CN"/>
              <a:t>task_struct</a:t>
            </a:r>
            <a:r>
              <a:rPr lang="zh-CN" altLang="en-US"/>
              <a:t>空间；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初始化子进程</a:t>
            </a:r>
            <a:r>
              <a:rPr lang="en-US" altLang="zh-CN"/>
              <a:t>task_struct</a:t>
            </a:r>
            <a:r>
              <a:rPr lang="zh-CN" altLang="en-US"/>
              <a:t>；</a:t>
            </a:r>
          </a:p>
          <a:p>
            <a:pPr lvl="1">
              <a:lnSpc>
                <a:spcPct val="90000"/>
              </a:lnSpc>
            </a:pPr>
            <a:r>
              <a:rPr lang="zh-CN" altLang="en-US"/>
              <a:t>复制父进程的</a:t>
            </a:r>
            <a:r>
              <a:rPr lang="en-US" altLang="zh-CN"/>
              <a:t>file</a:t>
            </a:r>
            <a:r>
              <a:rPr lang="zh-CN" altLang="en-US"/>
              <a:t>，</a:t>
            </a:r>
            <a:r>
              <a:rPr lang="en-US" altLang="zh-CN"/>
              <a:t>fs</a:t>
            </a:r>
            <a:r>
              <a:rPr lang="zh-CN" altLang="en-US"/>
              <a:t>，</a:t>
            </a:r>
            <a:r>
              <a:rPr lang="en-US" altLang="zh-CN"/>
              <a:t>sighand</a:t>
            </a:r>
            <a:r>
              <a:rPr lang="zh-CN" altLang="en-US"/>
              <a:t>，</a:t>
            </a:r>
            <a:r>
              <a:rPr lang="en-US" altLang="zh-CN"/>
              <a:t>mm</a:t>
            </a:r>
            <a:r>
              <a:rPr lang="zh-CN" altLang="en-US"/>
              <a:t>等信息；</a:t>
            </a:r>
          </a:p>
          <a:p>
            <a:pPr lvl="1">
              <a:lnSpc>
                <a:spcPct val="90000"/>
              </a:lnSpc>
            </a:pPr>
            <a:r>
              <a:rPr lang="en-US" altLang="zh-CN"/>
              <a:t>……</a:t>
            </a:r>
            <a:endParaRPr lang="zh-CN" altLang="en-US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00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40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kumimoji="1" lang="en-US" altLang="zh-CN" sz="2400" b="0"/>
              <a:t>int do_fork</a:t>
            </a:r>
            <a:r>
              <a:rPr lang="zh-CN" altLang="en-US" sz="2400">
                <a:solidFill>
                  <a:srgbClr val="FF3300"/>
                </a:solidFill>
              </a:rPr>
              <a:t> </a:t>
            </a:r>
            <a:r>
              <a:rPr lang="en-US" altLang="zh-CN" sz="2400">
                <a:solidFill>
                  <a:srgbClr val="FF3300"/>
                </a:solidFill>
              </a:rPr>
              <a:t>{    //</a:t>
            </a:r>
            <a:r>
              <a:rPr lang="zh-CN" altLang="en-US" sz="2400">
                <a:solidFill>
                  <a:srgbClr val="FF3300"/>
                </a:solidFill>
              </a:rPr>
              <a:t>开始</a:t>
            </a:r>
            <a:endParaRPr lang="en-US" altLang="zh-CN" sz="2400">
              <a:solidFill>
                <a:srgbClr val="FF3300"/>
              </a:solidFill>
            </a:endParaRP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struct task_struct *</a:t>
            </a:r>
            <a:r>
              <a:rPr lang="en-US" altLang="zh-CN" sz="2400">
                <a:solidFill>
                  <a:srgbClr val="FF0000"/>
                </a:solidFill>
              </a:rPr>
              <a:t>p</a:t>
            </a:r>
            <a:r>
              <a:rPr lang="en-US" altLang="zh-CN" sz="2400"/>
              <a:t>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分配物理页面存放</a:t>
            </a:r>
            <a:r>
              <a:rPr lang="en-US" altLang="zh-CN" sz="2400"/>
              <a:t>task_struct</a:t>
            </a:r>
            <a:r>
              <a:rPr lang="zh-CN" altLang="en-US" sz="2400"/>
              <a:t>结构和内核空间的堆栈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p = alloc_task_struct(  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把当前进程</a:t>
            </a:r>
            <a:r>
              <a:rPr lang="en-US" altLang="zh-CN" sz="2400"/>
              <a:t>task_struct</a:t>
            </a:r>
            <a:r>
              <a:rPr lang="zh-CN" altLang="en-US" sz="2400"/>
              <a:t>结构中所有内容都</a:t>
            </a:r>
            <a:r>
              <a:rPr lang="zh-CN" altLang="en-US" sz="2400">
                <a:solidFill>
                  <a:srgbClr val="FF0000"/>
                </a:solidFill>
              </a:rPr>
              <a:t>拷贝</a:t>
            </a:r>
            <a:r>
              <a:rPr lang="zh-CN" altLang="en-US" sz="2400"/>
              <a:t>到新进程中</a:t>
            </a:r>
          </a:p>
          <a:p>
            <a:pPr lvl="1">
              <a:buFont typeface="Wingdings" pitchFamily="2" charset="2"/>
              <a:buNone/>
            </a:pPr>
            <a:r>
              <a:rPr lang="zh-CN" altLang="en-US" sz="2400">
                <a:solidFill>
                  <a:srgbClr val="FF3300"/>
                </a:solidFill>
              </a:rPr>
              <a:t>*</a:t>
            </a:r>
            <a:r>
              <a:rPr lang="en-US" altLang="zh-CN" sz="2400">
                <a:solidFill>
                  <a:srgbClr val="FF3300"/>
                </a:solidFill>
              </a:rPr>
              <a:t>p = *current;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判断用户进程数量是否超过了最大限制，否则不许</a:t>
            </a:r>
            <a:r>
              <a:rPr lang="en-US" altLang="zh-CN" sz="2400"/>
              <a:t>fork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000">
                <a:solidFill>
                  <a:srgbClr val="FF3300"/>
                </a:solidFill>
              </a:rPr>
              <a:t> if ( (&amp;p-&gt;user-&gt;processes) &gt;= p-&gt;rlim[RLIMIT_NPROC].rlim_cur))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     goto bad_fork_free;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000"/>
              <a:t>子进程初始状态设</a:t>
            </a:r>
            <a:r>
              <a:rPr lang="en-US" altLang="zh-CN" sz="2000"/>
              <a:t>TASK_UNINTERRUPTIBLE</a:t>
            </a:r>
            <a:endParaRPr lang="zh-CN" altLang="en-US" sz="2000"/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 p-&gt;state = TASK_UNINTERRUPTIBLE;</a:t>
            </a:r>
            <a:endParaRPr lang="zh-CN" altLang="en-US" sz="2400">
              <a:solidFill>
                <a:srgbClr val="FF33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0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502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>
              <a:buFont typeface="Wingdings" pitchFamily="2" charset="2"/>
              <a:buNone/>
            </a:pPr>
            <a:r>
              <a:rPr lang="en-US" altLang="zh-CN" sz="2400"/>
              <a:t>/* </a:t>
            </a:r>
            <a:r>
              <a:rPr lang="zh-CN" altLang="en-US" sz="2400"/>
              <a:t>拷贝进程的所有信息 *</a:t>
            </a:r>
            <a:r>
              <a:rPr lang="en-US" altLang="zh-CN" sz="2400"/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copy_files(clone_flags,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copy_fs(clone_flags,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copy_mm(clone_flags, 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//</a:t>
            </a:r>
            <a:r>
              <a:rPr lang="zh-CN" altLang="en-US" sz="2400"/>
              <a:t>进程创建后与父进程链接起来形成一个进程组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list_add(&amp;p-&gt;thread_group, &amp;current-&gt;thread_group);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/>
              <a:t>/*</a:t>
            </a:r>
            <a:r>
              <a:rPr lang="zh-CN" altLang="en-US" sz="2400"/>
              <a:t>唤醒进程，将其挂入</a:t>
            </a:r>
            <a:r>
              <a:rPr lang="zh-CN" altLang="en-US" sz="2400">
                <a:solidFill>
                  <a:srgbClr val="FF3300"/>
                </a:solidFill>
              </a:rPr>
              <a:t>可执行队列</a:t>
            </a:r>
            <a:r>
              <a:rPr lang="zh-CN" altLang="en-US" sz="2400"/>
              <a:t>等待被调度*</a:t>
            </a:r>
            <a:r>
              <a:rPr lang="en-US" altLang="zh-CN" sz="2400"/>
              <a:t>/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wake_up_process(p); </a:t>
            </a:r>
          </a:p>
          <a:p>
            <a:pPr>
              <a:buFont typeface="Wingdings" pitchFamily="2" charset="2"/>
              <a:buNone/>
            </a:pPr>
            <a:endParaRPr lang="en-US" altLang="zh-CN" sz="2400">
              <a:solidFill>
                <a:srgbClr val="FF3300"/>
              </a:solidFill>
            </a:endParaRPr>
          </a:p>
          <a:p>
            <a:pPr>
              <a:buFont typeface="Wingdings" pitchFamily="2" charset="2"/>
              <a:buNone/>
            </a:pPr>
            <a:r>
              <a:rPr lang="en-US" altLang="zh-CN" sz="2400">
                <a:solidFill>
                  <a:srgbClr val="FF3300"/>
                </a:solidFill>
              </a:rPr>
              <a:t>}  </a:t>
            </a:r>
            <a:r>
              <a:rPr lang="en-US" altLang="zh-CN" sz="2400">
                <a:solidFill>
                  <a:srgbClr val="FF0000"/>
                </a:solidFill>
              </a:rPr>
              <a:t>// </a:t>
            </a:r>
            <a:r>
              <a:rPr kumimoji="1" lang="en-US" altLang="zh-CN" b="0">
                <a:solidFill>
                  <a:srgbClr val="FF0000"/>
                </a:solidFill>
              </a:rPr>
              <a:t>do_fork </a:t>
            </a:r>
            <a:r>
              <a:rPr lang="zh-CN" altLang="en-US" sz="2400">
                <a:solidFill>
                  <a:srgbClr val="FF0000"/>
                </a:solidFill>
              </a:rPr>
              <a:t>结束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2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进程执行自己的功能</a:t>
            </a:r>
          </a:p>
        </p:txBody>
      </p:sp>
      <p:sp>
        <p:nvSpPr>
          <p:cNvPr id="56627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072563" cy="5903913"/>
          </a:xfrm>
        </p:spPr>
        <p:txBody>
          <a:bodyPr/>
          <a:lstStyle/>
          <a:p>
            <a:r>
              <a:rPr lang="zh-CN" altLang="en-US" sz="2400" dirty="0">
                <a:latin typeface="宋体" pitchFamily="2" charset="-122"/>
              </a:rPr>
              <a:t>思考</a:t>
            </a:r>
          </a:p>
          <a:p>
            <a:pPr lvl="1"/>
            <a:r>
              <a:rPr lang="en-US" altLang="zh-CN" sz="2400" dirty="0">
                <a:latin typeface="宋体" pitchFamily="2" charset="-122"/>
              </a:rPr>
              <a:t>Linux</a:t>
            </a:r>
            <a:r>
              <a:rPr lang="zh-CN" altLang="en-US" sz="2400" dirty="0">
                <a:latin typeface="宋体" pitchFamily="2" charset="-122"/>
              </a:rPr>
              <a:t>的第一个进程是什么？</a:t>
            </a:r>
            <a:endParaRPr lang="en-US" altLang="zh-CN" sz="2400" dirty="0">
              <a:latin typeface="宋体" pitchFamily="2" charset="-122"/>
            </a:endParaRPr>
          </a:p>
          <a:p>
            <a:pPr lvl="1"/>
            <a:r>
              <a:rPr lang="zh-CN" altLang="en-US" sz="2400" dirty="0">
                <a:latin typeface="宋体" pitchFamily="2" charset="-122"/>
              </a:rPr>
              <a:t>所有进程都是</a:t>
            </a:r>
            <a:r>
              <a:rPr lang="en-US" altLang="zh-CN" sz="2400" dirty="0" err="1">
                <a:latin typeface="宋体" pitchFamily="2" charset="-122"/>
              </a:rPr>
              <a:t>init</a:t>
            </a:r>
            <a:r>
              <a:rPr lang="zh-CN" altLang="en-US" sz="2400" dirty="0">
                <a:latin typeface="宋体" pitchFamily="2" charset="-122"/>
              </a:rPr>
              <a:t>子孙进程：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为何它们的功能却各不相同？</a:t>
            </a:r>
          </a:p>
          <a:p>
            <a:r>
              <a:rPr lang="zh-CN" altLang="en-US" sz="2400" dirty="0">
                <a:latin typeface="宋体" pitchFamily="2" charset="-122"/>
              </a:rPr>
              <a:t>例子</a:t>
            </a:r>
            <a:r>
              <a:rPr lang="en-US" altLang="zh-CN" sz="2400" dirty="0">
                <a:latin typeface="宋体" pitchFamily="2" charset="-122"/>
              </a:rPr>
              <a:t>:</a:t>
            </a:r>
            <a:r>
              <a:rPr lang="en-US" altLang="zh-CN" sz="2400" dirty="0" err="1">
                <a:latin typeface="宋体" pitchFamily="2" charset="-122"/>
              </a:rPr>
              <a:t>Ternimal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（类同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Windows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的</a:t>
            </a:r>
            <a:r>
              <a:rPr lang="en-US" altLang="zh-CN" sz="2400" dirty="0">
                <a:solidFill>
                  <a:srgbClr val="FF0000"/>
                </a:solidFill>
                <a:latin typeface="宋体" pitchFamily="2" charset="-122"/>
              </a:rPr>
              <a:t>CMD</a:t>
            </a:r>
            <a:r>
              <a:rPr lang="zh-CN" altLang="en-US" sz="2400" dirty="0">
                <a:solidFill>
                  <a:srgbClr val="FF0000"/>
                </a:solidFill>
                <a:latin typeface="宋体" pitchFamily="2" charset="-122"/>
              </a:rPr>
              <a:t>控制台）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while(true)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{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 err="1">
                <a:latin typeface="Times New Roman" pitchFamily="18" charset="0"/>
              </a:rPr>
              <a:t>read_command</a:t>
            </a:r>
            <a:r>
              <a:rPr lang="en-US" altLang="zh-CN" sz="2400" dirty="0">
                <a:latin typeface="Times New Roman" pitchFamily="18" charset="0"/>
              </a:rPr>
              <a:t>(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command</a:t>
            </a:r>
            <a:r>
              <a:rPr lang="en-US" altLang="zh-CN" sz="2400" dirty="0">
                <a:latin typeface="Times New Roman" pitchFamily="18" charset="0"/>
              </a:rPr>
              <a:t>,  </a:t>
            </a:r>
            <a:r>
              <a:rPr lang="en-US" altLang="zh-CN" sz="2400" b="1" dirty="0">
                <a:solidFill>
                  <a:srgbClr val="FF0000"/>
                </a:solidFill>
                <a:latin typeface="Times New Roman" pitchFamily="18" charset="0"/>
              </a:rPr>
              <a:t>parameters</a:t>
            </a:r>
            <a:r>
              <a:rPr lang="en-US" altLang="zh-CN" sz="2400" dirty="0">
                <a:latin typeface="Times New Roman" pitchFamily="18" charset="0"/>
              </a:rPr>
              <a:t>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if( fork( ) != 0 )		/*</a:t>
            </a:r>
            <a:r>
              <a:rPr lang="zh-CN" altLang="en-US" sz="2400" dirty="0">
                <a:latin typeface="Times New Roman" pitchFamily="18" charset="0"/>
              </a:rPr>
              <a:t>父进程*</a:t>
            </a:r>
            <a:r>
              <a:rPr lang="en-US" altLang="zh-CN" sz="2400" dirty="0">
                <a:latin typeface="Times New Roman" pitchFamily="18" charset="0"/>
              </a:rPr>
              <a:t>/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	wait( NULL );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else	/*</a:t>
            </a:r>
            <a:r>
              <a:rPr lang="zh-CN" altLang="en-US" sz="2400" dirty="0">
                <a:latin typeface="Times New Roman" pitchFamily="18" charset="0"/>
              </a:rPr>
              <a:t>子进程*</a:t>
            </a:r>
            <a:r>
              <a:rPr lang="en-US" altLang="zh-CN" sz="2400" dirty="0">
                <a:latin typeface="Times New Roman" pitchFamily="18" charset="0"/>
              </a:rPr>
              <a:t>/</a:t>
            </a:r>
          </a:p>
          <a:p>
            <a:pPr lvl="2">
              <a:buFont typeface="Wingdings" pitchFamily="2" charset="2"/>
              <a:buNone/>
            </a:pP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	</a:t>
            </a:r>
            <a:r>
              <a:rPr lang="en-US" altLang="zh-CN" sz="2400" b="1" dirty="0">
                <a:solidFill>
                  <a:srgbClr val="0000FF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imes New Roman" pitchFamily="18" charset="0"/>
              </a:rPr>
              <a:t>exec</a:t>
            </a:r>
            <a:r>
              <a:rPr lang="en-US" altLang="zh-CN" sz="2400" dirty="0">
                <a:latin typeface="Times New Roman" pitchFamily="18" charset="0"/>
              </a:rPr>
              <a:t>(</a:t>
            </a:r>
            <a:r>
              <a:rPr lang="en-US" altLang="zh-CN" sz="2400" dirty="0">
                <a:solidFill>
                  <a:srgbClr val="FF0000"/>
                </a:solidFill>
                <a:latin typeface="Times New Roman" pitchFamily="18" charset="0"/>
              </a:rPr>
              <a:t> command,  parameters,  0  </a:t>
            </a:r>
            <a:r>
              <a:rPr lang="en-US" altLang="zh-CN" sz="2400" dirty="0">
                <a:latin typeface="Times New Roman" pitchFamily="18" charset="0"/>
              </a:rPr>
              <a:t>);</a:t>
            </a:r>
          </a:p>
          <a:p>
            <a:pPr lvl="1">
              <a:buFont typeface="Wingdings" pitchFamily="2" charset="2"/>
              <a:buNone/>
            </a:pPr>
            <a:r>
              <a:rPr lang="en-US" altLang="zh-CN" sz="2400" dirty="0">
                <a:latin typeface="Times New Roman" pitchFamily="18" charset="0"/>
              </a:rPr>
              <a:t>}</a:t>
            </a:r>
            <a:endParaRPr lang="zh-CN" altLang="en-US" sz="2400" dirty="0">
              <a:latin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111750" y="1191268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答案：</a:t>
            </a:r>
            <a:r>
              <a:rPr lang="en-US" altLang="zh-CN" sz="2800" dirty="0">
                <a:solidFill>
                  <a:srgbClr val="FF0000"/>
                </a:solidFill>
                <a:latin typeface="宋体" pitchFamily="2" charset="-122"/>
              </a:rPr>
              <a:t>init</a:t>
            </a:r>
            <a:r>
              <a:rPr lang="zh-CN" altLang="en-US" sz="2800" dirty="0">
                <a:solidFill>
                  <a:srgbClr val="FF0000"/>
                </a:solidFill>
                <a:latin typeface="宋体" pitchFamily="2" charset="-122"/>
              </a:rPr>
              <a:t>进程</a:t>
            </a:r>
            <a:endParaRPr lang="zh-CN" altLang="en-US" sz="2800" dirty="0">
              <a:solidFill>
                <a:srgbClr val="FF0000"/>
              </a:solidFill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xmlns="" id="{D1AC88C3-5C09-4B8E-8F1C-446ABB8FC608}"/>
              </a:ext>
            </a:extLst>
          </p:cNvPr>
          <p:cNvSpPr/>
          <p:nvPr/>
        </p:nvSpPr>
        <p:spPr bwMode="auto">
          <a:xfrm>
            <a:off x="5184328" y="1714488"/>
            <a:ext cx="4248472" cy="42609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27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8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0688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进程分类</a:t>
            </a:r>
            <a:r>
              <a:rPr lang="zh-CN" altLang="en-US" dirty="0">
                <a:solidFill>
                  <a:srgbClr val="FF0000"/>
                </a:solidFill>
              </a:rPr>
              <a:t>（按运行特点分）</a:t>
            </a:r>
            <a:endParaRPr lang="en-US" altLang="zh-CN" dirty="0">
              <a:solidFill>
                <a:srgbClr val="FF0000"/>
              </a:solidFill>
            </a:endParaRPr>
          </a:p>
          <a:p>
            <a:pPr lvl="1"/>
            <a:r>
              <a:rPr lang="en-US" altLang="zh-CN" dirty="0"/>
              <a:t>1)</a:t>
            </a:r>
            <a:r>
              <a:rPr lang="zh-CN" altLang="en-US" dirty="0"/>
              <a:t>交互进程</a:t>
            </a:r>
          </a:p>
          <a:p>
            <a:pPr lvl="1"/>
            <a:r>
              <a:rPr lang="en-US" altLang="zh-CN" dirty="0"/>
              <a:t>2)</a:t>
            </a:r>
            <a:r>
              <a:rPr lang="zh-CN" altLang="en-US" dirty="0"/>
              <a:t>批处理进程</a:t>
            </a:r>
          </a:p>
          <a:p>
            <a:pPr lvl="1"/>
            <a:r>
              <a:rPr lang="en-US" altLang="zh-CN" dirty="0"/>
              <a:t>3)</a:t>
            </a:r>
            <a:r>
              <a:rPr lang="zh-CN" altLang="en-US" dirty="0"/>
              <a:t>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后台服务程序</a:t>
            </a:r>
            <a:r>
              <a:rPr lang="en-US" altLang="zh-CN" dirty="0">
                <a:latin typeface="宋体" pitchFamily="2" charset="-122"/>
              </a:rPr>
              <a:t>,</a:t>
            </a:r>
            <a:r>
              <a:rPr lang="zh-CN" altLang="en-US" dirty="0">
                <a:latin typeface="宋体" pitchFamily="2" charset="-122"/>
              </a:rPr>
              <a:t>随系统启动而启动。</a:t>
            </a:r>
          </a:p>
          <a:p>
            <a:pPr lvl="2"/>
            <a:r>
              <a:rPr lang="zh-CN" altLang="en-US" dirty="0">
                <a:latin typeface="宋体" pitchFamily="2" charset="-122"/>
                <a:hlinkClick r:id="" action="ppaction://hlinkshowjump?jump=nextslide"/>
              </a:rPr>
              <a:t>很多系统服务通过守护进程完成。</a:t>
            </a:r>
            <a:endParaRPr lang="zh-CN" altLang="en-US" dirty="0">
              <a:latin typeface="宋体" pitchFamily="2" charset="-122"/>
            </a:endParaRPr>
          </a:p>
          <a:p>
            <a:pPr lvl="3"/>
            <a:r>
              <a:rPr lang="zh-CN" altLang="en-US" dirty="0">
                <a:latin typeface="宋体" pitchFamily="2" charset="-122"/>
              </a:rPr>
              <a:t>守护进程的名字往往以字母‘</a:t>
            </a:r>
            <a:r>
              <a:rPr lang="en-US" altLang="zh-CN" dirty="0">
                <a:solidFill>
                  <a:srgbClr val="FF0000"/>
                </a:solidFill>
                <a:latin typeface="宋体" pitchFamily="2" charset="-122"/>
              </a:rPr>
              <a:t>d</a:t>
            </a:r>
            <a:r>
              <a:rPr lang="en-US" altLang="zh-CN" dirty="0">
                <a:latin typeface="宋体" pitchFamily="2" charset="-122"/>
              </a:rPr>
              <a:t>’</a:t>
            </a:r>
            <a:r>
              <a:rPr lang="zh-CN" altLang="en-US" dirty="0">
                <a:latin typeface="宋体" pitchFamily="2" charset="-122"/>
              </a:rPr>
              <a:t>结尾</a:t>
            </a:r>
            <a:endParaRPr lang="en-US" altLang="zh-CN" dirty="0">
              <a:latin typeface="宋体" pitchFamily="2" charset="-122"/>
            </a:endParaRPr>
          </a:p>
          <a:p>
            <a:pPr lvl="2"/>
            <a:r>
              <a:rPr lang="zh-CN" altLang="en-US" dirty="0">
                <a:latin typeface="宋体" pitchFamily="2" charset="-122"/>
                <a:hlinkClick r:id="rId3" action="ppaction://hlinksldjump"/>
              </a:rPr>
              <a:t>独立于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  <a:hlinkClick r:id="rId3" action="ppaction://hlinksldjump"/>
              </a:rPr>
              <a:t>控制终端</a:t>
            </a:r>
            <a:endParaRPr lang="zh-CN" altLang="en-US" dirty="0">
              <a:solidFill>
                <a:srgbClr val="FF0000"/>
              </a:solidFill>
              <a:latin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068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068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5068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5068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066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282228"/>
            <a:ext cx="9646790" cy="1077218"/>
          </a:xfrm>
        </p:spPr>
        <p:txBody>
          <a:bodyPr/>
          <a:lstStyle/>
          <a:p>
            <a:r>
              <a:rPr lang="en-US" altLang="zh-CN" dirty="0"/>
              <a:t>Unix/Linux</a:t>
            </a:r>
            <a:r>
              <a:rPr lang="zh-CN" altLang="en-US" dirty="0"/>
              <a:t>可以通过执行用户命令建立新的进程</a:t>
            </a:r>
          </a:p>
        </p:txBody>
      </p:sp>
      <p:sp>
        <p:nvSpPr>
          <p:cNvPr id="72806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2806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439863" y="596900"/>
            <a:ext cx="7345362" cy="6135688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280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2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67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>
                <a:latin typeface="宋体" pitchFamily="2" charset="-122"/>
              </a:rPr>
              <a:t>exec</a:t>
            </a:r>
            <a:r>
              <a:rPr lang="zh-CN" altLang="en-US" b="0" dirty="0">
                <a:latin typeface="宋体" pitchFamily="2" charset="-122"/>
              </a:rPr>
              <a:t>函数族（</a:t>
            </a:r>
            <a:r>
              <a:rPr lang="zh-CN" altLang="en-US" dirty="0">
                <a:latin typeface="宋体" pitchFamily="2" charset="-122"/>
              </a:rPr>
              <a:t>包括若干函数</a:t>
            </a:r>
            <a:r>
              <a:rPr lang="zh-CN" altLang="en-US" b="0" dirty="0">
                <a:latin typeface="宋体" pitchFamily="2" charset="-122"/>
              </a:rPr>
              <a:t>）</a:t>
            </a:r>
            <a:endParaRPr lang="en-US" altLang="zh-CN" b="0" dirty="0">
              <a:latin typeface="宋体" pitchFamily="2" charset="-122"/>
            </a:endParaRPr>
          </a:p>
          <a:p>
            <a:pPr lvl="1"/>
            <a:r>
              <a:rPr lang="zh-CN" altLang="en-US" dirty="0">
                <a:latin typeface="宋体" pitchFamily="2" charset="-122"/>
              </a:rPr>
              <a:t>功能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装入一个指定的可执行程序运行</a:t>
            </a:r>
            <a:endParaRPr lang="en-US" altLang="zh-CN" dirty="0">
              <a:latin typeface="宋体" pitchFamily="2" charset="-122"/>
            </a:endParaRPr>
          </a:p>
          <a:p>
            <a:pPr lvl="2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使子进程具有和父进程完全不同的新功能。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步骤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根据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文件名</a:t>
            </a:r>
            <a:r>
              <a:rPr lang="zh-CN" altLang="en-US" dirty="0">
                <a:latin typeface="宋体" pitchFamily="2" charset="-122"/>
              </a:rPr>
              <a:t>找到相应的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可执行文件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2"/>
            <a:r>
              <a:rPr lang="zh-CN" altLang="en-US" dirty="0">
                <a:latin typeface="宋体" pitchFamily="2" charset="-122"/>
              </a:rPr>
              <a:t>可执行文件的内容填入子进程的地址空间</a:t>
            </a:r>
          </a:p>
          <a:p>
            <a:pPr lvl="2"/>
            <a:r>
              <a:rPr lang="en-US" altLang="zh-CN" dirty="0">
                <a:latin typeface="宋体" pitchFamily="2" charset="-122"/>
              </a:rPr>
              <a:t>exec</a:t>
            </a:r>
            <a:r>
              <a:rPr lang="zh-CN" altLang="en-US" dirty="0">
                <a:latin typeface="宋体" pitchFamily="2" charset="-122"/>
              </a:rPr>
              <a:t>调用成功就会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进入新进程执行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且不再返回。</a:t>
            </a:r>
          </a:p>
          <a:p>
            <a:pPr lvl="2"/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exec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调用失败返回</a:t>
            </a:r>
            <a:r>
              <a:rPr lang="en-US" altLang="zh-CN" dirty="0">
                <a:solidFill>
                  <a:srgbClr val="0000FF"/>
                </a:solidFill>
                <a:latin typeface="宋体" pitchFamily="2" charset="-122"/>
              </a:rPr>
              <a:t>-1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，继续在克隆来的地址空间中从调用点向下执行。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29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>
                <a:latin typeface="宋体" pitchFamily="2" charset="-122"/>
              </a:rPr>
              <a:t>exec</a:t>
            </a:r>
            <a:r>
              <a:rPr lang="zh-CN" altLang="en-US" b="1">
                <a:latin typeface="宋体" pitchFamily="2" charset="-122"/>
              </a:rPr>
              <a:t>函数族</a:t>
            </a:r>
          </a:p>
        </p:txBody>
      </p:sp>
      <p:sp>
        <p:nvSpPr>
          <p:cNvPr id="5785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/>
              <a:t> #include &lt;unistd.h&gt;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</a:t>
            </a:r>
            <a:r>
              <a:rPr lang="en-US" altLang="zh-CN"/>
              <a:t> (const char *path, const char *arg, ...);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execlp</a:t>
            </a:r>
            <a:r>
              <a:rPr lang="en-US" altLang="zh-CN"/>
              <a:t> (const char *file, const char *arg, ...);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execle</a:t>
            </a:r>
            <a:r>
              <a:rPr lang="en-US" altLang="zh-CN"/>
              <a:t> </a:t>
            </a:r>
            <a:r>
              <a:rPr lang="en-US" altLang="zh-CN" sz="2400"/>
              <a:t>(const char *path, char *arg, ..., char *envp[ ]);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execv</a:t>
            </a:r>
            <a:r>
              <a:rPr lang="en-US" altLang="zh-CN"/>
              <a:t> (const char *path, char *const argv[]); 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0000FF"/>
                </a:solidFill>
              </a:rPr>
              <a:t>execvp</a:t>
            </a:r>
            <a:r>
              <a:rPr lang="en-US" altLang="zh-CN"/>
              <a:t> (const char *file, char *const argv[]);</a:t>
            </a:r>
          </a:p>
          <a:p>
            <a:r>
              <a:rPr lang="en-US" altLang="zh-CN"/>
              <a:t>int </a:t>
            </a:r>
            <a:r>
              <a:rPr lang="en-US" altLang="zh-CN">
                <a:solidFill>
                  <a:srgbClr val="FF0000"/>
                </a:solidFill>
              </a:rPr>
              <a:t>execve</a:t>
            </a:r>
            <a:r>
              <a:rPr lang="en-US" altLang="zh-CN"/>
              <a:t> (const char *path, char *const argv[], char *const envp[]); </a:t>
            </a:r>
            <a:endParaRPr lang="zh-CN" altLang="en-US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42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3338"/>
            <a:ext cx="7773988" cy="584775"/>
          </a:xfrm>
        </p:spPr>
        <p:txBody>
          <a:bodyPr/>
          <a:lstStyle/>
          <a:p>
            <a:r>
              <a:rPr lang="zh-CN" altLang="en-US" dirty="0"/>
              <a:t>进程的阻塞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en-US" altLang="zh-CN" dirty="0"/>
              <a:t>(  )</a:t>
            </a:r>
            <a:endParaRPr lang="zh-CN" altLang="en-US" dirty="0"/>
          </a:p>
        </p:txBody>
      </p:sp>
      <p:sp>
        <p:nvSpPr>
          <p:cNvPr id="7270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父进程通过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en-US" altLang="zh-CN" dirty="0"/>
              <a:t>(</a:t>
            </a:r>
            <a:r>
              <a:rPr lang="en-US" altLang="zh-CN" dirty="0" err="1"/>
              <a:t>int</a:t>
            </a:r>
            <a:r>
              <a:rPr lang="en-US" altLang="zh-CN" dirty="0"/>
              <a:t> status )</a:t>
            </a:r>
            <a:r>
              <a:rPr lang="zh-CN" altLang="en-US" dirty="0"/>
              <a:t>阻塞自己</a:t>
            </a:r>
            <a:endParaRPr lang="en-US" altLang="zh-CN" dirty="0"/>
          </a:p>
          <a:p>
            <a:pPr lvl="1"/>
            <a:r>
              <a:rPr lang="zh-CN" altLang="en-US" sz="2400" dirty="0"/>
              <a:t>阻塞自己，并等待某个子进程是否已经结束？</a:t>
            </a:r>
            <a:endParaRPr lang="en-US" altLang="zh-CN" sz="2400" dirty="0"/>
          </a:p>
          <a:p>
            <a:pPr lvl="2"/>
            <a:r>
              <a:rPr lang="zh-CN" altLang="en-US" sz="2400" dirty="0"/>
              <a:t>如果有（</a:t>
            </a:r>
            <a:r>
              <a:rPr lang="zh-CN" altLang="en-US" sz="2400" b="1" dirty="0">
                <a:solidFill>
                  <a:srgbClr val="FF0000"/>
                </a:solidFill>
              </a:rPr>
              <a:t>僵尸</a:t>
            </a:r>
            <a:r>
              <a:rPr lang="zh-CN" altLang="en-US" sz="2400" dirty="0"/>
              <a:t>进程），收集该子进程信息并销毁它；</a:t>
            </a:r>
            <a:endParaRPr lang="en-US" altLang="zh-CN" sz="2400" dirty="0"/>
          </a:p>
          <a:p>
            <a:pPr lvl="2"/>
            <a:r>
              <a:rPr lang="zh-CN" altLang="en-US" sz="2400" dirty="0"/>
              <a:t>若没有：一直阻塞。</a:t>
            </a:r>
          </a:p>
          <a:p>
            <a:pPr lvl="1"/>
            <a:r>
              <a:rPr lang="en-US" altLang="zh-CN" sz="2400" dirty="0"/>
              <a:t>status </a:t>
            </a:r>
            <a:r>
              <a:rPr lang="zh-CN" altLang="en-US" sz="2400" dirty="0"/>
              <a:t>参数保存被收集进程退出时的一些状态。</a:t>
            </a:r>
            <a:endParaRPr lang="en-US" altLang="zh-CN" sz="2400" dirty="0"/>
          </a:p>
          <a:p>
            <a:pPr lvl="2"/>
            <a:r>
              <a:rPr lang="zh-CN" altLang="en-US" sz="2400" dirty="0"/>
              <a:t>若忽略信息，</a:t>
            </a:r>
            <a:r>
              <a:rPr lang="en-US" altLang="zh-CN" sz="2400" dirty="0"/>
              <a:t> status</a:t>
            </a:r>
            <a:r>
              <a:rPr lang="zh-CN" altLang="en-US" sz="2400" dirty="0"/>
              <a:t>设为</a:t>
            </a:r>
            <a:r>
              <a:rPr lang="en-US" altLang="zh-CN" sz="2400" dirty="0"/>
              <a:t>NULL</a:t>
            </a:r>
            <a:r>
              <a:rPr lang="zh-CN" altLang="en-US" sz="2400" dirty="0"/>
              <a:t>：</a:t>
            </a:r>
            <a:endParaRPr lang="en-US" altLang="zh-CN" sz="2400" dirty="0"/>
          </a:p>
          <a:p>
            <a:pPr lvl="2">
              <a:buNone/>
            </a:pPr>
            <a:r>
              <a:rPr lang="en-US" altLang="zh-CN" sz="2400" dirty="0"/>
              <a:t>   </a:t>
            </a:r>
            <a:r>
              <a:rPr lang="en-US" altLang="zh-CN" sz="2400" dirty="0" err="1"/>
              <a:t>pid</a:t>
            </a:r>
            <a:r>
              <a:rPr lang="en-US" altLang="zh-CN" sz="2400" dirty="0"/>
              <a:t> = wait( NULL );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3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571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void exit( </a:t>
            </a:r>
            <a:r>
              <a:rPr lang="en-US" altLang="zh-CN" dirty="0" err="1"/>
              <a:t>int</a:t>
            </a:r>
            <a:r>
              <a:rPr lang="en-US" altLang="zh-CN" dirty="0"/>
              <a:t> status);</a:t>
            </a:r>
          </a:p>
          <a:p>
            <a:pPr lvl="1"/>
            <a:r>
              <a:rPr lang="zh-CN" altLang="en-US" dirty="0"/>
              <a:t>可利用参数</a:t>
            </a:r>
            <a:r>
              <a:rPr lang="en-US" altLang="zh-CN" dirty="0">
                <a:solidFill>
                  <a:srgbClr val="FF0000"/>
                </a:solidFill>
              </a:rPr>
              <a:t>status</a:t>
            </a:r>
            <a:r>
              <a:rPr lang="zh-CN" altLang="en-US" dirty="0"/>
              <a:t>传递进程结束时的状态</a:t>
            </a:r>
          </a:p>
          <a:p>
            <a:pPr lvl="1"/>
            <a:r>
              <a:rPr lang="zh-CN" altLang="en-US" dirty="0"/>
              <a:t>调用</a:t>
            </a:r>
            <a:r>
              <a:rPr lang="en-US" altLang="zh-CN" dirty="0"/>
              <a:t>exit</a:t>
            </a:r>
            <a:r>
              <a:rPr lang="zh-CN" altLang="en-US" dirty="0"/>
              <a:t>后进程变为</a:t>
            </a:r>
            <a:r>
              <a:rPr lang="zh-CN" altLang="en-US" dirty="0">
                <a:solidFill>
                  <a:srgbClr val="FF0000"/>
                </a:solidFill>
              </a:rPr>
              <a:t>僵尸状态</a:t>
            </a:r>
            <a:r>
              <a:rPr lang="zh-CN" altLang="en-US" dirty="0"/>
              <a:t>，放弃了几乎所有内存空间，不再被调度，但</a:t>
            </a:r>
            <a:r>
              <a:rPr lang="zh-CN" altLang="en-US" dirty="0">
                <a:solidFill>
                  <a:srgbClr val="FF0000"/>
                </a:solidFill>
              </a:rPr>
              <a:t>保留有</a:t>
            </a:r>
            <a:r>
              <a:rPr lang="en-US" altLang="zh-CN" dirty="0" err="1">
                <a:solidFill>
                  <a:srgbClr val="FF0000"/>
                </a:solidFill>
              </a:rPr>
              <a:t>pcb</a:t>
            </a:r>
            <a:r>
              <a:rPr lang="zh-CN" altLang="en-US" dirty="0">
                <a:solidFill>
                  <a:srgbClr val="FF0000"/>
                </a:solidFill>
              </a:rPr>
              <a:t>信息供</a:t>
            </a:r>
            <a:r>
              <a:rPr lang="en-US" altLang="zh-CN" dirty="0">
                <a:solidFill>
                  <a:srgbClr val="FF0000"/>
                </a:solidFill>
              </a:rPr>
              <a:t>wait</a:t>
            </a:r>
            <a:r>
              <a:rPr lang="zh-CN" altLang="en-US" dirty="0">
                <a:solidFill>
                  <a:srgbClr val="FF0000"/>
                </a:solidFill>
              </a:rPr>
              <a:t>收集：</a:t>
            </a:r>
            <a:endParaRPr lang="en-US" altLang="zh-CN" dirty="0">
              <a:solidFill>
                <a:srgbClr val="FF0000"/>
              </a:solidFill>
            </a:endParaRPr>
          </a:p>
          <a:p>
            <a:pPr lvl="2"/>
            <a:r>
              <a:rPr lang="zh-CN" altLang="en-US" dirty="0"/>
              <a:t>正常结束还是异常结束（被退出）</a:t>
            </a:r>
          </a:p>
          <a:p>
            <a:pPr lvl="2"/>
            <a:r>
              <a:rPr lang="zh-CN" altLang="en-US" dirty="0"/>
              <a:t>占用总系统</a:t>
            </a:r>
            <a:r>
              <a:rPr lang="en-US" altLang="zh-CN" dirty="0" err="1"/>
              <a:t>cpu</a:t>
            </a:r>
            <a:r>
              <a:rPr lang="zh-CN" altLang="en-US" dirty="0"/>
              <a:t>时间</a:t>
            </a:r>
          </a:p>
          <a:p>
            <a:pPr lvl="2"/>
            <a:r>
              <a:rPr lang="zh-CN" altLang="en-US" dirty="0"/>
              <a:t>缺页中断次数</a:t>
            </a:r>
          </a:p>
          <a:p>
            <a:pPr lvl="2"/>
            <a:r>
              <a:rPr lang="zh-CN" altLang="en-US" dirty="0"/>
              <a:t>收到信号的数目</a:t>
            </a:r>
          </a:p>
          <a:p>
            <a:pPr lvl="2"/>
            <a:r>
              <a:rPr lang="en-US" altLang="zh-CN" dirty="0"/>
              <a:t>……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3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进程的休眠</a:t>
            </a:r>
            <a:r>
              <a:rPr lang="en-US" altLang="zh-CN" dirty="0">
                <a:solidFill>
                  <a:srgbClr val="FF0000"/>
                </a:solidFill>
              </a:rPr>
              <a:t>Sleep</a:t>
            </a:r>
            <a:r>
              <a:rPr lang="en-US" altLang="zh-CN" dirty="0"/>
              <a:t>( )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FF0000"/>
                </a:solidFill>
              </a:rPr>
              <a:t>Sleep</a:t>
            </a:r>
            <a:r>
              <a:rPr lang="en-US" altLang="zh-CN" dirty="0"/>
              <a:t>( 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nSecond</a:t>
            </a:r>
            <a:r>
              <a:rPr lang="en-US" altLang="zh-CN" dirty="0"/>
              <a:t>)</a:t>
            </a:r>
          </a:p>
          <a:p>
            <a:pPr lvl="1"/>
            <a:r>
              <a:rPr lang="zh-CN" altLang="en-US" dirty="0"/>
              <a:t>进程暂停执行</a:t>
            </a:r>
            <a:r>
              <a:rPr lang="en-US" altLang="zh-CN" dirty="0" err="1">
                <a:solidFill>
                  <a:srgbClr val="FF0000"/>
                </a:solidFill>
              </a:rPr>
              <a:t>nSecond</a:t>
            </a:r>
            <a:r>
              <a:rPr lang="zh-CN" altLang="en-US" dirty="0"/>
              <a:t>秒</a:t>
            </a:r>
            <a:endParaRPr lang="en-US" altLang="zh-CN" dirty="0"/>
          </a:p>
          <a:p>
            <a:pPr lvl="1"/>
            <a:r>
              <a:rPr lang="zh-CN" altLang="en-US" dirty="0"/>
              <a:t>系统暂停调度该进程</a:t>
            </a:r>
            <a:endParaRPr lang="en-US" altLang="zh-CN" dirty="0"/>
          </a:p>
          <a:p>
            <a:pPr lvl="1"/>
            <a:r>
              <a:rPr lang="zh-CN" altLang="en-US" dirty="0"/>
              <a:t>相当于</a:t>
            </a:r>
            <a:r>
              <a:rPr lang="en-US" altLang="zh-CN" dirty="0"/>
              <a:t>windows</a:t>
            </a:r>
            <a:r>
              <a:rPr lang="zh-CN" altLang="en-US" dirty="0"/>
              <a:t>挂起操作</a:t>
            </a:r>
            <a:r>
              <a:rPr lang="en-US" altLang="zh-CN" dirty="0"/>
              <a:t>resume( )</a:t>
            </a:r>
            <a:r>
              <a:rPr lang="zh-CN" altLang="en-US" dirty="0"/>
              <a:t>，挂起指定</a:t>
            </a:r>
            <a:r>
              <a:rPr lang="zh-CN" altLang="en-US" dirty="0">
                <a:solidFill>
                  <a:srgbClr val="FF0000"/>
                </a:solidFill>
              </a:rPr>
              <a:t>秒</a:t>
            </a:r>
            <a:r>
              <a:rPr lang="zh-CN" altLang="en-US" dirty="0"/>
              <a:t>。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Windows</a:t>
            </a:r>
            <a:r>
              <a:rPr lang="zh-CN" altLang="en-US"/>
              <a:t>进程</a:t>
            </a:r>
          </a:p>
        </p:txBody>
      </p:sp>
      <p:sp>
        <p:nvSpPr>
          <p:cNvPr id="7475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概念：被</a:t>
            </a:r>
            <a:r>
              <a:rPr lang="zh-CN" altLang="en-US" dirty="0"/>
              <a:t>加载到</a:t>
            </a:r>
            <a:r>
              <a:rPr lang="zh-CN" altLang="en-US" dirty="0" smtClean="0">
                <a:hlinkClick r:id="rId2"/>
              </a:rPr>
              <a:t>内存</a:t>
            </a:r>
            <a:r>
              <a:rPr lang="zh-CN" altLang="en-US" dirty="0" smtClean="0"/>
              <a:t>、</a:t>
            </a:r>
            <a:r>
              <a:rPr lang="zh-CN" altLang="en-US" dirty="0"/>
              <a:t>正在运行</a:t>
            </a:r>
            <a:r>
              <a:rPr lang="zh-CN" altLang="en-US" dirty="0" smtClean="0"/>
              <a:t>的程序</a:t>
            </a:r>
            <a:r>
              <a:rPr lang="zh-CN" altLang="en-US" dirty="0"/>
              <a:t>实例。</a:t>
            </a:r>
          </a:p>
          <a:p>
            <a:r>
              <a:rPr lang="zh-CN" altLang="en-US" dirty="0"/>
              <a:t>进程由内核对象和地址空间所组成</a:t>
            </a:r>
          </a:p>
          <a:p>
            <a:pPr lvl="1"/>
            <a:r>
              <a:rPr lang="zh-CN" altLang="en-US" dirty="0"/>
              <a:t>内核对象</a:t>
            </a:r>
          </a:p>
          <a:p>
            <a:pPr lvl="2"/>
            <a:r>
              <a:rPr lang="en-US" altLang="zh-CN" dirty="0"/>
              <a:t>PCB</a:t>
            </a:r>
          </a:p>
          <a:p>
            <a:pPr lvl="1"/>
            <a:r>
              <a:rPr lang="zh-CN" altLang="en-US" dirty="0"/>
              <a:t>地址空间</a:t>
            </a:r>
          </a:p>
          <a:p>
            <a:pPr lvl="2"/>
            <a:r>
              <a:rPr lang="zh-CN" altLang="en-US" dirty="0"/>
              <a:t>包括</a:t>
            </a:r>
            <a:r>
              <a:rPr lang="zh-CN" altLang="en-US" dirty="0">
                <a:solidFill>
                  <a:srgbClr val="FF3300"/>
                </a:solidFill>
              </a:rPr>
              <a:t>代码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数据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堆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栈</a:t>
            </a:r>
            <a:r>
              <a:rPr lang="en-US" altLang="zh-CN" dirty="0"/>
              <a:t>/</a:t>
            </a:r>
            <a:r>
              <a:rPr lang="zh-CN" altLang="en-US" dirty="0">
                <a:solidFill>
                  <a:srgbClr val="FF3300"/>
                </a:solidFill>
              </a:rPr>
              <a:t>堆上动态分配的空间</a:t>
            </a:r>
            <a:r>
              <a:rPr lang="en-US" altLang="zh-CN" dirty="0"/>
              <a:t>/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098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en-US" altLang="zh-CN" dirty="0" err="1" smtClean="0"/>
              <a:t>CreateProcess</a:t>
            </a:r>
            <a:r>
              <a:rPr lang="zh-CN" altLang="en-US" dirty="0" smtClean="0"/>
              <a:t>创建进程</a:t>
            </a:r>
            <a:endParaRPr lang="zh-CN" altLang="en-US" dirty="0"/>
          </a:p>
        </p:txBody>
      </p:sp>
      <p:sp>
        <p:nvSpPr>
          <p:cNvPr id="3880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CreateProcess</a:t>
            </a:r>
            <a:endParaRPr lang="zh-CN" altLang="en-US" dirty="0"/>
          </a:p>
          <a:p>
            <a:r>
              <a:rPr lang="zh-CN" altLang="en-US" dirty="0"/>
              <a:t>创建新进程</a:t>
            </a:r>
          </a:p>
          <a:p>
            <a:pPr lvl="1"/>
            <a:r>
              <a:rPr lang="zh-CN" altLang="en-US" dirty="0"/>
              <a:t>创建</a:t>
            </a:r>
            <a:r>
              <a:rPr lang="zh-CN" altLang="en-US" dirty="0">
                <a:solidFill>
                  <a:srgbClr val="FF3300"/>
                </a:solidFill>
              </a:rPr>
              <a:t>进程内核对象，</a:t>
            </a:r>
            <a:r>
              <a:rPr lang="zh-CN" altLang="en-US" dirty="0"/>
              <a:t>创建虚拟地址空间</a:t>
            </a:r>
          </a:p>
          <a:p>
            <a:pPr lvl="1"/>
            <a:r>
              <a:rPr lang="zh-CN" altLang="en-US" dirty="0"/>
              <a:t>装载</a:t>
            </a:r>
            <a:r>
              <a:rPr lang="en-US" altLang="zh-CN" dirty="0"/>
              <a:t>EXE</a:t>
            </a:r>
            <a:r>
              <a:rPr lang="zh-CN" altLang="en-US" dirty="0"/>
              <a:t>和</a:t>
            </a:r>
            <a:r>
              <a:rPr lang="en-US" altLang="zh-CN" dirty="0"/>
              <a:t>/</a:t>
            </a:r>
            <a:r>
              <a:rPr lang="zh-CN" altLang="en-US" dirty="0"/>
              <a:t>或</a:t>
            </a:r>
            <a:r>
              <a:rPr lang="en-US" altLang="zh-CN" dirty="0"/>
              <a:t>DLL</a:t>
            </a:r>
            <a:r>
              <a:rPr lang="zh-CN" altLang="en-US" dirty="0"/>
              <a:t>的代码和数据到地址空间中</a:t>
            </a:r>
          </a:p>
          <a:p>
            <a:pPr lvl="1"/>
            <a:r>
              <a:rPr lang="zh-CN" altLang="en-US" dirty="0"/>
              <a:t>创建主线程和</a:t>
            </a:r>
            <a:r>
              <a:rPr lang="zh-CN" altLang="en-US" dirty="0">
                <a:solidFill>
                  <a:srgbClr val="FF3300"/>
                </a:solidFill>
              </a:rPr>
              <a:t>线程内核对象</a:t>
            </a:r>
            <a:endParaRPr lang="zh-CN" altLang="en-US" dirty="0"/>
          </a:p>
          <a:p>
            <a:pPr lvl="1"/>
            <a:r>
              <a:rPr lang="zh-CN" altLang="en-US" dirty="0"/>
              <a:t>启动主线程，进入主函数（</a:t>
            </a:r>
            <a:r>
              <a:rPr lang="en-US" altLang="zh-CN" dirty="0"/>
              <a:t>main</a:t>
            </a:r>
            <a:r>
              <a:rPr lang="zh-CN" altLang="en-US" dirty="0"/>
              <a:t>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891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lang="en-US" altLang="zh-CN" sz="2400" b="0" dirty="0"/>
              <a:t>BOOL </a:t>
            </a:r>
            <a:r>
              <a:rPr lang="en-US" altLang="zh-CN" sz="2400" b="0" dirty="0" err="1"/>
              <a:t>CreateProcess</a:t>
            </a:r>
            <a:endParaRPr lang="en-US" altLang="zh-CN" sz="2400" b="0" dirty="0"/>
          </a:p>
          <a:p>
            <a:pPr>
              <a:buNone/>
            </a:pPr>
            <a:r>
              <a:rPr lang="en-US" altLang="zh-CN" sz="2400" dirty="0"/>
              <a:t>(</a:t>
            </a:r>
            <a:br>
              <a:rPr lang="en-US" altLang="zh-CN" sz="2400" dirty="0"/>
            </a:br>
            <a:r>
              <a:rPr lang="en-US" altLang="zh-CN" sz="2400" b="0" dirty="0"/>
              <a:t>LPCTSTR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lpApplicationName</a:t>
            </a:r>
            <a:r>
              <a:rPr lang="en-US" altLang="zh-CN" sz="2400" dirty="0"/>
              <a:t>,     // </a:t>
            </a:r>
            <a:r>
              <a:rPr lang="zh-CN" altLang="en-US" sz="2400" dirty="0"/>
              <a:t>可执行程序名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b="0" dirty="0"/>
              <a:t>LPTSTR</a:t>
            </a:r>
            <a:r>
              <a:rPr lang="en-US" altLang="zh-CN" sz="2400" dirty="0"/>
              <a:t> </a:t>
            </a:r>
            <a:r>
              <a:rPr lang="en-US" altLang="zh-CN" sz="2400" dirty="0" err="1"/>
              <a:t>lpCommandLine</a:t>
            </a:r>
            <a:r>
              <a:rPr lang="en-US" altLang="zh-CN" sz="2400" dirty="0"/>
              <a:t>,    </a:t>
            </a:r>
            <a:r>
              <a:rPr lang="en-US" altLang="zh-CN" sz="2400" dirty="0">
                <a:solidFill>
                  <a:srgbClr val="FF0000"/>
                </a:solidFill>
              </a:rPr>
              <a:t> //[</a:t>
            </a:r>
            <a:r>
              <a:rPr lang="zh-CN" altLang="en-US" sz="2400" dirty="0">
                <a:solidFill>
                  <a:srgbClr val="FF0000"/>
                </a:solidFill>
              </a:rPr>
              <a:t>可执行程序名</a:t>
            </a:r>
            <a:r>
              <a:rPr lang="en-US" altLang="zh-CN" sz="2400" dirty="0">
                <a:solidFill>
                  <a:srgbClr val="FF0000"/>
                </a:solidFill>
              </a:rPr>
              <a:t>]</a:t>
            </a:r>
            <a:r>
              <a:rPr lang="zh-CN" altLang="en-US" sz="2400" dirty="0"/>
              <a:t>程序参数</a:t>
            </a:r>
            <a:r>
              <a:rPr lang="en-US" altLang="zh-CN" sz="2400" dirty="0"/>
              <a:t/>
            </a:r>
            <a:br>
              <a:rPr lang="en-US" altLang="zh-CN" sz="2400" dirty="0"/>
            </a:br>
            <a:r>
              <a:rPr lang="en-US" altLang="zh-CN" sz="2400" b="0" dirty="0"/>
              <a:t>LPSECURITY_ATTRIBUTES </a:t>
            </a:r>
            <a:r>
              <a:rPr lang="en-US" altLang="zh-CN" sz="2400" b="0" dirty="0" err="1"/>
              <a:t>lpProcessAttributes</a:t>
            </a:r>
            <a:r>
              <a:rPr lang="zh-CN" altLang="en-US" sz="2400" b="0" dirty="0"/>
              <a:t>，</a:t>
            </a:r>
            <a:br>
              <a:rPr lang="zh-CN" altLang="en-US" sz="2400" b="0" dirty="0"/>
            </a:br>
            <a:r>
              <a:rPr lang="en-US" altLang="zh-CN" sz="2400" b="0" dirty="0"/>
              <a:t>LPSECURITY_ATTRIBUTES </a:t>
            </a:r>
            <a:r>
              <a:rPr lang="en-US" altLang="zh-CN" sz="2400" b="0" dirty="0" err="1"/>
              <a:t>lpThreadAttributes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BOOL </a:t>
            </a:r>
            <a:r>
              <a:rPr lang="en-US" altLang="zh-CN" sz="2400" b="0" dirty="0" err="1"/>
              <a:t>bInheritHandles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DWORD </a:t>
            </a:r>
            <a:r>
              <a:rPr lang="en-US" altLang="zh-CN" sz="2400" dirty="0" err="1">
                <a:solidFill>
                  <a:srgbClr val="FF0000"/>
                </a:solidFill>
              </a:rPr>
              <a:t>dwCreationFlags</a:t>
            </a:r>
            <a:r>
              <a:rPr lang="en-US" altLang="zh-CN" sz="2400" b="0" dirty="0"/>
              <a:t>,    //</a:t>
            </a:r>
            <a:r>
              <a:rPr lang="zh-CN" altLang="en-US" sz="2400" b="0" dirty="0"/>
              <a:t>创建标志</a:t>
            </a:r>
            <a:br>
              <a:rPr lang="zh-CN" altLang="en-US" sz="2400" b="0" dirty="0"/>
            </a:br>
            <a:r>
              <a:rPr lang="en-US" altLang="zh-CN" sz="2400" b="0" dirty="0"/>
              <a:t>LPVOID </a:t>
            </a:r>
            <a:r>
              <a:rPr lang="en-US" altLang="zh-CN" sz="2400" b="0" dirty="0" err="1"/>
              <a:t>lpEnvironment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LPCTSTR </a:t>
            </a:r>
            <a:r>
              <a:rPr lang="en-US" altLang="zh-CN" sz="2400" b="0" dirty="0" err="1"/>
              <a:t>lpCurrentDirectory</a:t>
            </a:r>
            <a:r>
              <a:rPr lang="en-US" altLang="zh-CN" sz="2400" b="0" dirty="0"/>
              <a:t>, </a:t>
            </a:r>
            <a:br>
              <a:rPr lang="en-US" altLang="zh-CN" sz="2400" b="0" dirty="0"/>
            </a:br>
            <a:r>
              <a:rPr lang="en-US" altLang="zh-CN" sz="2400" b="0" dirty="0"/>
              <a:t>LPSTARTUPINFO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lpStartupInfo</a:t>
            </a:r>
            <a:r>
              <a:rPr lang="en-US" altLang="zh-CN" sz="2400" b="0" dirty="0"/>
              <a:t>, LPPROCESS_INFORMATION</a:t>
            </a:r>
            <a:r>
              <a:rPr lang="en-US" altLang="zh-CN" sz="2400" dirty="0">
                <a:solidFill>
                  <a:srgbClr val="FF0000"/>
                </a:solidFill>
              </a:rPr>
              <a:t> </a:t>
            </a:r>
            <a:r>
              <a:rPr lang="en-US" altLang="zh-CN" sz="2400" dirty="0" err="1">
                <a:solidFill>
                  <a:srgbClr val="FF0000"/>
                </a:solidFill>
              </a:rPr>
              <a:t>lpProcessInformation</a:t>
            </a:r>
            <a:r>
              <a:rPr lang="en-US" altLang="zh-CN" sz="2400" b="0" dirty="0"/>
              <a:t> </a:t>
            </a:r>
          </a:p>
          <a:p>
            <a:pPr>
              <a:buFont typeface="Wingdings" pitchFamily="2" charset="2"/>
              <a:buNone/>
            </a:pPr>
            <a:r>
              <a:rPr lang="en-US" altLang="zh-CN" sz="2400" b="0" dirty="0"/>
              <a:t>);  // </a:t>
            </a:r>
            <a:r>
              <a:rPr lang="en-US" altLang="zh-CN" sz="2400" b="0" dirty="0" err="1"/>
              <a:t>lpProcessInformation</a:t>
            </a:r>
            <a:r>
              <a:rPr lang="en-US" altLang="zh-CN" sz="2400" b="0" dirty="0"/>
              <a:t> :</a:t>
            </a:r>
            <a:r>
              <a:rPr lang="zh-CN" altLang="en-US" sz="2400" b="0" dirty="0"/>
              <a:t>接收新进程的识别信息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014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r>
              <a:rPr kumimoji="1" lang="en-US" altLang="zh-CN" b="0"/>
              <a:t>// </a:t>
            </a:r>
            <a:r>
              <a:rPr kumimoji="1" lang="zh-CN" altLang="en-US" b="0"/>
              <a:t>启动记事本（</a:t>
            </a:r>
            <a:r>
              <a:rPr kumimoji="1" lang="en-US" altLang="zh-CN" b="0"/>
              <a:t>notepad.exe</a:t>
            </a:r>
            <a:r>
              <a:rPr kumimoji="1" lang="zh-CN" altLang="en-US" b="0"/>
              <a:t>），打开“</a:t>
            </a:r>
            <a:r>
              <a:rPr kumimoji="1" lang="en-US" altLang="zh-CN" b="0"/>
              <a:t>readme.txt”</a:t>
            </a:r>
          </a:p>
        </p:txBody>
      </p:sp>
      <p:pic>
        <p:nvPicPr>
          <p:cNvPr id="390148" name="Picture 4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31800" y="1465263"/>
            <a:ext cx="8713788" cy="4340225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5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zh-CN" altLang="en-US" sz="2400" dirty="0"/>
              <a:t>常见守护进程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httpd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/>
              <a:t>Web</a:t>
            </a:r>
            <a:r>
              <a:rPr lang="zh-CN" altLang="en-US" sz="2400" dirty="0"/>
              <a:t>服务器</a:t>
            </a:r>
            <a:r>
              <a:rPr lang="en-US" altLang="zh-CN" sz="2400" dirty="0"/>
              <a:t>Apache</a:t>
            </a:r>
            <a:r>
              <a:rPr lang="zh-CN" altLang="en-US" sz="2400" dirty="0"/>
              <a:t>守护进程，可用来提供</a:t>
            </a:r>
            <a:r>
              <a:rPr lang="en-US" altLang="zh-CN" sz="2400" dirty="0"/>
              <a:t>HTML</a:t>
            </a:r>
            <a:r>
              <a:rPr lang="zh-CN" altLang="en-US" sz="2400" dirty="0"/>
              <a:t>文件以及</a:t>
            </a:r>
            <a:r>
              <a:rPr lang="en-US" altLang="zh-CN" sz="2400" dirty="0"/>
              <a:t>CGI</a:t>
            </a:r>
            <a:r>
              <a:rPr lang="zh-CN" altLang="en-US" sz="2400" dirty="0"/>
              <a:t>动态内容服务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crond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 err="1"/>
              <a:t>crond</a:t>
            </a:r>
            <a:r>
              <a:rPr lang="zh-CN" altLang="en-US" sz="2400" dirty="0"/>
              <a:t>是</a:t>
            </a:r>
            <a:r>
              <a:rPr lang="en-US" altLang="zh-CN" sz="2400" dirty="0"/>
              <a:t>Unix</a:t>
            </a:r>
            <a:r>
              <a:rPr lang="zh-CN" altLang="en-US" sz="2400" dirty="0"/>
              <a:t>下的一个传统程序，该程序周期地运行用户 调度的任务。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klogin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zh-CN" altLang="en-US" sz="2400" dirty="0"/>
              <a:t>远程登陆守护进程。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 err="1"/>
              <a:t>iptables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 err="1"/>
              <a:t>iptables</a:t>
            </a:r>
            <a:r>
              <a:rPr lang="zh-CN" altLang="en-US" sz="2400" dirty="0"/>
              <a:t>防火墙守护进程。</a:t>
            </a:r>
          </a:p>
          <a:p>
            <a:pPr lvl="1">
              <a:lnSpc>
                <a:spcPct val="80000"/>
              </a:lnSpc>
            </a:pPr>
            <a:r>
              <a:rPr lang="en-US" altLang="zh-CN" sz="2400" dirty="0"/>
              <a:t>cups</a:t>
            </a:r>
            <a:r>
              <a:rPr lang="zh-CN" altLang="en-US" sz="2400" dirty="0"/>
              <a:t>：</a:t>
            </a:r>
          </a:p>
          <a:p>
            <a:pPr lvl="2">
              <a:lnSpc>
                <a:spcPct val="80000"/>
              </a:lnSpc>
            </a:pPr>
            <a:r>
              <a:rPr lang="en-US" altLang="zh-CN" sz="2400" dirty="0"/>
              <a:t>cups(Common UNIX Printing System)</a:t>
            </a:r>
            <a:r>
              <a:rPr lang="zh-CN" altLang="en-US" sz="2400" dirty="0"/>
              <a:t>是通用</a:t>
            </a:r>
            <a:r>
              <a:rPr lang="en-US" altLang="zh-CN" sz="2400" dirty="0"/>
              <a:t>UNIX</a:t>
            </a:r>
            <a:r>
              <a:rPr lang="zh-CN" altLang="en-US" sz="2400" dirty="0"/>
              <a:t>打印守护进程</a:t>
            </a: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6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CreateProcess</a:t>
            </a:r>
            <a:r>
              <a:rPr lang="zh-CN" altLang="en-US" dirty="0"/>
              <a:t>应用例子</a:t>
            </a:r>
          </a:p>
        </p:txBody>
      </p:sp>
      <p:sp>
        <p:nvSpPr>
          <p:cNvPr id="75161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04825" y="765175"/>
            <a:ext cx="9393271" cy="5360988"/>
          </a:xfrm>
        </p:spPr>
        <p:txBody>
          <a:bodyPr/>
          <a:lstStyle/>
          <a:p>
            <a:r>
              <a:rPr lang="zh-CN" altLang="en-US" dirty="0"/>
              <a:t>文件</a:t>
            </a:r>
            <a:r>
              <a:rPr lang="en-US" altLang="zh-CN" dirty="0"/>
              <a:t>Command.txt</a:t>
            </a:r>
            <a:r>
              <a:rPr lang="zh-CN" altLang="en-US" dirty="0"/>
              <a:t>含有若干可执行程序的名字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sz="2400" dirty="0"/>
              <a:t>编写</a:t>
            </a:r>
            <a:r>
              <a:rPr lang="en-US" altLang="zh-CN" sz="2400" dirty="0">
                <a:solidFill>
                  <a:srgbClr val="FF0000"/>
                </a:solidFill>
              </a:rPr>
              <a:t>AutoStart.exe</a:t>
            </a:r>
            <a:r>
              <a:rPr lang="zh-CN" altLang="en-US" sz="2400" dirty="0"/>
              <a:t>，自动运行</a:t>
            </a:r>
            <a:r>
              <a:rPr lang="en-US" altLang="zh-CN" sz="2400" dirty="0"/>
              <a:t>Command.txt</a:t>
            </a:r>
            <a:r>
              <a:rPr lang="zh-CN" altLang="en-US" sz="2400" dirty="0"/>
              <a:t>中所列全部程序。</a:t>
            </a:r>
            <a:endParaRPr lang="en-US" altLang="zh-CN" sz="2400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039916" y="1333503"/>
            <a:ext cx="5893105" cy="28813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16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7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创建进程的其它函数</a:t>
            </a:r>
          </a:p>
        </p:txBody>
      </p:sp>
      <p:sp>
        <p:nvSpPr>
          <p:cNvPr id="7567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system</a:t>
            </a:r>
            <a:r>
              <a:rPr lang="en-US" altLang="zh-CN" sz="2400" dirty="0"/>
              <a:t>( </a:t>
            </a:r>
            <a:r>
              <a:rPr lang="en-US" altLang="zh-CN" sz="2400" dirty="0" err="1"/>
              <a:t>const</a:t>
            </a:r>
            <a:r>
              <a:rPr lang="en-US" altLang="zh-CN" sz="2400" dirty="0"/>
              <a:t> char *command ); </a:t>
            </a:r>
          </a:p>
          <a:p>
            <a:pPr>
              <a:buNone/>
            </a:pPr>
            <a:r>
              <a:rPr lang="en-US" altLang="zh-CN" sz="2400" dirty="0"/>
              <a:t>UINT </a:t>
            </a:r>
            <a:r>
              <a:rPr lang="en-US" altLang="zh-CN" sz="2400" dirty="0" err="1">
                <a:solidFill>
                  <a:srgbClr val="FF0000"/>
                </a:solidFill>
              </a:rPr>
              <a:t>WinExec</a:t>
            </a:r>
            <a:r>
              <a:rPr lang="en-US" altLang="zh-CN" sz="2400" dirty="0"/>
              <a:t>(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LPCSTR </a:t>
            </a:r>
            <a:r>
              <a:rPr lang="en-US" altLang="zh-CN" sz="2400" dirty="0" err="1"/>
              <a:t>lpCmdLine</a:t>
            </a:r>
            <a:r>
              <a:rPr lang="en-US" altLang="zh-CN" sz="2400" dirty="0"/>
              <a:t>, // command line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UINT </a:t>
            </a:r>
            <a:r>
              <a:rPr lang="en-US" altLang="zh-CN" sz="2400" dirty="0" err="1"/>
              <a:t>uCmdShow</a:t>
            </a:r>
            <a:r>
              <a:rPr lang="en-US" altLang="zh-CN" sz="2400" dirty="0"/>
              <a:t> // window style </a:t>
            </a:r>
          </a:p>
          <a:p>
            <a:pPr>
              <a:buNone/>
            </a:pPr>
            <a:r>
              <a:rPr lang="zh-CN" altLang="en-US" sz="2400" dirty="0"/>
              <a:t>　　</a:t>
            </a:r>
            <a:r>
              <a:rPr lang="en-US" altLang="zh-CN" sz="2400" dirty="0"/>
              <a:t>); </a:t>
            </a:r>
          </a:p>
          <a:p>
            <a:pPr>
              <a:buNone/>
            </a:pPr>
            <a:r>
              <a:rPr lang="en-US" altLang="zh-CN" sz="2400" dirty="0"/>
              <a:t>HINSTANCE </a:t>
            </a:r>
            <a:r>
              <a:rPr lang="en-US" altLang="zh-CN" sz="2400" dirty="0" err="1">
                <a:solidFill>
                  <a:srgbClr val="FF0000"/>
                </a:solidFill>
              </a:rPr>
              <a:t>ShellExecute</a:t>
            </a:r>
            <a:r>
              <a:rPr lang="en-US" altLang="zh-CN" sz="2400" dirty="0"/>
              <a:t>(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HWND </a:t>
            </a:r>
            <a:r>
              <a:rPr lang="en-US" altLang="zh-CN" sz="2400" dirty="0" err="1"/>
              <a:t>hwnd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lpVerb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lpFile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lpParameters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LPCTSTR </a:t>
            </a:r>
            <a:r>
              <a:rPr lang="en-US" altLang="zh-CN" sz="2400" dirty="0" err="1"/>
              <a:t>lpDirectory</a:t>
            </a:r>
            <a:r>
              <a:rPr lang="en-US" altLang="zh-CN" sz="2400" dirty="0"/>
              <a:t>, </a:t>
            </a:r>
          </a:p>
          <a:p>
            <a:pPr>
              <a:buNone/>
            </a:pPr>
            <a:r>
              <a:rPr lang="zh-CN" altLang="en-US" sz="2400" dirty="0"/>
              <a:t>　　　</a:t>
            </a:r>
            <a:r>
              <a:rPr lang="en-US" altLang="zh-CN" sz="2400" dirty="0"/>
              <a:t>INT </a:t>
            </a:r>
            <a:r>
              <a:rPr lang="en-US" altLang="zh-CN" sz="2400" dirty="0" err="1"/>
              <a:t>nShowCmd</a:t>
            </a:r>
            <a:r>
              <a:rPr lang="en-US" altLang="zh-CN" sz="2400" dirty="0"/>
              <a:t> </a:t>
            </a:r>
          </a:p>
          <a:p>
            <a:pPr>
              <a:buNone/>
            </a:pPr>
            <a:r>
              <a:rPr lang="zh-CN" altLang="en-US" sz="2400" dirty="0"/>
              <a:t>　　</a:t>
            </a:r>
            <a:r>
              <a:rPr lang="en-US" altLang="zh-CN" sz="2400" dirty="0"/>
              <a:t>); 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921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结束进程</a:t>
            </a:r>
          </a:p>
          <a:p>
            <a:pPr lvl="1"/>
            <a:r>
              <a:rPr lang="zh-CN" altLang="en-US"/>
              <a:t>主函数返回</a:t>
            </a:r>
          </a:p>
          <a:p>
            <a:pPr lvl="1"/>
            <a:r>
              <a:rPr lang="en-US" altLang="zh-CN"/>
              <a:t>ExitProcess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VOID ExitProcess(UINT uExitCode)</a:t>
            </a:r>
            <a:endParaRPr lang="en-US" altLang="zh-CN"/>
          </a:p>
          <a:p>
            <a:pPr lvl="1"/>
            <a:r>
              <a:rPr lang="en-US" altLang="zh-CN"/>
              <a:t>TerminateProcess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TerminateProcess  (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       HANDLE hProcess, </a:t>
            </a:r>
          </a:p>
          <a:p>
            <a:pPr lvl="2">
              <a:buFont typeface="Wingdings" pitchFamily="2" charset="2"/>
              <a:buNone/>
            </a:pPr>
            <a:r>
              <a:rPr kumimoji="1" lang="en-US" altLang="zh-CN" b="1">
                <a:solidFill>
                  <a:srgbClr val="0000FF"/>
                </a:solidFill>
              </a:rPr>
              <a:t>       UINT uExitCode   )</a:t>
            </a:r>
            <a:endParaRPr kumimoji="1" lang="zh-CN" altLang="en-US" b="1">
              <a:solidFill>
                <a:srgbClr val="0000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补充：守护进程（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  <a:endParaRPr lang="en-US" altLang="zh-CN" dirty="0"/>
          </a:p>
        </p:txBody>
      </p:sp>
      <p:sp>
        <p:nvSpPr>
          <p:cNvPr id="757763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/>
              <a:t>守护进程（ </a:t>
            </a:r>
            <a:r>
              <a:rPr lang="en-US" altLang="zh-CN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daemon</a:t>
            </a:r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进程</a:t>
            </a:r>
            <a:r>
              <a:rPr lang="zh-CN" altLang="en-US" dirty="0"/>
              <a:t>）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后台服务程序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生存周期长。系统装入时启动，系统关闭时终止。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周期性的执行某种任务或等待处理某些特别的事件。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很多系统服务通过守护进程完成。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守护进程的名字往往以字母’</a:t>
            </a:r>
            <a:r>
              <a:rPr lang="en-US" altLang="zh-CN" dirty="0">
                <a:latin typeface="宋体" pitchFamily="2" charset="-122"/>
              </a:rPr>
              <a:t>d’</a:t>
            </a:r>
            <a:r>
              <a:rPr lang="zh-CN" altLang="en-US" dirty="0">
                <a:latin typeface="宋体" pitchFamily="2" charset="-122"/>
              </a:rPr>
              <a:t>结尾</a:t>
            </a:r>
          </a:p>
          <a:p>
            <a:pPr lvl="1" eaLnBrk="1" hangingPunct="1">
              <a:defRPr/>
            </a:pPr>
            <a:r>
              <a:rPr lang="zh-CN" altLang="en-US" dirty="0">
                <a:latin typeface="宋体" pitchFamily="2" charset="-122"/>
              </a:rPr>
              <a:t>独立于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</a:p>
        </p:txBody>
      </p:sp>
    </p:spTree>
    <p:extLst>
      <p:ext uri="{BB962C8B-B14F-4D97-AF65-F5344CB8AC3E}">
        <p14:creationId xmlns:p14="http://schemas.microsoft.com/office/powerpoint/2010/main" val="32884544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577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en-US"/>
          </a:p>
        </p:txBody>
      </p:sp>
      <p:sp>
        <p:nvSpPr>
          <p:cNvPr id="287749" name="Rectangle 3" descr="Rectangle: Click to edit Master text styles&#10;Second level&#10;Third level&#10;Fourth level&#10;Fifth level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控制终端</a:t>
            </a:r>
          </a:p>
          <a:p>
            <a:pPr lvl="1" eaLnBrk="1" hangingPunct="1"/>
            <a:r>
              <a:rPr lang="zh-CN" altLang="en-US" dirty="0">
                <a:latin typeface="宋体" pitchFamily="2" charset="-122"/>
              </a:rPr>
              <a:t>在</a:t>
            </a:r>
            <a:r>
              <a:rPr lang="en-US" altLang="zh-CN" dirty="0">
                <a:latin typeface="宋体" pitchFamily="2" charset="-122"/>
              </a:rPr>
              <a:t>Linux</a:t>
            </a:r>
            <a:r>
              <a:rPr lang="zh-CN" altLang="en-US" dirty="0">
                <a:latin typeface="宋体" pitchFamily="2" charset="-122"/>
              </a:rPr>
              <a:t>中，每一个与用户进行交流的界面称为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，每一个从此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开始运行的进程都会</a:t>
            </a:r>
            <a:r>
              <a:rPr lang="zh-CN" altLang="en-US" b="1" u="sng" dirty="0">
                <a:solidFill>
                  <a:srgbClr val="FF0000"/>
                </a:solidFill>
                <a:latin typeface="宋体" pitchFamily="2" charset="-122"/>
              </a:rPr>
              <a:t>依附</a:t>
            </a:r>
            <a:r>
              <a:rPr lang="zh-CN" altLang="en-US" dirty="0">
                <a:latin typeface="宋体" pitchFamily="2" charset="-122"/>
              </a:rPr>
              <a:t>于这个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，这个终端就称为这些进程的</a:t>
            </a:r>
            <a:r>
              <a:rPr lang="zh-CN" altLang="en-US" b="0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en-US" altLang="zh-CN" b="0" dirty="0">
                <a:latin typeface="宋体" pitchFamily="2" charset="-122"/>
              </a:rPr>
              <a:t>.</a:t>
            </a:r>
          </a:p>
          <a:p>
            <a:pPr lvl="1" eaLnBrk="1" hangingPunct="1"/>
            <a:r>
              <a:rPr lang="zh-CN" altLang="en-US" b="1" u="sng" dirty="0">
                <a:solidFill>
                  <a:srgbClr val="FF0000"/>
                </a:solidFill>
                <a:latin typeface="宋体" pitchFamily="2" charset="-122"/>
              </a:rPr>
              <a:t>依附：</a:t>
            </a:r>
            <a:r>
              <a:rPr lang="zh-CN" altLang="en-US" dirty="0">
                <a:latin typeface="宋体" pitchFamily="2" charset="-122"/>
              </a:rPr>
              <a:t>当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dirty="0">
                <a:latin typeface="宋体" pitchFamily="2" charset="-122"/>
              </a:rPr>
              <a:t>被关闭时，依附于这个终端的进程都会自动的关闭。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如果想让某个进程不因为控制终端的关闭而关闭，就必须把这个进程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变成</a:t>
            </a:r>
            <a:r>
              <a:rPr lang="zh-CN" altLang="en-US" dirty="0">
                <a:latin typeface="宋体" pitchFamily="2" charset="-122"/>
              </a:rPr>
              <a:t>一个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。</a:t>
            </a:r>
          </a:p>
          <a:p>
            <a:pPr lvl="1" eaLnBrk="1" hangingPunct="1"/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却能突破这种限制，它从被执行开始，直到整个系统关闭时才退出。</a:t>
            </a:r>
          </a:p>
        </p:txBody>
      </p:sp>
    </p:spTree>
    <p:extLst>
      <p:ext uri="{BB962C8B-B14F-4D97-AF65-F5344CB8AC3E}">
        <p14:creationId xmlns:p14="http://schemas.microsoft.com/office/powerpoint/2010/main" val="40134330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74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7090" name="Rectangle 2"/>
          <p:cNvSpPr>
            <a:spLocks noChangeArrowheads="1"/>
          </p:cNvSpPr>
          <p:nvPr/>
        </p:nvSpPr>
        <p:spPr bwMode="auto">
          <a:xfrm>
            <a:off x="1223963" y="2779713"/>
            <a:ext cx="6337300" cy="43338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1" name="Rectangle 3"/>
          <p:cNvSpPr>
            <a:spLocks noChangeArrowheads="1"/>
          </p:cNvSpPr>
          <p:nvPr/>
        </p:nvSpPr>
        <p:spPr bwMode="auto">
          <a:xfrm>
            <a:off x="1223963" y="3571875"/>
            <a:ext cx="6337300" cy="433388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2" name="Rectangle 4"/>
          <p:cNvSpPr>
            <a:spLocks noChangeArrowheads="1"/>
          </p:cNvSpPr>
          <p:nvPr/>
        </p:nvSpPr>
        <p:spPr bwMode="auto">
          <a:xfrm>
            <a:off x="1223963" y="4365625"/>
            <a:ext cx="6337300" cy="431800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3" name="Rectangle 5"/>
          <p:cNvSpPr>
            <a:spLocks noChangeArrowheads="1"/>
          </p:cNvSpPr>
          <p:nvPr/>
        </p:nvSpPr>
        <p:spPr bwMode="auto">
          <a:xfrm>
            <a:off x="1223963" y="5230813"/>
            <a:ext cx="6337300" cy="719137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4" name="Rectangle 6"/>
          <p:cNvSpPr>
            <a:spLocks noChangeArrowheads="1"/>
          </p:cNvSpPr>
          <p:nvPr/>
        </p:nvSpPr>
        <p:spPr bwMode="auto">
          <a:xfrm>
            <a:off x="1223963" y="1196975"/>
            <a:ext cx="4679950" cy="1223963"/>
          </a:xfrm>
          <a:prstGeom prst="rect">
            <a:avLst/>
          </a:prstGeom>
          <a:solidFill>
            <a:srgbClr val="C0C0C0"/>
          </a:soli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7095" name="Rectangle 7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>
                <a:solidFill>
                  <a:srgbClr val="FF0000"/>
                </a:solidFill>
              </a:rPr>
              <a:t>守护进程编程</a:t>
            </a:r>
          </a:p>
        </p:txBody>
      </p:sp>
      <p:sp>
        <p:nvSpPr>
          <p:cNvPr id="857096" name="Rectangle 8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第一步、创建子进程、父进程退出</a:t>
            </a:r>
            <a:endParaRPr lang="zh-CN" altLang="en-US" sz="2400" b="0">
              <a:solidFill>
                <a:srgbClr val="FF0000"/>
              </a:solidFill>
              <a:latin typeface="宋体" pitchFamily="2" charset="-122"/>
            </a:endParaRP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pid = fork(); //</a:t>
            </a:r>
            <a:r>
              <a:rPr lang="zh-CN" altLang="en-US" sz="2400">
                <a:latin typeface="宋体" pitchFamily="2" charset="-122"/>
              </a:rPr>
              <a:t>创建子进程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if (pid &gt; 0)</a:t>
            </a:r>
          </a:p>
          <a:p>
            <a:pPr lvl="3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latin typeface="宋体" pitchFamily="2" charset="-122"/>
              </a:rPr>
              <a:t>exit(0);   //</a:t>
            </a:r>
            <a:r>
              <a:rPr lang="zh-CN" altLang="en-US" sz="2400">
                <a:latin typeface="宋体" pitchFamily="2" charset="-122"/>
              </a:rPr>
              <a:t>父进程退出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第二步、在子进程中创建新的会话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setsid(  )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让进程脱离控制终端。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第三步、改变当前目录为根目录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chdir(“/”);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避免原工作目录不能被卸载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第四步、重设文件权限掩码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umask(0); 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文件权限掩码设置成为０</a:t>
            </a:r>
          </a:p>
          <a:p>
            <a:pPr>
              <a:lnSpc>
                <a:spcPct val="90000"/>
              </a:lnSpc>
            </a:pPr>
            <a:r>
              <a:rPr lang="zh-CN" altLang="en-US" sz="2400" b="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第五步、关闭文件描述符</a:t>
            </a:r>
          </a:p>
          <a:p>
            <a:pPr lvl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for(i = 0;i &lt; MAXFILE;i++)</a:t>
            </a:r>
          </a:p>
          <a:p>
            <a:pPr lvl="2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   close(i);  //</a:t>
            </a:r>
            <a:r>
              <a:rPr lang="zh-CN" altLang="en-US" sz="2400">
                <a:effectLst>
                  <a:outerShdw blurRad="38100" dist="38100" dir="2700000" algn="tl">
                    <a:srgbClr val="C0C0C0"/>
                  </a:outerShdw>
                </a:effectLst>
                <a:latin typeface="宋体" pitchFamily="2" charset="-122"/>
              </a:rPr>
              <a:t>关闭继承自父进程的文件</a:t>
            </a:r>
          </a:p>
        </p:txBody>
      </p:sp>
    </p:spTree>
    <p:extLst>
      <p:ext uri="{BB962C8B-B14F-4D97-AF65-F5344CB8AC3E}">
        <p14:creationId xmlns:p14="http://schemas.microsoft.com/office/powerpoint/2010/main" val="1249777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1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effectLst>
                  <a:outerShdw blurRad="38100" dist="38100" dir="2700000" algn="tl">
                    <a:srgbClr val="C0C0C0"/>
                  </a:outerShdw>
                </a:effectLst>
              </a:rPr>
              <a:t>例子：一个简单的守护进程</a:t>
            </a:r>
          </a:p>
        </p:txBody>
      </p:sp>
      <p:sp>
        <p:nvSpPr>
          <p:cNvPr id="85913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59140" name="Rectangle 4"/>
          <p:cNvSpPr>
            <a:spLocks noChangeArrowheads="1"/>
          </p:cNvSpPr>
          <p:nvPr/>
        </p:nvSpPr>
        <p:spPr bwMode="auto">
          <a:xfrm>
            <a:off x="215900" y="620713"/>
            <a:ext cx="4176713" cy="561657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#define MAX 65535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main(void)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{                      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pid_t</a:t>
            </a:r>
            <a:r>
              <a:rPr lang="en-US" altLang="zh-CN" sz="2400" dirty="0"/>
              <a:t> pc;   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int</a:t>
            </a:r>
            <a:r>
              <a:rPr lang="en-US" altLang="zh-CN" sz="2400" dirty="0"/>
              <a:t> </a:t>
            </a:r>
            <a:r>
              <a:rPr lang="en-US" altLang="zh-CN" sz="2400" dirty="0" err="1"/>
              <a:t>i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fd</a:t>
            </a:r>
            <a:r>
              <a:rPr lang="en-US" altLang="zh-CN" sz="2400" dirty="0"/>
              <a:t>, </a:t>
            </a:r>
            <a:r>
              <a:rPr lang="en-US" altLang="zh-CN" sz="2400" dirty="0" err="1"/>
              <a:t>len</a:t>
            </a:r>
            <a:r>
              <a:rPr lang="en-US" altLang="zh-CN" sz="2400" dirty="0"/>
              <a:t> ;       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char *</a:t>
            </a:r>
            <a:r>
              <a:rPr lang="en-US" altLang="zh-CN" sz="2400" dirty="0" err="1"/>
              <a:t>buf</a:t>
            </a:r>
            <a:r>
              <a:rPr lang="en-US" altLang="zh-CN" sz="2400" dirty="0"/>
              <a:t> = “HELLO!\n”;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len</a:t>
            </a:r>
            <a:r>
              <a:rPr lang="en-US" altLang="zh-CN" sz="2400" dirty="0"/>
              <a:t> = </a:t>
            </a:r>
            <a:r>
              <a:rPr lang="en-US" altLang="zh-CN" sz="2400" dirty="0" err="1"/>
              <a:t>strlen</a:t>
            </a:r>
            <a:r>
              <a:rPr lang="en-US" altLang="zh-CN" sz="2400" dirty="0"/>
              <a:t>(</a:t>
            </a:r>
            <a:r>
              <a:rPr lang="en-US" altLang="zh-CN" sz="2400" dirty="0" err="1"/>
              <a:t>buf</a:t>
            </a:r>
            <a:r>
              <a:rPr lang="en-US" altLang="zh-CN" sz="2400" dirty="0"/>
              <a:t>);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pc = fork( ) ;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第一步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if (pc &gt; 0)  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   exit(0);                                                 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setsid</a:t>
            </a:r>
            <a:r>
              <a:rPr lang="en-US" altLang="zh-CN" sz="2400" dirty="0"/>
              <a:t>(  );    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第二步</a:t>
            </a:r>
            <a:endParaRPr lang="zh-CN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chdir</a:t>
            </a:r>
            <a:r>
              <a:rPr lang="en-US" altLang="zh-CN" sz="2400" dirty="0"/>
              <a:t>( “/” );  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第三步</a:t>
            </a:r>
            <a:endParaRPr lang="zh-CN" altLang="en-US" sz="2400" dirty="0"/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 err="1"/>
              <a:t>umask</a:t>
            </a:r>
            <a:r>
              <a:rPr lang="en-US" altLang="zh-CN" sz="2400" dirty="0"/>
              <a:t>( 0 );  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第四步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for 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 = 0;i &lt; </a:t>
            </a:r>
            <a:r>
              <a:rPr lang="en-US" altLang="zh-CN" sz="2400" dirty="0" err="1"/>
              <a:t>MAX;i</a:t>
            </a:r>
            <a:r>
              <a:rPr lang="en-US" altLang="zh-CN" sz="2400" dirty="0"/>
              <a:t>++) </a:t>
            </a:r>
            <a:r>
              <a:rPr lang="en-US" altLang="zh-CN" sz="2400" dirty="0">
                <a:solidFill>
                  <a:srgbClr val="FF0000"/>
                </a:solidFill>
              </a:rPr>
              <a:t>//</a:t>
            </a:r>
            <a:r>
              <a:rPr lang="zh-CN" altLang="en-US" sz="2400" dirty="0">
                <a:solidFill>
                  <a:srgbClr val="FF0000"/>
                </a:solidFill>
              </a:rPr>
              <a:t>第五步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 dirty="0"/>
              <a:t>    close(</a:t>
            </a:r>
            <a:r>
              <a:rPr lang="en-US" altLang="zh-CN" sz="2400" dirty="0" err="1"/>
              <a:t>i</a:t>
            </a:r>
            <a:r>
              <a:rPr lang="en-US" altLang="zh-CN" sz="2400" dirty="0"/>
              <a:t>);</a:t>
            </a:r>
            <a:r>
              <a:rPr lang="en-US" altLang="zh-CN" sz="1200" dirty="0"/>
              <a:t> </a:t>
            </a:r>
          </a:p>
        </p:txBody>
      </p:sp>
      <p:sp>
        <p:nvSpPr>
          <p:cNvPr id="859141" name="Rectangle 6"/>
          <p:cNvSpPr>
            <a:spLocks noChangeArrowheads="1"/>
          </p:cNvSpPr>
          <p:nvPr/>
        </p:nvSpPr>
        <p:spPr bwMode="auto">
          <a:xfrm>
            <a:off x="5327650" y="657225"/>
            <a:ext cx="4681538" cy="5580063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>
              <a:spcBef>
                <a:spcPct val="0"/>
              </a:spcBef>
              <a:buFontTx/>
              <a:buNone/>
            </a:pPr>
            <a:r>
              <a:rPr lang="en-US" altLang="zh-CN" sz="2400" b="1">
                <a:solidFill>
                  <a:srgbClr val="0000FF"/>
                </a:solidFill>
              </a:rPr>
              <a:t>//</a:t>
            </a:r>
            <a:r>
              <a:rPr lang="zh-CN" altLang="en-US" sz="2400" b="1">
                <a:solidFill>
                  <a:srgbClr val="0000FF"/>
                </a:solidFill>
              </a:rPr>
              <a:t>守护进程中的核心工作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while(1)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if((fd = open(“/tmp/daemon.log”,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O_WRONLY,0600)) &lt; 0)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{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  perror(“open”);                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     exit(1);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}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write(fd,buf,len+1); 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close(fd);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    sleep(10);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 }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en-US" altLang="zh-CN" sz="2400"/>
              <a:t>}</a:t>
            </a:r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089947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314" name="Rectangle 2"/>
          <p:cNvSpPr>
            <a:spLocks noGrp="1" noChangeArrowheads="1"/>
          </p:cNvSpPr>
          <p:nvPr>
            <p:ph type="title"/>
          </p:nvPr>
        </p:nvSpPr>
        <p:spPr>
          <a:xfrm>
            <a:off x="146050" y="-36007"/>
            <a:ext cx="7773988" cy="584775"/>
          </a:xfrm>
        </p:spPr>
        <p:txBody>
          <a:bodyPr/>
          <a:lstStyle/>
          <a:p>
            <a:r>
              <a:rPr lang="zh-CN" altLang="en-US" dirty="0"/>
              <a:t>课后作业</a:t>
            </a:r>
            <a:r>
              <a:rPr lang="en-US" altLang="zh-CN" dirty="0"/>
              <a:t>3</a:t>
            </a:r>
            <a:r>
              <a:rPr lang="zh-CN" altLang="en-US" dirty="0"/>
              <a:t>：</a:t>
            </a:r>
            <a:r>
              <a:rPr lang="en-US" altLang="zh-CN" dirty="0"/>
              <a:t>Linux</a:t>
            </a:r>
            <a:r>
              <a:rPr lang="zh-CN" altLang="en-US" dirty="0"/>
              <a:t>下编写一个守护进程</a:t>
            </a:r>
            <a:endParaRPr lang="en-US" altLang="zh-CN" dirty="0"/>
          </a:p>
        </p:txBody>
      </p:sp>
      <p:sp>
        <p:nvSpPr>
          <p:cNvPr id="9093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记录系统运行期间所有运行的进程。记录信息包括：进程</a:t>
            </a:r>
            <a:r>
              <a:rPr lang="en-US" altLang="zh-CN" dirty="0"/>
              <a:t>PID,</a:t>
            </a:r>
            <a:r>
              <a:rPr lang="zh-CN" altLang="en-US" dirty="0"/>
              <a:t>可执行程序名称，用户名，创建时间，撤销时间。开机能自启动；</a:t>
            </a:r>
            <a:endParaRPr lang="en-US" altLang="zh-CN" dirty="0"/>
          </a:p>
          <a:p>
            <a:r>
              <a:rPr lang="zh-CN" altLang="en-US" dirty="0"/>
              <a:t>写</a:t>
            </a:r>
            <a:r>
              <a:rPr lang="en-US" altLang="zh-CN" dirty="0"/>
              <a:t>PPT</a:t>
            </a:r>
            <a:r>
              <a:rPr lang="zh-CN" altLang="en-US" dirty="0"/>
              <a:t>文档：</a:t>
            </a:r>
            <a:r>
              <a:rPr lang="zh-CN" altLang="en-US" sz="2400" dirty="0"/>
              <a:t>开发环境，流程，配置、运行和测试截图。</a:t>
            </a:r>
          </a:p>
          <a:p>
            <a:r>
              <a:rPr lang="zh-CN" altLang="en-US" dirty="0"/>
              <a:t>下周同一时间抽查若</a:t>
            </a:r>
            <a:r>
              <a:rPr lang="en-US" altLang="zh-CN" dirty="0"/>
              <a:t>2</a:t>
            </a:r>
            <a:r>
              <a:rPr lang="zh-CN" altLang="en-US" dirty="0"/>
              <a:t>名学生上台汇报（</a:t>
            </a:r>
            <a:r>
              <a:rPr lang="en-US" altLang="zh-CN" dirty="0"/>
              <a:t>8</a:t>
            </a:r>
            <a:r>
              <a:rPr lang="zh-CN" altLang="en-US" dirty="0"/>
              <a:t>分钟）。</a:t>
            </a:r>
          </a:p>
          <a:p>
            <a:pPr lvl="2" eaLnBrk="1" hangingPunct="1"/>
            <a:r>
              <a:rPr lang="zh-CN" altLang="en-US" dirty="0">
                <a:hlinkClick r:id="rId2"/>
              </a:rPr>
              <a:t>请提前将</a:t>
            </a:r>
            <a:r>
              <a:rPr lang="en-US" altLang="zh-CN" dirty="0">
                <a:hlinkClick r:id="rId2"/>
              </a:rPr>
              <a:t>PPT</a:t>
            </a:r>
            <a:r>
              <a:rPr lang="zh-CN" altLang="en-US" dirty="0">
                <a:hlinkClick r:id="rId2"/>
              </a:rPr>
              <a:t>压缩发到</a:t>
            </a:r>
            <a:r>
              <a:rPr lang="en-US" altLang="zh-CN" dirty="0">
                <a:hlinkClick r:id="rId2"/>
              </a:rPr>
              <a:t>OSCourse@163.com</a:t>
            </a:r>
            <a:endParaRPr lang="en-US" altLang="zh-CN" dirty="0"/>
          </a:p>
          <a:p>
            <a:pPr lvl="2" eaLnBrk="1" hangingPunct="1"/>
            <a:r>
              <a:rPr lang="en-US" altLang="zh-CN" dirty="0"/>
              <a:t>PPT</a:t>
            </a:r>
            <a:r>
              <a:rPr lang="zh-CN" altLang="en-US" dirty="0"/>
              <a:t>首页注明：作业题目，姓名，班级，日期</a:t>
            </a:r>
            <a:endParaRPr lang="en-US" altLang="zh-CN" dirty="0"/>
          </a:p>
          <a:p>
            <a:pPr lvl="2" eaLnBrk="1" hangingPunct="1"/>
            <a:r>
              <a:rPr lang="zh-CN" altLang="en-US" dirty="0"/>
              <a:t>老师课前临时从邮箱下载邮件，学生上台汇报</a:t>
            </a:r>
            <a:endParaRPr lang="en-US" altLang="zh-CN" dirty="0"/>
          </a:p>
          <a:p>
            <a:pPr lvl="2" eaLnBrk="1" hangingPunct="1"/>
            <a:r>
              <a:rPr lang="zh-CN" altLang="en-US" dirty="0">
                <a:solidFill>
                  <a:srgbClr val="0070C0"/>
                </a:solidFill>
              </a:rPr>
              <a:t>邮件主题</a:t>
            </a:r>
            <a:r>
              <a:rPr lang="zh-CN" altLang="en-US" dirty="0"/>
              <a:t>和</a:t>
            </a:r>
            <a:r>
              <a:rPr lang="zh-CN" altLang="en-US" dirty="0">
                <a:solidFill>
                  <a:srgbClr val="0070C0"/>
                </a:solidFill>
              </a:rPr>
              <a:t>附件名</a:t>
            </a:r>
            <a:r>
              <a:rPr lang="zh-CN" altLang="en-US" dirty="0"/>
              <a:t>都注明：</a:t>
            </a:r>
            <a:r>
              <a:rPr lang="zh-CN" altLang="en-US" dirty="0">
                <a:solidFill>
                  <a:srgbClr val="0070C0"/>
                </a:solidFill>
              </a:rPr>
              <a:t>姓名学号班级作业</a:t>
            </a:r>
            <a:r>
              <a:rPr lang="en-US" altLang="zh-CN" dirty="0">
                <a:solidFill>
                  <a:srgbClr val="0070C0"/>
                </a:solidFill>
              </a:rPr>
              <a:t>3</a:t>
            </a:r>
          </a:p>
          <a:p>
            <a:pPr lvl="2" eaLnBrk="1" hangingPunct="1"/>
            <a:r>
              <a:rPr lang="zh-CN" altLang="en-US" b="1" dirty="0">
                <a:solidFill>
                  <a:srgbClr val="FF0000"/>
                </a:solidFill>
              </a:rPr>
              <a:t>若愿主动汇报，请邮件主题注明：</a:t>
            </a:r>
            <a:r>
              <a:rPr lang="en-US" altLang="zh-CN" b="1" dirty="0">
                <a:solidFill>
                  <a:srgbClr val="FF0000"/>
                </a:solidFill>
              </a:rPr>
              <a:t>【</a:t>
            </a:r>
            <a:r>
              <a:rPr lang="zh-CN" altLang="en-US" b="1" dirty="0">
                <a:solidFill>
                  <a:srgbClr val="FF0000"/>
                </a:solidFill>
              </a:rPr>
              <a:t>申请汇报</a:t>
            </a:r>
            <a:r>
              <a:rPr lang="en-US" altLang="zh-CN" b="1" dirty="0">
                <a:solidFill>
                  <a:srgbClr val="FF0000"/>
                </a:solidFill>
              </a:rPr>
              <a:t>】</a:t>
            </a:r>
          </a:p>
          <a:p>
            <a:pPr lvl="2" eaLnBrk="1" hangingPunct="1"/>
            <a:r>
              <a:rPr lang="zh-CN" altLang="en-US" b="1" dirty="0">
                <a:solidFill>
                  <a:srgbClr val="FF0000"/>
                </a:solidFill>
              </a:rPr>
              <a:t>缺交按缺勤</a:t>
            </a:r>
            <a:r>
              <a:rPr lang="en-US" altLang="zh-CN" b="1" dirty="0">
                <a:solidFill>
                  <a:srgbClr val="FF0000"/>
                </a:solidFill>
              </a:rPr>
              <a:t>1</a:t>
            </a:r>
            <a:r>
              <a:rPr lang="zh-CN" altLang="en-US" b="1" dirty="0">
                <a:solidFill>
                  <a:srgbClr val="FF0000"/>
                </a:solidFill>
              </a:rPr>
              <a:t>次算。</a:t>
            </a:r>
          </a:p>
        </p:txBody>
      </p:sp>
    </p:spTree>
    <p:extLst>
      <p:ext uri="{BB962C8B-B14F-4D97-AF65-F5344CB8AC3E}">
        <p14:creationId xmlns:p14="http://schemas.microsoft.com/office/powerpoint/2010/main" val="2648672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938" name="Line 2"/>
          <p:cNvSpPr>
            <a:spLocks noChangeShapeType="1"/>
          </p:cNvSpPr>
          <p:nvPr/>
        </p:nvSpPr>
        <p:spPr bwMode="auto">
          <a:xfrm>
            <a:off x="0" y="3562350"/>
            <a:ext cx="10080625" cy="0"/>
          </a:xfrm>
          <a:prstGeom prst="line">
            <a:avLst/>
          </a:prstGeom>
          <a:noFill/>
          <a:ln w="19050">
            <a:solidFill>
              <a:srgbClr val="666699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pSp>
        <p:nvGrpSpPr>
          <p:cNvPr id="423939" name="Group 3"/>
          <p:cNvGrpSpPr>
            <a:grpSpLocks/>
          </p:cNvGrpSpPr>
          <p:nvPr/>
        </p:nvGrpSpPr>
        <p:grpSpPr bwMode="auto">
          <a:xfrm>
            <a:off x="0" y="2636838"/>
            <a:ext cx="10080625" cy="909637"/>
            <a:chOff x="0" y="1661"/>
            <a:chExt cx="6350" cy="573"/>
          </a:xfrm>
        </p:grpSpPr>
        <p:sp>
          <p:nvSpPr>
            <p:cNvPr id="423940" name="Rectangle 4"/>
            <p:cNvSpPr>
              <a:spLocks noChangeArrowheads="1"/>
            </p:cNvSpPr>
            <p:nvPr/>
          </p:nvSpPr>
          <p:spPr bwMode="auto">
            <a:xfrm>
              <a:off x="0" y="1661"/>
              <a:ext cx="6349" cy="573"/>
            </a:xfrm>
            <a:prstGeom prst="rect">
              <a:avLst/>
            </a:prstGeom>
            <a:solidFill>
              <a:srgbClr val="3A8CE7"/>
            </a:solidFill>
            <a:ln w="9525">
              <a:noFill/>
              <a:miter lim="800000"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1" name="Line 5"/>
            <p:cNvSpPr>
              <a:spLocks noChangeShapeType="1"/>
            </p:cNvSpPr>
            <p:nvPr/>
          </p:nvSpPr>
          <p:spPr bwMode="auto">
            <a:xfrm>
              <a:off x="0" y="1766"/>
              <a:ext cx="6350" cy="0"/>
            </a:xfrm>
            <a:prstGeom prst="line">
              <a:avLst/>
            </a:prstGeom>
            <a:noFill/>
            <a:ln w="19050">
              <a:solidFill>
                <a:srgbClr val="FFFFFF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423942" name="Group 6"/>
          <p:cNvGrpSpPr>
            <a:grpSpLocks/>
          </p:cNvGrpSpPr>
          <p:nvPr/>
        </p:nvGrpSpPr>
        <p:grpSpPr bwMode="auto">
          <a:xfrm>
            <a:off x="71438" y="80963"/>
            <a:ext cx="2228850" cy="6680200"/>
            <a:chOff x="45" y="51"/>
            <a:chExt cx="1404" cy="4208"/>
          </a:xfrm>
        </p:grpSpPr>
        <p:sp>
          <p:nvSpPr>
            <p:cNvPr id="423943" name="Oval 7"/>
            <p:cNvSpPr>
              <a:spLocks noChangeArrowheads="1"/>
            </p:cNvSpPr>
            <p:nvPr/>
          </p:nvSpPr>
          <p:spPr bwMode="auto">
            <a:xfrm>
              <a:off x="635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4" name="Oval 8"/>
            <p:cNvSpPr>
              <a:spLocks noChangeArrowheads="1"/>
            </p:cNvSpPr>
            <p:nvPr/>
          </p:nvSpPr>
          <p:spPr bwMode="auto">
            <a:xfrm>
              <a:off x="340" y="225"/>
              <a:ext cx="225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5" name="Oval 9"/>
            <p:cNvSpPr>
              <a:spLocks noChangeArrowheads="1"/>
            </p:cNvSpPr>
            <p:nvPr/>
          </p:nvSpPr>
          <p:spPr bwMode="auto">
            <a:xfrm>
              <a:off x="4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6" name="Oval 10"/>
            <p:cNvSpPr>
              <a:spLocks noChangeArrowheads="1"/>
            </p:cNvSpPr>
            <p:nvPr/>
          </p:nvSpPr>
          <p:spPr bwMode="auto">
            <a:xfrm>
              <a:off x="1225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7" name="Oval 11"/>
            <p:cNvSpPr>
              <a:spLocks noChangeArrowheads="1"/>
            </p:cNvSpPr>
            <p:nvPr/>
          </p:nvSpPr>
          <p:spPr bwMode="auto">
            <a:xfrm>
              <a:off x="930" y="225"/>
              <a:ext cx="224" cy="224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8" name="Oval 12"/>
            <p:cNvSpPr>
              <a:spLocks noChangeArrowheads="1"/>
            </p:cNvSpPr>
            <p:nvPr/>
          </p:nvSpPr>
          <p:spPr bwMode="auto">
            <a:xfrm>
              <a:off x="69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49" name="Oval 13"/>
            <p:cNvSpPr>
              <a:spLocks noChangeArrowheads="1"/>
            </p:cNvSpPr>
            <p:nvPr/>
          </p:nvSpPr>
          <p:spPr bwMode="auto">
            <a:xfrm>
              <a:off x="396" y="52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0" name="Oval 14"/>
            <p:cNvSpPr>
              <a:spLocks noChangeArrowheads="1"/>
            </p:cNvSpPr>
            <p:nvPr/>
          </p:nvSpPr>
          <p:spPr bwMode="auto">
            <a:xfrm>
              <a:off x="10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1" name="Oval 15"/>
            <p:cNvSpPr>
              <a:spLocks noChangeArrowheads="1"/>
            </p:cNvSpPr>
            <p:nvPr/>
          </p:nvSpPr>
          <p:spPr bwMode="auto">
            <a:xfrm>
              <a:off x="1281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2" name="Oval 16"/>
            <p:cNvSpPr>
              <a:spLocks noChangeArrowheads="1"/>
            </p:cNvSpPr>
            <p:nvPr/>
          </p:nvSpPr>
          <p:spPr bwMode="auto">
            <a:xfrm>
              <a:off x="986" y="52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3" name="Oval 17"/>
            <p:cNvSpPr>
              <a:spLocks noChangeArrowheads="1"/>
            </p:cNvSpPr>
            <p:nvPr/>
          </p:nvSpPr>
          <p:spPr bwMode="auto">
            <a:xfrm>
              <a:off x="672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4" name="Oval 18"/>
            <p:cNvSpPr>
              <a:spLocks noChangeArrowheads="1"/>
            </p:cNvSpPr>
            <p:nvPr/>
          </p:nvSpPr>
          <p:spPr bwMode="auto">
            <a:xfrm>
              <a:off x="37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5" name="Oval 19"/>
            <p:cNvSpPr>
              <a:spLocks noChangeArrowheads="1"/>
            </p:cNvSpPr>
            <p:nvPr/>
          </p:nvSpPr>
          <p:spPr bwMode="auto">
            <a:xfrm>
              <a:off x="8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6" name="Oval 20"/>
            <p:cNvSpPr>
              <a:spLocks noChangeArrowheads="1"/>
            </p:cNvSpPr>
            <p:nvPr/>
          </p:nvSpPr>
          <p:spPr bwMode="auto">
            <a:xfrm>
              <a:off x="1262" y="73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7" name="Oval 21"/>
            <p:cNvSpPr>
              <a:spLocks noChangeArrowheads="1"/>
            </p:cNvSpPr>
            <p:nvPr/>
          </p:nvSpPr>
          <p:spPr bwMode="auto">
            <a:xfrm>
              <a:off x="967" y="73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8" name="Oval 22"/>
            <p:cNvSpPr>
              <a:spLocks noChangeArrowheads="1"/>
            </p:cNvSpPr>
            <p:nvPr/>
          </p:nvSpPr>
          <p:spPr bwMode="auto">
            <a:xfrm>
              <a:off x="635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59" name="Oval 23"/>
            <p:cNvSpPr>
              <a:spLocks noChangeArrowheads="1"/>
            </p:cNvSpPr>
            <p:nvPr/>
          </p:nvSpPr>
          <p:spPr bwMode="auto">
            <a:xfrm>
              <a:off x="340" y="1164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0" name="Oval 24"/>
            <p:cNvSpPr>
              <a:spLocks noChangeArrowheads="1"/>
            </p:cNvSpPr>
            <p:nvPr/>
          </p:nvSpPr>
          <p:spPr bwMode="auto">
            <a:xfrm>
              <a:off x="4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1" name="Oval 25"/>
            <p:cNvSpPr>
              <a:spLocks noChangeArrowheads="1"/>
            </p:cNvSpPr>
            <p:nvPr/>
          </p:nvSpPr>
          <p:spPr bwMode="auto">
            <a:xfrm>
              <a:off x="1225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2" name="Oval 26"/>
            <p:cNvSpPr>
              <a:spLocks noChangeArrowheads="1"/>
            </p:cNvSpPr>
            <p:nvPr/>
          </p:nvSpPr>
          <p:spPr bwMode="auto">
            <a:xfrm>
              <a:off x="930" y="1164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3" name="Oval 27"/>
            <p:cNvSpPr>
              <a:spLocks noChangeArrowheads="1"/>
            </p:cNvSpPr>
            <p:nvPr/>
          </p:nvSpPr>
          <p:spPr bwMode="auto">
            <a:xfrm>
              <a:off x="69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4" name="Oval 28"/>
            <p:cNvSpPr>
              <a:spLocks noChangeArrowheads="1"/>
            </p:cNvSpPr>
            <p:nvPr/>
          </p:nvSpPr>
          <p:spPr bwMode="auto">
            <a:xfrm>
              <a:off x="396" y="98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5" name="Oval 29"/>
            <p:cNvSpPr>
              <a:spLocks noChangeArrowheads="1"/>
            </p:cNvSpPr>
            <p:nvPr/>
          </p:nvSpPr>
          <p:spPr bwMode="auto">
            <a:xfrm>
              <a:off x="10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6" name="Oval 30"/>
            <p:cNvSpPr>
              <a:spLocks noChangeArrowheads="1"/>
            </p:cNvSpPr>
            <p:nvPr/>
          </p:nvSpPr>
          <p:spPr bwMode="auto">
            <a:xfrm>
              <a:off x="1281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7" name="Oval 31"/>
            <p:cNvSpPr>
              <a:spLocks noChangeArrowheads="1"/>
            </p:cNvSpPr>
            <p:nvPr/>
          </p:nvSpPr>
          <p:spPr bwMode="auto">
            <a:xfrm>
              <a:off x="986" y="98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8" name="Oval 32"/>
            <p:cNvSpPr>
              <a:spLocks noChangeArrowheads="1"/>
            </p:cNvSpPr>
            <p:nvPr/>
          </p:nvSpPr>
          <p:spPr bwMode="auto">
            <a:xfrm>
              <a:off x="69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69" name="Oval 33"/>
            <p:cNvSpPr>
              <a:spLocks noChangeArrowheads="1"/>
            </p:cNvSpPr>
            <p:nvPr/>
          </p:nvSpPr>
          <p:spPr bwMode="auto">
            <a:xfrm>
              <a:off x="396" y="1480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0" name="Oval 34"/>
            <p:cNvSpPr>
              <a:spLocks noChangeArrowheads="1"/>
            </p:cNvSpPr>
            <p:nvPr/>
          </p:nvSpPr>
          <p:spPr bwMode="auto">
            <a:xfrm>
              <a:off x="10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1" name="Oval 35"/>
            <p:cNvSpPr>
              <a:spLocks noChangeArrowheads="1"/>
            </p:cNvSpPr>
            <p:nvPr/>
          </p:nvSpPr>
          <p:spPr bwMode="auto">
            <a:xfrm>
              <a:off x="1281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2" name="Oval 36"/>
            <p:cNvSpPr>
              <a:spLocks noChangeArrowheads="1"/>
            </p:cNvSpPr>
            <p:nvPr/>
          </p:nvSpPr>
          <p:spPr bwMode="auto">
            <a:xfrm>
              <a:off x="986" y="1480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3" name="Oval 37"/>
            <p:cNvSpPr>
              <a:spLocks noChangeArrowheads="1"/>
            </p:cNvSpPr>
            <p:nvPr/>
          </p:nvSpPr>
          <p:spPr bwMode="auto">
            <a:xfrm>
              <a:off x="672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4" name="Oval 38"/>
            <p:cNvSpPr>
              <a:spLocks noChangeArrowheads="1"/>
            </p:cNvSpPr>
            <p:nvPr/>
          </p:nvSpPr>
          <p:spPr bwMode="auto">
            <a:xfrm>
              <a:off x="37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5" name="Oval 39"/>
            <p:cNvSpPr>
              <a:spLocks noChangeArrowheads="1"/>
            </p:cNvSpPr>
            <p:nvPr/>
          </p:nvSpPr>
          <p:spPr bwMode="auto">
            <a:xfrm>
              <a:off x="8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6" name="Oval 40"/>
            <p:cNvSpPr>
              <a:spLocks noChangeArrowheads="1"/>
            </p:cNvSpPr>
            <p:nvPr/>
          </p:nvSpPr>
          <p:spPr bwMode="auto">
            <a:xfrm>
              <a:off x="1262" y="1691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7" name="Oval 41"/>
            <p:cNvSpPr>
              <a:spLocks noChangeArrowheads="1"/>
            </p:cNvSpPr>
            <p:nvPr/>
          </p:nvSpPr>
          <p:spPr bwMode="auto">
            <a:xfrm>
              <a:off x="967" y="1691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8" name="Oval 42"/>
            <p:cNvSpPr>
              <a:spLocks noChangeArrowheads="1"/>
            </p:cNvSpPr>
            <p:nvPr/>
          </p:nvSpPr>
          <p:spPr bwMode="auto">
            <a:xfrm>
              <a:off x="69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79" name="Oval 43"/>
            <p:cNvSpPr>
              <a:spLocks noChangeArrowheads="1"/>
            </p:cNvSpPr>
            <p:nvPr/>
          </p:nvSpPr>
          <p:spPr bwMode="auto">
            <a:xfrm>
              <a:off x="396" y="1937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0" name="Oval 44"/>
            <p:cNvSpPr>
              <a:spLocks noChangeArrowheads="1"/>
            </p:cNvSpPr>
            <p:nvPr/>
          </p:nvSpPr>
          <p:spPr bwMode="auto">
            <a:xfrm>
              <a:off x="10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1" name="Oval 45"/>
            <p:cNvSpPr>
              <a:spLocks noChangeArrowheads="1"/>
            </p:cNvSpPr>
            <p:nvPr/>
          </p:nvSpPr>
          <p:spPr bwMode="auto">
            <a:xfrm>
              <a:off x="1281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2" name="Oval 46"/>
            <p:cNvSpPr>
              <a:spLocks noChangeArrowheads="1"/>
            </p:cNvSpPr>
            <p:nvPr/>
          </p:nvSpPr>
          <p:spPr bwMode="auto">
            <a:xfrm>
              <a:off x="986" y="1937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3" name="Oval 47"/>
            <p:cNvSpPr>
              <a:spLocks noChangeArrowheads="1"/>
            </p:cNvSpPr>
            <p:nvPr/>
          </p:nvSpPr>
          <p:spPr bwMode="auto">
            <a:xfrm>
              <a:off x="69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4" name="Oval 48"/>
            <p:cNvSpPr>
              <a:spLocks noChangeArrowheads="1"/>
            </p:cNvSpPr>
            <p:nvPr/>
          </p:nvSpPr>
          <p:spPr bwMode="auto">
            <a:xfrm>
              <a:off x="396" y="5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5" name="Oval 49"/>
            <p:cNvSpPr>
              <a:spLocks noChangeArrowheads="1"/>
            </p:cNvSpPr>
            <p:nvPr/>
          </p:nvSpPr>
          <p:spPr bwMode="auto">
            <a:xfrm>
              <a:off x="10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6" name="Oval 50"/>
            <p:cNvSpPr>
              <a:spLocks noChangeArrowheads="1"/>
            </p:cNvSpPr>
            <p:nvPr/>
          </p:nvSpPr>
          <p:spPr bwMode="auto">
            <a:xfrm>
              <a:off x="1281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7" name="Oval 51"/>
            <p:cNvSpPr>
              <a:spLocks noChangeArrowheads="1"/>
            </p:cNvSpPr>
            <p:nvPr/>
          </p:nvSpPr>
          <p:spPr bwMode="auto">
            <a:xfrm>
              <a:off x="986" y="5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8" name="Oval 52"/>
            <p:cNvSpPr>
              <a:spLocks noChangeArrowheads="1"/>
            </p:cNvSpPr>
            <p:nvPr/>
          </p:nvSpPr>
          <p:spPr bwMode="auto">
            <a:xfrm>
              <a:off x="635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89" name="Oval 53"/>
            <p:cNvSpPr>
              <a:spLocks noChangeArrowheads="1"/>
            </p:cNvSpPr>
            <p:nvPr/>
          </p:nvSpPr>
          <p:spPr bwMode="auto">
            <a:xfrm>
              <a:off x="340" y="2160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0" name="Oval 54"/>
            <p:cNvSpPr>
              <a:spLocks noChangeArrowheads="1"/>
            </p:cNvSpPr>
            <p:nvPr/>
          </p:nvSpPr>
          <p:spPr bwMode="auto">
            <a:xfrm>
              <a:off x="4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1" name="Oval 55"/>
            <p:cNvSpPr>
              <a:spLocks noChangeArrowheads="1"/>
            </p:cNvSpPr>
            <p:nvPr/>
          </p:nvSpPr>
          <p:spPr bwMode="auto">
            <a:xfrm>
              <a:off x="1225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2" name="Oval 56"/>
            <p:cNvSpPr>
              <a:spLocks noChangeArrowheads="1"/>
            </p:cNvSpPr>
            <p:nvPr/>
          </p:nvSpPr>
          <p:spPr bwMode="auto">
            <a:xfrm>
              <a:off x="930" y="2160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3" name="Oval 57"/>
            <p:cNvSpPr>
              <a:spLocks noChangeArrowheads="1"/>
            </p:cNvSpPr>
            <p:nvPr/>
          </p:nvSpPr>
          <p:spPr bwMode="auto">
            <a:xfrm>
              <a:off x="69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4" name="Oval 58"/>
            <p:cNvSpPr>
              <a:spLocks noChangeArrowheads="1"/>
            </p:cNvSpPr>
            <p:nvPr/>
          </p:nvSpPr>
          <p:spPr bwMode="auto">
            <a:xfrm>
              <a:off x="396" y="2476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5" name="Oval 59"/>
            <p:cNvSpPr>
              <a:spLocks noChangeArrowheads="1"/>
            </p:cNvSpPr>
            <p:nvPr/>
          </p:nvSpPr>
          <p:spPr bwMode="auto">
            <a:xfrm>
              <a:off x="10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6" name="Oval 60"/>
            <p:cNvSpPr>
              <a:spLocks noChangeArrowheads="1"/>
            </p:cNvSpPr>
            <p:nvPr/>
          </p:nvSpPr>
          <p:spPr bwMode="auto">
            <a:xfrm>
              <a:off x="1281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7" name="Oval 61"/>
            <p:cNvSpPr>
              <a:spLocks noChangeArrowheads="1"/>
            </p:cNvSpPr>
            <p:nvPr/>
          </p:nvSpPr>
          <p:spPr bwMode="auto">
            <a:xfrm>
              <a:off x="986" y="2476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8" name="Oval 62"/>
            <p:cNvSpPr>
              <a:spLocks noChangeArrowheads="1"/>
            </p:cNvSpPr>
            <p:nvPr/>
          </p:nvSpPr>
          <p:spPr bwMode="auto">
            <a:xfrm>
              <a:off x="672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3999" name="Oval 63"/>
            <p:cNvSpPr>
              <a:spLocks noChangeArrowheads="1"/>
            </p:cNvSpPr>
            <p:nvPr/>
          </p:nvSpPr>
          <p:spPr bwMode="auto">
            <a:xfrm>
              <a:off x="37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0" name="Oval 64"/>
            <p:cNvSpPr>
              <a:spLocks noChangeArrowheads="1"/>
            </p:cNvSpPr>
            <p:nvPr/>
          </p:nvSpPr>
          <p:spPr bwMode="auto">
            <a:xfrm>
              <a:off x="8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1" name="Oval 65"/>
            <p:cNvSpPr>
              <a:spLocks noChangeArrowheads="1"/>
            </p:cNvSpPr>
            <p:nvPr/>
          </p:nvSpPr>
          <p:spPr bwMode="auto">
            <a:xfrm>
              <a:off x="1262" y="2687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2" name="Oval 66"/>
            <p:cNvSpPr>
              <a:spLocks noChangeArrowheads="1"/>
            </p:cNvSpPr>
            <p:nvPr/>
          </p:nvSpPr>
          <p:spPr bwMode="auto">
            <a:xfrm>
              <a:off x="967" y="2687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3" name="Oval 67"/>
            <p:cNvSpPr>
              <a:spLocks noChangeArrowheads="1"/>
            </p:cNvSpPr>
            <p:nvPr/>
          </p:nvSpPr>
          <p:spPr bwMode="auto">
            <a:xfrm>
              <a:off x="69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4" name="Oval 68"/>
            <p:cNvSpPr>
              <a:spLocks noChangeArrowheads="1"/>
            </p:cNvSpPr>
            <p:nvPr/>
          </p:nvSpPr>
          <p:spPr bwMode="auto">
            <a:xfrm>
              <a:off x="396" y="2933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5" name="Oval 69"/>
            <p:cNvSpPr>
              <a:spLocks noChangeArrowheads="1"/>
            </p:cNvSpPr>
            <p:nvPr/>
          </p:nvSpPr>
          <p:spPr bwMode="auto">
            <a:xfrm>
              <a:off x="10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6" name="Oval 70"/>
            <p:cNvSpPr>
              <a:spLocks noChangeArrowheads="1"/>
            </p:cNvSpPr>
            <p:nvPr/>
          </p:nvSpPr>
          <p:spPr bwMode="auto">
            <a:xfrm>
              <a:off x="1281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7" name="Oval 71"/>
            <p:cNvSpPr>
              <a:spLocks noChangeArrowheads="1"/>
            </p:cNvSpPr>
            <p:nvPr/>
          </p:nvSpPr>
          <p:spPr bwMode="auto">
            <a:xfrm>
              <a:off x="986" y="2933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8" name="Oval 72"/>
            <p:cNvSpPr>
              <a:spLocks noChangeArrowheads="1"/>
            </p:cNvSpPr>
            <p:nvPr/>
          </p:nvSpPr>
          <p:spPr bwMode="auto">
            <a:xfrm>
              <a:off x="635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09" name="Oval 73"/>
            <p:cNvSpPr>
              <a:spLocks noChangeArrowheads="1"/>
            </p:cNvSpPr>
            <p:nvPr/>
          </p:nvSpPr>
          <p:spPr bwMode="auto">
            <a:xfrm>
              <a:off x="340" y="3158"/>
              <a:ext cx="225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0" name="Oval 74"/>
            <p:cNvSpPr>
              <a:spLocks noChangeArrowheads="1"/>
            </p:cNvSpPr>
            <p:nvPr/>
          </p:nvSpPr>
          <p:spPr bwMode="auto">
            <a:xfrm>
              <a:off x="4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1" name="Oval 75"/>
            <p:cNvSpPr>
              <a:spLocks noChangeArrowheads="1"/>
            </p:cNvSpPr>
            <p:nvPr/>
          </p:nvSpPr>
          <p:spPr bwMode="auto">
            <a:xfrm>
              <a:off x="1225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2" name="Oval 76"/>
            <p:cNvSpPr>
              <a:spLocks noChangeArrowheads="1"/>
            </p:cNvSpPr>
            <p:nvPr/>
          </p:nvSpPr>
          <p:spPr bwMode="auto">
            <a:xfrm>
              <a:off x="930" y="3158"/>
              <a:ext cx="224" cy="225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3" name="Oval 77"/>
            <p:cNvSpPr>
              <a:spLocks noChangeArrowheads="1"/>
            </p:cNvSpPr>
            <p:nvPr/>
          </p:nvSpPr>
          <p:spPr bwMode="auto">
            <a:xfrm>
              <a:off x="69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4" name="Oval 78"/>
            <p:cNvSpPr>
              <a:spLocks noChangeArrowheads="1"/>
            </p:cNvSpPr>
            <p:nvPr/>
          </p:nvSpPr>
          <p:spPr bwMode="auto">
            <a:xfrm>
              <a:off x="396" y="3474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5" name="Oval 79"/>
            <p:cNvSpPr>
              <a:spLocks noChangeArrowheads="1"/>
            </p:cNvSpPr>
            <p:nvPr/>
          </p:nvSpPr>
          <p:spPr bwMode="auto">
            <a:xfrm>
              <a:off x="10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6" name="Oval 80"/>
            <p:cNvSpPr>
              <a:spLocks noChangeArrowheads="1"/>
            </p:cNvSpPr>
            <p:nvPr/>
          </p:nvSpPr>
          <p:spPr bwMode="auto">
            <a:xfrm>
              <a:off x="1281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7" name="Oval 81"/>
            <p:cNvSpPr>
              <a:spLocks noChangeArrowheads="1"/>
            </p:cNvSpPr>
            <p:nvPr/>
          </p:nvSpPr>
          <p:spPr bwMode="auto">
            <a:xfrm>
              <a:off x="986" y="3474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8" name="Oval 82"/>
            <p:cNvSpPr>
              <a:spLocks noChangeArrowheads="1"/>
            </p:cNvSpPr>
            <p:nvPr/>
          </p:nvSpPr>
          <p:spPr bwMode="auto">
            <a:xfrm>
              <a:off x="672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19" name="Oval 83"/>
            <p:cNvSpPr>
              <a:spLocks noChangeArrowheads="1"/>
            </p:cNvSpPr>
            <p:nvPr/>
          </p:nvSpPr>
          <p:spPr bwMode="auto">
            <a:xfrm>
              <a:off x="37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0" name="Oval 84"/>
            <p:cNvSpPr>
              <a:spLocks noChangeArrowheads="1"/>
            </p:cNvSpPr>
            <p:nvPr/>
          </p:nvSpPr>
          <p:spPr bwMode="auto">
            <a:xfrm>
              <a:off x="8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1" name="Oval 85"/>
            <p:cNvSpPr>
              <a:spLocks noChangeArrowheads="1"/>
            </p:cNvSpPr>
            <p:nvPr/>
          </p:nvSpPr>
          <p:spPr bwMode="auto">
            <a:xfrm>
              <a:off x="1262" y="3685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2" name="Oval 86"/>
            <p:cNvSpPr>
              <a:spLocks noChangeArrowheads="1"/>
            </p:cNvSpPr>
            <p:nvPr/>
          </p:nvSpPr>
          <p:spPr bwMode="auto">
            <a:xfrm>
              <a:off x="967" y="3685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3" name="Oval 87"/>
            <p:cNvSpPr>
              <a:spLocks noChangeArrowheads="1"/>
            </p:cNvSpPr>
            <p:nvPr/>
          </p:nvSpPr>
          <p:spPr bwMode="auto">
            <a:xfrm>
              <a:off x="69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4" name="Oval 88"/>
            <p:cNvSpPr>
              <a:spLocks noChangeArrowheads="1"/>
            </p:cNvSpPr>
            <p:nvPr/>
          </p:nvSpPr>
          <p:spPr bwMode="auto">
            <a:xfrm>
              <a:off x="396" y="3931"/>
              <a:ext cx="113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5" name="Oval 89"/>
            <p:cNvSpPr>
              <a:spLocks noChangeArrowheads="1"/>
            </p:cNvSpPr>
            <p:nvPr/>
          </p:nvSpPr>
          <p:spPr bwMode="auto">
            <a:xfrm>
              <a:off x="10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6" name="Oval 90"/>
            <p:cNvSpPr>
              <a:spLocks noChangeArrowheads="1"/>
            </p:cNvSpPr>
            <p:nvPr/>
          </p:nvSpPr>
          <p:spPr bwMode="auto">
            <a:xfrm>
              <a:off x="1281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7" name="Oval 91"/>
            <p:cNvSpPr>
              <a:spLocks noChangeArrowheads="1"/>
            </p:cNvSpPr>
            <p:nvPr/>
          </p:nvSpPr>
          <p:spPr bwMode="auto">
            <a:xfrm>
              <a:off x="986" y="3931"/>
              <a:ext cx="112" cy="113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8" name="Oval 92"/>
            <p:cNvSpPr>
              <a:spLocks noChangeArrowheads="1"/>
            </p:cNvSpPr>
            <p:nvPr/>
          </p:nvSpPr>
          <p:spPr bwMode="auto">
            <a:xfrm>
              <a:off x="672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29" name="Oval 93"/>
            <p:cNvSpPr>
              <a:spLocks noChangeArrowheads="1"/>
            </p:cNvSpPr>
            <p:nvPr/>
          </p:nvSpPr>
          <p:spPr bwMode="auto">
            <a:xfrm>
              <a:off x="37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0" name="Oval 94"/>
            <p:cNvSpPr>
              <a:spLocks noChangeArrowheads="1"/>
            </p:cNvSpPr>
            <p:nvPr/>
          </p:nvSpPr>
          <p:spPr bwMode="auto">
            <a:xfrm>
              <a:off x="8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1" name="Oval 95"/>
            <p:cNvSpPr>
              <a:spLocks noChangeArrowheads="1"/>
            </p:cNvSpPr>
            <p:nvPr/>
          </p:nvSpPr>
          <p:spPr bwMode="auto">
            <a:xfrm>
              <a:off x="1262" y="4110"/>
              <a:ext cx="149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2" name="Oval 96"/>
            <p:cNvSpPr>
              <a:spLocks noChangeArrowheads="1"/>
            </p:cNvSpPr>
            <p:nvPr/>
          </p:nvSpPr>
          <p:spPr bwMode="auto">
            <a:xfrm>
              <a:off x="967" y="4110"/>
              <a:ext cx="150" cy="149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3" name="Oval 97"/>
            <p:cNvSpPr>
              <a:spLocks noChangeArrowheads="1"/>
            </p:cNvSpPr>
            <p:nvPr/>
          </p:nvSpPr>
          <p:spPr bwMode="auto">
            <a:xfrm>
              <a:off x="129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4" name="Oval 98"/>
            <p:cNvSpPr>
              <a:spLocks noChangeArrowheads="1"/>
            </p:cNvSpPr>
            <p:nvPr/>
          </p:nvSpPr>
          <p:spPr bwMode="auto">
            <a:xfrm>
              <a:off x="1006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5" name="Oval 99"/>
            <p:cNvSpPr>
              <a:spLocks noChangeArrowheads="1"/>
            </p:cNvSpPr>
            <p:nvPr/>
          </p:nvSpPr>
          <p:spPr bwMode="auto">
            <a:xfrm>
              <a:off x="709" y="1682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6" name="Oval 100"/>
            <p:cNvSpPr>
              <a:spLocks noChangeArrowheads="1"/>
            </p:cNvSpPr>
            <p:nvPr/>
          </p:nvSpPr>
          <p:spPr bwMode="auto">
            <a:xfrm>
              <a:off x="708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7" name="Oval 101"/>
            <p:cNvSpPr>
              <a:spLocks noChangeArrowheads="1"/>
            </p:cNvSpPr>
            <p:nvPr/>
          </p:nvSpPr>
          <p:spPr bwMode="auto">
            <a:xfrm>
              <a:off x="412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8" name="Oval 102"/>
            <p:cNvSpPr>
              <a:spLocks noChangeArrowheads="1"/>
            </p:cNvSpPr>
            <p:nvPr/>
          </p:nvSpPr>
          <p:spPr bwMode="auto">
            <a:xfrm>
              <a:off x="119" y="1682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39" name="Oval 103"/>
            <p:cNvSpPr>
              <a:spLocks noChangeArrowheads="1"/>
            </p:cNvSpPr>
            <p:nvPr/>
          </p:nvSpPr>
          <p:spPr bwMode="auto">
            <a:xfrm>
              <a:off x="129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0" name="Oval 104"/>
            <p:cNvSpPr>
              <a:spLocks noChangeArrowheads="1"/>
            </p:cNvSpPr>
            <p:nvPr/>
          </p:nvSpPr>
          <p:spPr bwMode="auto">
            <a:xfrm>
              <a:off x="1006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1" name="Oval 105"/>
            <p:cNvSpPr>
              <a:spLocks noChangeArrowheads="1"/>
            </p:cNvSpPr>
            <p:nvPr/>
          </p:nvSpPr>
          <p:spPr bwMode="auto">
            <a:xfrm>
              <a:off x="708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2" name="Oval 106"/>
            <p:cNvSpPr>
              <a:spLocks noChangeArrowheads="1"/>
            </p:cNvSpPr>
            <p:nvPr/>
          </p:nvSpPr>
          <p:spPr bwMode="auto">
            <a:xfrm>
              <a:off x="412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3" name="Oval 107"/>
            <p:cNvSpPr>
              <a:spLocks noChangeArrowheads="1"/>
            </p:cNvSpPr>
            <p:nvPr/>
          </p:nvSpPr>
          <p:spPr bwMode="auto">
            <a:xfrm>
              <a:off x="119" y="1993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4" name="Oval 108"/>
            <p:cNvSpPr>
              <a:spLocks noChangeArrowheads="1"/>
            </p:cNvSpPr>
            <p:nvPr/>
          </p:nvSpPr>
          <p:spPr bwMode="auto">
            <a:xfrm>
              <a:off x="129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5" name="Oval 109"/>
            <p:cNvSpPr>
              <a:spLocks noChangeArrowheads="1"/>
            </p:cNvSpPr>
            <p:nvPr/>
          </p:nvSpPr>
          <p:spPr bwMode="auto">
            <a:xfrm>
              <a:off x="1006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6" name="Oval 110"/>
            <p:cNvSpPr>
              <a:spLocks noChangeArrowheads="1"/>
            </p:cNvSpPr>
            <p:nvPr/>
          </p:nvSpPr>
          <p:spPr bwMode="auto">
            <a:xfrm>
              <a:off x="709" y="2310"/>
              <a:ext cx="71" cy="71"/>
            </a:xfrm>
            <a:prstGeom prst="ellipse">
              <a:avLst/>
            </a:prstGeom>
            <a:solidFill>
              <a:srgbClr val="EAEAEA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7" name="Oval 111"/>
            <p:cNvSpPr>
              <a:spLocks noChangeArrowheads="1"/>
            </p:cNvSpPr>
            <p:nvPr/>
          </p:nvSpPr>
          <p:spPr bwMode="auto">
            <a:xfrm>
              <a:off x="708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8" name="Oval 112"/>
            <p:cNvSpPr>
              <a:spLocks noChangeArrowheads="1"/>
            </p:cNvSpPr>
            <p:nvPr/>
          </p:nvSpPr>
          <p:spPr bwMode="auto">
            <a:xfrm>
              <a:off x="412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  <p:sp>
          <p:nvSpPr>
            <p:cNvPr id="424049" name="Oval 113"/>
            <p:cNvSpPr>
              <a:spLocks noChangeArrowheads="1"/>
            </p:cNvSpPr>
            <p:nvPr/>
          </p:nvSpPr>
          <p:spPr bwMode="auto">
            <a:xfrm>
              <a:off x="119" y="2310"/>
              <a:ext cx="71" cy="71"/>
            </a:xfrm>
            <a:prstGeom prst="ellipse">
              <a:avLst/>
            </a:prstGeom>
            <a:solidFill>
              <a:srgbClr val="666699"/>
            </a:solidFill>
            <a:ln w="9525" algn="ctr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latinLnBrk="1">
                <a:spcBef>
                  <a:spcPct val="0"/>
                </a:spcBef>
                <a:buFontTx/>
                <a:buNone/>
              </a:pPr>
              <a:endParaRPr kumimoji="1" lang="zh-TW" altLang="zh-TW" sz="1800">
                <a:latin typeface="굴림" pitchFamily="34" charset="-127"/>
                <a:ea typeface="굴림" pitchFamily="34" charset="-127"/>
              </a:endParaRPr>
            </a:p>
          </p:txBody>
        </p:sp>
      </p:grpSp>
      <p:sp>
        <p:nvSpPr>
          <p:cNvPr id="424050" name="Rectangle 115"/>
          <p:cNvSpPr>
            <a:spLocks noChangeArrowheads="1"/>
          </p:cNvSpPr>
          <p:nvPr/>
        </p:nvSpPr>
        <p:spPr bwMode="gray">
          <a:xfrm>
            <a:off x="4083050" y="2924175"/>
            <a:ext cx="1562100" cy="641350"/>
          </a:xfrm>
          <a:prstGeom prst="rect">
            <a:avLst/>
          </a:prstGeom>
          <a:noFill/>
          <a:ln w="222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latinLnBrk="1">
              <a:spcBef>
                <a:spcPct val="50000"/>
              </a:spcBef>
              <a:buFont typeface="Wingdings" pitchFamily="2" charset="2"/>
              <a:buNone/>
            </a:pPr>
            <a:r>
              <a:rPr kumimoji="1" lang="en-US" altLang="zh-CN" sz="3600" b="1" dirty="0">
                <a:solidFill>
                  <a:srgbClr val="000000"/>
                </a:solidFill>
                <a:latin typeface="宋体" pitchFamily="2" charset="-122"/>
              </a:rPr>
              <a:t>4.</a:t>
            </a:r>
            <a:r>
              <a:rPr lang="zh-CN" altLang="en-US" sz="3600" b="1" dirty="0"/>
              <a:t>线程</a:t>
            </a: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AutoShape 1"/>
          <p:cNvSpPr>
            <a:spLocks noChangeArrowheads="1"/>
          </p:cNvSpPr>
          <p:nvPr/>
        </p:nvSpPr>
        <p:spPr bwMode="auto">
          <a:xfrm>
            <a:off x="2360897" y="2362193"/>
            <a:ext cx="6429899" cy="815975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81639" tIns="40820" rIns="81639" bIns="40820" anchor="ctr"/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cs typeface="HY각헤드라인M"/>
              </a:rPr>
              <a:t>线程的概念和特点</a:t>
            </a:r>
            <a:endParaRPr lang="en-US" altLang="zh-CN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4" name="AutoShape 5"/>
          <p:cNvSpPr>
            <a:spLocks noChangeArrowheads="1"/>
          </p:cNvSpPr>
          <p:nvPr/>
        </p:nvSpPr>
        <p:spPr bwMode="auto">
          <a:xfrm>
            <a:off x="1263578" y="2357430"/>
            <a:ext cx="917057" cy="787400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9525">
            <a:noFill/>
            <a:round/>
            <a:headEnd/>
            <a:tailEnd/>
          </a:ln>
        </p:spPr>
        <p:txBody>
          <a:bodyPr lIns="81639" tIns="40820" rIns="81639" bIns="40820" anchor="ctr"/>
          <a:lstStyle/>
          <a:p>
            <a:pPr algn="ctr" defTabSz="407988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</a:tabLst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1</a:t>
            </a:r>
          </a:p>
        </p:txBody>
      </p:sp>
      <p:sp>
        <p:nvSpPr>
          <p:cNvPr id="2052" name="AutoShape 3"/>
          <p:cNvSpPr>
            <a:spLocks noChangeArrowheads="1"/>
          </p:cNvSpPr>
          <p:nvPr/>
        </p:nvSpPr>
        <p:spPr bwMode="auto">
          <a:xfrm>
            <a:off x="2360897" y="3463920"/>
            <a:ext cx="6431648" cy="819150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defTabSz="407988" hangingPunct="0">
              <a:lnSpc>
                <a:spcPct val="93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  <a:tab pos="1312863" algn="l"/>
                <a:tab pos="1970088" algn="l"/>
                <a:tab pos="2627313" algn="l"/>
                <a:tab pos="3282950" algn="l"/>
                <a:tab pos="3940175" algn="l"/>
                <a:tab pos="4595813" algn="l"/>
                <a:tab pos="5253038" algn="l"/>
              </a:tabLst>
            </a:pPr>
            <a:r>
              <a:rPr lang="zh-CN" altLang="en-US" sz="2400" b="1" dirty="0">
                <a:solidFill>
                  <a:schemeClr val="bg1"/>
                </a:solidFill>
                <a:latin typeface="+mn-ea"/>
                <a:ea typeface="+mn-ea"/>
                <a:cs typeface="HY각헤드라인M"/>
              </a:rPr>
              <a:t>线程技术典型适用场景</a:t>
            </a:r>
            <a:endParaRPr lang="en-US" altLang="zh-CN" sz="24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056" name="AutoShape 7"/>
          <p:cNvSpPr>
            <a:spLocks noChangeArrowheads="1"/>
          </p:cNvSpPr>
          <p:nvPr/>
        </p:nvSpPr>
        <p:spPr bwMode="auto">
          <a:xfrm>
            <a:off x="1263578" y="3478208"/>
            <a:ext cx="917057" cy="822325"/>
          </a:xfrm>
          <a:prstGeom prst="roundRect">
            <a:avLst>
              <a:gd name="adj" fmla="val 16667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 defTabSz="407988" hangingPunct="0">
              <a:lnSpc>
                <a:spcPct val="118000"/>
              </a:lnSpc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657225" algn="l"/>
              </a:tabLst>
            </a:pPr>
            <a:r>
              <a:rPr lang="en-US" altLang="zh-CN" sz="2400" b="1" dirty="0">
                <a:solidFill>
                  <a:schemeClr val="bg1"/>
                </a:solidFill>
                <a:latin typeface="+mn-ea"/>
                <a:ea typeface="+mn-ea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921522519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7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0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FF0000"/>
                                      </p:to>
                                    </p:animClr>
                                    <p:set>
                                      <p:cBhvr>
                                        <p:cTn id="11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2" dur="5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2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                                 </a:t>
            </a:r>
          </a:p>
        </p:txBody>
      </p:sp>
      <p:sp>
        <p:nvSpPr>
          <p:cNvPr id="5242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FF3300"/>
                </a:solidFill>
                <a:latin typeface="宋体" pitchFamily="2" charset="-122"/>
              </a:rPr>
              <a:t>控制终端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与用户进行交流的界面称为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（</a:t>
            </a:r>
            <a:r>
              <a:rPr lang="en-US" altLang="zh-CN" dirty="0">
                <a:latin typeface="宋体" pitchFamily="2" charset="-122"/>
              </a:rPr>
              <a:t>Terminal</a:t>
            </a:r>
            <a:r>
              <a:rPr lang="zh-CN" altLang="en-US" dirty="0">
                <a:latin typeface="宋体" pitchFamily="2" charset="-122"/>
              </a:rPr>
              <a:t>） 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每一个从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启动的进程都依附于该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：当该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关闭时，进程自动被结束。这个</a:t>
            </a:r>
            <a:r>
              <a:rPr lang="zh-CN" altLang="en-US" dirty="0">
                <a:solidFill>
                  <a:srgbClr val="0000FF"/>
                </a:solidFill>
                <a:latin typeface="宋体" pitchFamily="2" charset="-122"/>
              </a:rPr>
              <a:t>终端</a:t>
            </a:r>
            <a:r>
              <a:rPr lang="zh-CN" altLang="en-US" dirty="0">
                <a:latin typeface="宋体" pitchFamily="2" charset="-122"/>
              </a:rPr>
              <a:t>就称为这个进程的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b="1" dirty="0">
                <a:latin typeface="宋体" pitchFamily="2" charset="-122"/>
              </a:rPr>
              <a:t>。</a:t>
            </a:r>
            <a:endParaRPr lang="en-US" altLang="zh-CN" b="1" dirty="0">
              <a:latin typeface="宋体" pitchFamily="2" charset="-122"/>
            </a:endParaRPr>
          </a:p>
          <a:p>
            <a:pPr lvl="1"/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守护进程：</a:t>
            </a:r>
            <a:r>
              <a:rPr lang="zh-CN" altLang="en-US" dirty="0">
                <a:latin typeface="宋体" pitchFamily="2" charset="-122"/>
              </a:rPr>
              <a:t>即使</a:t>
            </a:r>
            <a:r>
              <a:rPr lang="zh-CN" altLang="en-US" b="1" dirty="0">
                <a:solidFill>
                  <a:srgbClr val="FF0000"/>
                </a:solidFill>
                <a:latin typeface="宋体" pitchFamily="2" charset="-122"/>
              </a:rPr>
              <a:t>控制终端</a:t>
            </a:r>
            <a:r>
              <a:rPr lang="zh-CN" altLang="en-US" dirty="0">
                <a:latin typeface="宋体" pitchFamily="2" charset="-122"/>
              </a:rPr>
              <a:t>关闭，它也不会结束。</a:t>
            </a:r>
          </a:p>
          <a:p>
            <a:pPr lvl="1"/>
            <a:r>
              <a:rPr lang="zh-CN" altLang="en-US" dirty="0">
                <a:latin typeface="宋体" pitchFamily="2" charset="-122"/>
              </a:rPr>
              <a:t>要使</a:t>
            </a:r>
            <a:r>
              <a:rPr lang="zh-CN" altLang="en-US" b="1" dirty="0">
                <a:solidFill>
                  <a:srgbClr val="0000FF"/>
                </a:solidFill>
                <a:latin typeface="宋体" pitchFamily="2" charset="-122"/>
              </a:rPr>
              <a:t>普通进程</a:t>
            </a:r>
            <a:r>
              <a:rPr lang="zh-CN" altLang="en-US" dirty="0">
                <a:latin typeface="宋体" pitchFamily="2" charset="-122"/>
              </a:rPr>
              <a:t>脱离控制终端的约束，必须把它变成一个</a:t>
            </a:r>
            <a:r>
              <a:rPr lang="zh-CN" altLang="en-US" dirty="0">
                <a:solidFill>
                  <a:srgbClr val="FF0000"/>
                </a:solidFill>
                <a:latin typeface="宋体" pitchFamily="2" charset="-122"/>
              </a:rPr>
              <a:t>守护进程</a:t>
            </a:r>
            <a:r>
              <a:rPr lang="zh-CN" altLang="en-US" dirty="0">
                <a:latin typeface="宋体" pitchFamily="2" charset="-122"/>
              </a:rPr>
              <a:t>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4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 bwMode="auto">
          <a:xfrm>
            <a:off x="359792" y="1700808"/>
            <a:ext cx="8712968" cy="4464496"/>
          </a:xfrm>
          <a:prstGeom prst="rect">
            <a:avLst/>
          </a:prstGeom>
          <a:solidFill>
            <a:srgbClr val="CDE1FF"/>
          </a:solidFill>
          <a:ln w="9525" cap="flat" cmpd="sng" algn="ctr">
            <a:solidFill>
              <a:srgbClr val="CDE1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2" name="椭圆 1"/>
          <p:cNvSpPr/>
          <p:nvPr/>
        </p:nvSpPr>
        <p:spPr bwMode="auto">
          <a:xfrm>
            <a:off x="1655936" y="2371110"/>
            <a:ext cx="2880000" cy="288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5256496" y="2419494"/>
            <a:ext cx="2880000" cy="288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1655936" y="2348880"/>
            <a:ext cx="2880000" cy="288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5256496" y="2397264"/>
            <a:ext cx="2880000" cy="288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0432" y="2923230"/>
            <a:ext cx="10875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92040" y="2923230"/>
            <a:ext cx="1203896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113896" y="633487"/>
            <a:ext cx="6022760" cy="81571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左手画圆  </a:t>
            </a: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同时</a:t>
            </a:r>
            <a:r>
              <a:rPr lang="zh-CN" altLang="en-US" sz="36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 右手画方</a:t>
            </a:r>
            <a:endParaRPr lang="zh-CN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5018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7904" y="1628800"/>
            <a:ext cx="6513124" cy="482453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15776" y="428604"/>
            <a:ext cx="9682320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任务：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编写一个程序，并发地“画圆”和“画方”</a:t>
            </a:r>
          </a:p>
        </p:txBody>
      </p:sp>
      <p:sp>
        <p:nvSpPr>
          <p:cNvPr id="9" name="椭圆 8"/>
          <p:cNvSpPr/>
          <p:nvPr/>
        </p:nvSpPr>
        <p:spPr bwMode="auto">
          <a:xfrm>
            <a:off x="2448024" y="2948768"/>
            <a:ext cx="1800000" cy="1800000"/>
          </a:xfrm>
          <a:prstGeom prst="ellipse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0" name="矩形 9"/>
          <p:cNvSpPr/>
          <p:nvPr/>
        </p:nvSpPr>
        <p:spPr bwMode="auto">
          <a:xfrm>
            <a:off x="5040512" y="2997152"/>
            <a:ext cx="1800000" cy="1800000"/>
          </a:xfrm>
          <a:prstGeom prst="rect">
            <a:avLst/>
          </a:prstGeom>
          <a:solidFill>
            <a:schemeClr val="bg1"/>
          </a:solidFill>
          <a:ln w="19050" cap="flat" cmpd="sng" algn="ctr">
            <a:solidFill>
              <a:schemeClr val="bg1">
                <a:lumMod val="65000"/>
              </a:schemeClr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2448024" y="2926538"/>
            <a:ext cx="1800000" cy="180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12" name="矩形 11"/>
          <p:cNvSpPr/>
          <p:nvPr/>
        </p:nvSpPr>
        <p:spPr bwMode="auto">
          <a:xfrm>
            <a:off x="5040512" y="2974922"/>
            <a:ext cx="1800000" cy="180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51225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 bwMode="auto">
          <a:xfrm>
            <a:off x="4105826" y="2349040"/>
            <a:ext cx="1440000" cy="1440000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矩形 4"/>
          <p:cNvSpPr/>
          <p:nvPr/>
        </p:nvSpPr>
        <p:spPr bwMode="auto">
          <a:xfrm>
            <a:off x="4117066" y="5085344"/>
            <a:ext cx="1440000" cy="1440000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776" y="428604"/>
            <a:ext cx="8682188" cy="735370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1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编写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1920" y="1403246"/>
            <a:ext cx="7943850" cy="84582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928" y="4072488"/>
            <a:ext cx="745236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29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19725" cy="415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6" name="椭圆 5"/>
          <p:cNvSpPr/>
          <p:nvPr/>
        </p:nvSpPr>
        <p:spPr bwMode="auto">
          <a:xfrm>
            <a:off x="7038460" y="4812803"/>
            <a:ext cx="900247" cy="951227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7" name="矩形 6"/>
          <p:cNvSpPr/>
          <p:nvPr/>
        </p:nvSpPr>
        <p:spPr bwMode="auto">
          <a:xfrm>
            <a:off x="8424688" y="4852808"/>
            <a:ext cx="936104" cy="911222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32130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07752" y="5750840"/>
            <a:ext cx="6048672" cy="90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按顺序执行</a:t>
            </a:r>
            <a:r>
              <a:rPr lang="en-US" altLang="zh-CN" sz="2400" dirty="0" err="1">
                <a:solidFill>
                  <a:srgbClr val="FF0000"/>
                </a:solidFill>
              </a:rPr>
              <a:t>DrawCircle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DrawRect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前一函数执行完后才开始执行后一函数。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19725" cy="41529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cxnSp>
        <p:nvCxnSpPr>
          <p:cNvPr id="10" name="直接箭头连接符 9"/>
          <p:cNvCxnSpPr/>
          <p:nvPr/>
        </p:nvCxnSpPr>
        <p:spPr bwMode="auto">
          <a:xfrm>
            <a:off x="2736056" y="2234481"/>
            <a:ext cx="0" cy="2130623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2" name="椭圆 11"/>
          <p:cNvSpPr/>
          <p:nvPr/>
        </p:nvSpPr>
        <p:spPr bwMode="auto">
          <a:xfrm>
            <a:off x="7040152" y="4810096"/>
            <a:ext cx="880480" cy="940744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70983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38775" cy="41433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10" name="矩形 9"/>
          <p:cNvSpPr/>
          <p:nvPr/>
        </p:nvSpPr>
        <p:spPr>
          <a:xfrm>
            <a:off x="8010624" y="541606"/>
            <a:ext cx="2358280" cy="584751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（方法二）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</a:t>
            </a:r>
            <a:endParaRPr lang="zh-CN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7" name="椭圆 6"/>
          <p:cNvSpPr/>
          <p:nvPr/>
        </p:nvSpPr>
        <p:spPr bwMode="auto">
          <a:xfrm>
            <a:off x="7038460" y="4812803"/>
            <a:ext cx="900247" cy="951227"/>
          </a:xfrm>
          <a:prstGeom prst="ellipse">
            <a:avLst/>
          </a:prstGeom>
          <a:solidFill>
            <a:schemeClr val="bg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  <p:sp>
        <p:nvSpPr>
          <p:cNvPr id="8" name="矩形 7"/>
          <p:cNvSpPr/>
          <p:nvPr/>
        </p:nvSpPr>
        <p:spPr bwMode="auto">
          <a:xfrm>
            <a:off x="8424688" y="4852808"/>
            <a:ext cx="936104" cy="911222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063421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60" y="1412776"/>
            <a:ext cx="5438775" cy="414337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07752" y="5750840"/>
            <a:ext cx="6048672" cy="9048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按顺序执行</a:t>
            </a:r>
            <a:r>
              <a:rPr lang="en-US" altLang="zh-CN" sz="2400" dirty="0" err="1">
                <a:solidFill>
                  <a:srgbClr val="FF0000"/>
                </a:solidFill>
              </a:rPr>
              <a:t>DrawRect</a:t>
            </a:r>
            <a:r>
              <a:rPr lang="en-US" altLang="zh-CN" sz="2400" dirty="0">
                <a:solidFill>
                  <a:srgbClr val="FF0000"/>
                </a:solidFill>
              </a:rPr>
              <a:t> ( )</a:t>
            </a:r>
            <a:r>
              <a:rPr lang="zh-CN" altLang="en-US" sz="2400" dirty="0">
                <a:solidFill>
                  <a:srgbClr val="FF0000"/>
                </a:solidFill>
              </a:rPr>
              <a:t>和</a:t>
            </a:r>
            <a:r>
              <a:rPr lang="en-US" altLang="zh-CN" sz="2400" dirty="0" err="1">
                <a:solidFill>
                  <a:srgbClr val="FF0000"/>
                </a:solidFill>
              </a:rPr>
              <a:t>DrawCircle</a:t>
            </a:r>
            <a:r>
              <a:rPr lang="en-US" altLang="zh-CN" sz="2400" dirty="0">
                <a:solidFill>
                  <a:srgbClr val="FF0000"/>
                </a:solidFill>
              </a:rPr>
              <a:t>( )</a:t>
            </a:r>
            <a:r>
              <a:rPr lang="zh-CN" altLang="en-US" sz="2400" dirty="0">
                <a:solidFill>
                  <a:srgbClr val="FF0000"/>
                </a:solidFill>
              </a:rPr>
              <a:t>。</a:t>
            </a:r>
            <a:endParaRPr lang="en-US" altLang="zh-CN" sz="2400" dirty="0">
              <a:solidFill>
                <a:srgbClr val="FF0000"/>
              </a:solidFill>
            </a:endParaRPr>
          </a:p>
          <a:p>
            <a:pPr>
              <a:buNone/>
            </a:pPr>
            <a:r>
              <a:rPr lang="zh-CN" altLang="en-US" sz="2400" dirty="0">
                <a:solidFill>
                  <a:srgbClr val="FF0000"/>
                </a:solidFill>
              </a:rPr>
              <a:t>前一函数执行完后才开始执行后一函数。</a:t>
            </a:r>
          </a:p>
        </p:txBody>
      </p:sp>
      <p:sp>
        <p:nvSpPr>
          <p:cNvPr id="3" name="矩形 2"/>
          <p:cNvSpPr/>
          <p:nvPr/>
        </p:nvSpPr>
        <p:spPr>
          <a:xfrm>
            <a:off x="215776" y="383450"/>
            <a:ext cx="8682188" cy="830972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>
              <a:lnSpc>
                <a:spcPct val="150000"/>
              </a:lnSpc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步骤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2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：在程序中调用画圆和画方的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0000FF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两个</a:t>
            </a: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函数</a:t>
            </a:r>
            <a:endParaRPr lang="en-US" altLang="zh-CN" sz="28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2606" y="4077072"/>
            <a:ext cx="3524250" cy="2619375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880072" y="1772816"/>
            <a:ext cx="6048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dirty="0">
                <a:solidFill>
                  <a:srgbClr val="00B050"/>
                </a:solidFill>
              </a:rPr>
              <a:t>//</a:t>
            </a:r>
            <a:r>
              <a:rPr lang="zh-CN" altLang="en-US" sz="2400" dirty="0">
                <a:solidFill>
                  <a:srgbClr val="00B050"/>
                </a:solidFill>
              </a:rPr>
              <a:t>按钮“开始并发画圆画方”的程序</a:t>
            </a:r>
          </a:p>
        </p:txBody>
      </p:sp>
      <p:sp>
        <p:nvSpPr>
          <p:cNvPr id="10" name="矩形 9"/>
          <p:cNvSpPr/>
          <p:nvPr/>
        </p:nvSpPr>
        <p:spPr>
          <a:xfrm>
            <a:off x="8010624" y="541606"/>
            <a:ext cx="2358280" cy="584751"/>
          </a:xfrm>
          <a:prstGeom prst="rect">
            <a:avLst/>
          </a:prstGeom>
        </p:spPr>
        <p:txBody>
          <a:bodyPr wrap="none" lIns="91411" tIns="45708" rIns="91411" bIns="45708">
            <a:spAutoFit/>
          </a:bodyPr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（方法二）</a:t>
            </a:r>
            <a:r>
              <a:rPr lang="en-US" altLang="zh-CN" sz="32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 </a:t>
            </a:r>
            <a:endParaRPr lang="zh-CN" altLang="en-US" sz="32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cxnSp>
        <p:nvCxnSpPr>
          <p:cNvPr id="12" name="直接箭头连接符 11"/>
          <p:cNvCxnSpPr/>
          <p:nvPr/>
        </p:nvCxnSpPr>
        <p:spPr bwMode="auto">
          <a:xfrm>
            <a:off x="2736056" y="2348880"/>
            <a:ext cx="0" cy="2065082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ysDot"/>
            <a:round/>
            <a:headEnd type="none" w="med" len="med"/>
            <a:tailEnd type="triangle"/>
          </a:ln>
          <a:effectLst/>
        </p:spPr>
      </p:cxnSp>
      <p:sp>
        <p:nvSpPr>
          <p:cNvPr id="15" name="矩形 14"/>
          <p:cNvSpPr/>
          <p:nvPr/>
        </p:nvSpPr>
        <p:spPr bwMode="auto">
          <a:xfrm>
            <a:off x="8393058" y="4862381"/>
            <a:ext cx="950506" cy="888459"/>
          </a:xfrm>
          <a:prstGeom prst="rect">
            <a:avLst/>
          </a:prstGeom>
          <a:solidFill>
            <a:schemeClr val="bg1"/>
          </a:solidFill>
          <a:ln w="57150" cap="flat" cmpd="sng" algn="ctr">
            <a:solidFill>
              <a:srgbClr val="0000F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143000" marR="0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zh-CN" altLang="en-US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19975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5976" y="2708920"/>
            <a:ext cx="4972050" cy="15144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712623" y="642918"/>
            <a:ext cx="8576161" cy="954083"/>
          </a:xfrm>
          <a:prstGeom prst="rect">
            <a:avLst/>
          </a:prstGeom>
        </p:spPr>
        <p:txBody>
          <a:bodyPr wrap="square" lIns="91411" tIns="45708" rIns="91411" bIns="45708">
            <a:spAutoFit/>
          </a:bodyPr>
          <a:lstStyle/>
          <a:p>
            <a:pPr algn="ctr">
              <a:buNone/>
              <a:defRPr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结论：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在程序中若直接调用“画圆函数”和“画方函数”，无论先调用谁，都无法让它们实现并行运行。</a:t>
            </a:r>
            <a:endParaRPr lang="zh-CN" altLang="en-US" sz="2800" b="1" cap="all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solidFill>
                <a:srgbClr val="B05E2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349120" y="2855243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先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</a:t>
            </a:r>
            <a:endParaRPr lang="zh-CN" altLang="en-US" sz="2800" dirty="0"/>
          </a:p>
        </p:txBody>
      </p:sp>
      <p:sp>
        <p:nvSpPr>
          <p:cNvPr id="19" name="矩形 18"/>
          <p:cNvSpPr/>
          <p:nvPr/>
        </p:nvSpPr>
        <p:spPr>
          <a:xfrm>
            <a:off x="7725501" y="3332155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后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画方</a:t>
            </a:r>
            <a:endParaRPr lang="zh-CN" altLang="en-US" sz="2800" dirty="0"/>
          </a:p>
        </p:txBody>
      </p:sp>
      <p:sp>
        <p:nvSpPr>
          <p:cNvPr id="20" name="矩形 19"/>
          <p:cNvSpPr/>
          <p:nvPr/>
        </p:nvSpPr>
        <p:spPr>
          <a:xfrm>
            <a:off x="7429686" y="4871467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先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画方</a:t>
            </a:r>
            <a:endParaRPr lang="zh-CN" altLang="en-US" sz="2800" dirty="0"/>
          </a:p>
        </p:txBody>
      </p:sp>
      <p:sp>
        <p:nvSpPr>
          <p:cNvPr id="21" name="矩形 20"/>
          <p:cNvSpPr/>
          <p:nvPr/>
        </p:nvSpPr>
        <p:spPr>
          <a:xfrm>
            <a:off x="7806067" y="5348379"/>
            <a:ext cx="126669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solidFill>
                  <a:srgbClr val="FF0000"/>
                </a:soli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后</a:t>
            </a:r>
            <a:r>
              <a:rPr lang="zh-CN" altLang="en-US" sz="2800" b="1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  <a:cs typeface="Arial" pitchFamily="34" charset="0"/>
              </a:rPr>
              <a:t>画圆</a:t>
            </a:r>
            <a:endParaRPr lang="zh-CN" altLang="en-US" sz="28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3968" y="4583435"/>
            <a:ext cx="4991100" cy="1524000"/>
          </a:xfrm>
          <a:prstGeom prst="rect">
            <a:avLst/>
          </a:prstGeom>
        </p:spPr>
      </p:pic>
      <p:cxnSp>
        <p:nvCxnSpPr>
          <p:cNvPr id="14" name="直接连接符 13"/>
          <p:cNvCxnSpPr/>
          <p:nvPr/>
        </p:nvCxnSpPr>
        <p:spPr bwMode="auto">
          <a:xfrm rot="10800000" flipV="1">
            <a:off x="4625934" y="3446696"/>
            <a:ext cx="2214578" cy="1928826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</p:cxnSp>
      <p:cxnSp>
        <p:nvCxnSpPr>
          <p:cNvPr id="15" name="直接连接符 14"/>
          <p:cNvCxnSpPr/>
          <p:nvPr/>
        </p:nvCxnSpPr>
        <p:spPr bwMode="auto">
          <a:xfrm rot="16200000" flipH="1">
            <a:off x="4840248" y="3589572"/>
            <a:ext cx="1928826" cy="1643074"/>
          </a:xfrm>
          <a:prstGeom prst="line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glow rad="101600">
              <a:srgbClr val="FF0000">
                <a:alpha val="40000"/>
              </a:srgbClr>
            </a:glow>
          </a:effectLst>
        </p:spPr>
      </p:cxnSp>
      <p:grpSp>
        <p:nvGrpSpPr>
          <p:cNvPr id="9" name="组合 8"/>
          <p:cNvGrpSpPr/>
          <p:nvPr/>
        </p:nvGrpSpPr>
        <p:grpSpPr>
          <a:xfrm>
            <a:off x="1295896" y="1597001"/>
            <a:ext cx="7696298" cy="1111919"/>
            <a:chOff x="1295896" y="1597001"/>
            <a:chExt cx="7696298" cy="111191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472360" y="1767487"/>
              <a:ext cx="2790825" cy="71437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27944" y="1745754"/>
              <a:ext cx="3371850" cy="819150"/>
            </a:xfrm>
            <a:prstGeom prst="rect">
              <a:avLst/>
            </a:prstGeom>
          </p:spPr>
        </p:pic>
        <p:sp>
          <p:nvSpPr>
            <p:cNvPr id="8" name="圆角矩形 7"/>
            <p:cNvSpPr/>
            <p:nvPr/>
          </p:nvSpPr>
          <p:spPr bwMode="auto">
            <a:xfrm>
              <a:off x="1295896" y="1597001"/>
              <a:ext cx="7696298" cy="1111919"/>
            </a:xfrm>
            <a:prstGeom prst="roundRect">
              <a:avLst/>
            </a:prstGeom>
            <a:noFill/>
            <a:ln w="57150" cap="flat" cmpd="sng" algn="ctr">
              <a:solidFill>
                <a:srgbClr val="FF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1143000" marR="0" indent="-2286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Tx/>
                <a:buChar char="•"/>
                <a:tabLst/>
              </a:pPr>
              <a:endParaRPr kumimoji="0" lang="zh-CN" altLang="en-US" sz="20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宋体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3725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repeatCount="2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AutoShape 2"/>
          <p:cNvSpPr>
            <a:spLocks noChangeArrowheads="1"/>
          </p:cNvSpPr>
          <p:nvPr/>
        </p:nvSpPr>
        <p:spPr bwMode="auto">
          <a:xfrm>
            <a:off x="754032" y="642918"/>
            <a:ext cx="8643998" cy="1296991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问题：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如何调用两个函数让其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并发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运行，而不是串行运行？</a:t>
            </a:r>
          </a:p>
        </p:txBody>
      </p:sp>
      <p:sp>
        <p:nvSpPr>
          <p:cNvPr id="23" name="AutoShape 2"/>
          <p:cNvSpPr>
            <a:spLocks noChangeArrowheads="1"/>
          </p:cNvSpPr>
          <p:nvPr/>
        </p:nvSpPr>
        <p:spPr bwMode="auto">
          <a:xfrm>
            <a:off x="1754164" y="4632339"/>
            <a:ext cx="6072230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 algn="ctr">
              <a:spcBef>
                <a:spcPct val="20000"/>
              </a:spcBef>
              <a:buNone/>
              <a:defRPr/>
            </a:pP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答案：将函数创建为</a:t>
            </a:r>
            <a:r>
              <a:rPr lang="zh-CN" altLang="en-US" sz="32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！</a:t>
            </a:r>
            <a:endParaRPr lang="zh-CN" altLang="en-US" sz="32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3928" y="2276872"/>
            <a:ext cx="7943850" cy="84582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3928" y="3429000"/>
            <a:ext cx="7452360" cy="868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175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3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AutoShape 7"/>
          <p:cNvSpPr>
            <a:spLocks noChangeArrowheads="1"/>
          </p:cNvSpPr>
          <p:nvPr/>
        </p:nvSpPr>
        <p:spPr bwMode="gray">
          <a:xfrm>
            <a:off x="859100" y="1391284"/>
            <a:ext cx="8429684" cy="2833709"/>
          </a:xfrm>
          <a:prstGeom prst="roundRect">
            <a:avLst>
              <a:gd name="adj" fmla="val 12699"/>
            </a:avLst>
          </a:prstGeom>
          <a:solidFill>
            <a:schemeClr val="tx1"/>
          </a:solidFill>
          <a:ln w="9525" algn="ctr">
            <a:solidFill>
              <a:schemeClr val="tx1"/>
            </a:solidFill>
            <a:round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4" name="AutoShape 8"/>
          <p:cNvSpPr>
            <a:spLocks noChangeArrowheads="1"/>
          </p:cNvSpPr>
          <p:nvPr/>
        </p:nvSpPr>
        <p:spPr bwMode="gray">
          <a:xfrm>
            <a:off x="946022" y="2076551"/>
            <a:ext cx="8199886" cy="2077004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9525">
            <a:noFill/>
            <a:round/>
            <a:headEnd/>
            <a:tailEnd/>
          </a:ln>
          <a:effectLst>
            <a:prstShdw prst="shdw18" dist="17961" dir="13500000">
              <a:srgbClr val="FFFFFF">
                <a:gamma/>
                <a:shade val="60000"/>
                <a:invGamma/>
              </a:srgbClr>
            </a:prstShdw>
          </a:effec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" name="Text Box 18"/>
          <p:cNvSpPr txBox="1">
            <a:spLocks noChangeArrowheads="1"/>
          </p:cNvSpPr>
          <p:nvPr/>
        </p:nvSpPr>
        <p:spPr bwMode="white">
          <a:xfrm>
            <a:off x="1356286" y="1340768"/>
            <a:ext cx="6618306" cy="646331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  <a:spAutoFit/>
          </a:bodyPr>
          <a:lstStyle/>
          <a:p>
            <a:pPr lvl="1">
              <a:buNone/>
            </a:pPr>
            <a:r>
              <a:rPr lang="zh-CN" altLang="en-US" sz="3600" b="1" dirty="0">
                <a:solidFill>
                  <a:schemeClr val="bg1"/>
                </a:solidFill>
                <a:latin typeface="宋体" pitchFamily="2" charset="-122"/>
              </a:rPr>
              <a:t>线程的概念（</a:t>
            </a:r>
            <a:r>
              <a:rPr lang="en-US" altLang="zh-CN" sz="3600" b="1" dirty="0">
                <a:solidFill>
                  <a:srgbClr val="FF0000"/>
                </a:solidFill>
                <a:latin typeface="宋体" pitchFamily="2" charset="-122"/>
              </a:rPr>
              <a:t>Thread</a:t>
            </a:r>
            <a:r>
              <a:rPr lang="zh-CN" altLang="en-US" sz="3600" b="1" dirty="0">
                <a:solidFill>
                  <a:schemeClr val="bg1"/>
                </a:solidFill>
                <a:latin typeface="宋体" pitchFamily="2" charset="-122"/>
              </a:rPr>
              <a:t>）</a:t>
            </a:r>
          </a:p>
        </p:txBody>
      </p:sp>
      <p:grpSp>
        <p:nvGrpSpPr>
          <p:cNvPr id="2" name="组合 31"/>
          <p:cNvGrpSpPr/>
          <p:nvPr/>
        </p:nvGrpSpPr>
        <p:grpSpPr>
          <a:xfrm>
            <a:off x="1060888" y="2333906"/>
            <a:ext cx="8001056" cy="462327"/>
            <a:chOff x="1027258" y="2278998"/>
            <a:chExt cx="8001056" cy="462327"/>
          </a:xfrm>
        </p:grpSpPr>
        <p:sp>
          <p:nvSpPr>
            <p:cNvPr id="8" name="AutoShape 22"/>
            <p:cNvSpPr>
              <a:spLocks noChangeArrowheads="1"/>
            </p:cNvSpPr>
            <p:nvPr/>
          </p:nvSpPr>
          <p:spPr bwMode="gray">
            <a:xfrm>
              <a:off x="1027258" y="2278998"/>
              <a:ext cx="8001056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9" name="Text Box 21"/>
            <p:cNvSpPr txBox="1">
              <a:spLocks noChangeArrowheads="1"/>
            </p:cNvSpPr>
            <p:nvPr/>
          </p:nvSpPr>
          <p:spPr bwMode="gray">
            <a:xfrm>
              <a:off x="1473340" y="2279660"/>
              <a:ext cx="72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eaLnBrk="0" fontAlgn="auto" hangingPunct="0">
                <a:spcBef>
                  <a:spcPts val="0"/>
                </a:spcBef>
                <a:spcAft>
                  <a:spcPts val="0"/>
                </a:spcAft>
                <a:buNone/>
                <a:defRPr/>
              </a:pPr>
              <a:r>
                <a:rPr lang="zh-CN" altLang="en-US" sz="2400" dirty="0"/>
                <a:t>线程是可由</a:t>
              </a:r>
              <a:r>
                <a:rPr lang="en-US" altLang="zh-CN" sz="2400" dirty="0"/>
                <a:t>CPU</a:t>
              </a:r>
              <a:r>
                <a:rPr lang="zh-CN" altLang="en-US" sz="2400" dirty="0">
                  <a:solidFill>
                    <a:srgbClr val="FF0000"/>
                  </a:solidFill>
                </a:rPr>
                <a:t>直接运行</a:t>
              </a:r>
              <a:r>
                <a:rPr lang="zh-CN" altLang="en-US" sz="2400" dirty="0"/>
                <a:t>的实体；</a:t>
              </a:r>
              <a:endParaRPr lang="zh-CN" altLang="en-US" sz="2400" kern="0" cap="all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effectLst>
                  <a:reflection blurRad="12700" stA="28000" endPos="45000" dist="1000" dir="5400000" sy="-100000" algn="bl" rotWithShape="0"/>
                </a:effectLst>
                <a:ea typeface="黑体" pitchFamily="2" charset="-122"/>
              </a:endParaRPr>
            </a:p>
          </p:txBody>
        </p:sp>
        <p:sp>
          <p:nvSpPr>
            <p:cNvPr id="10" name="Oval 37"/>
            <p:cNvSpPr>
              <a:spLocks noChangeArrowheads="1"/>
            </p:cNvSpPr>
            <p:nvPr/>
          </p:nvSpPr>
          <p:spPr bwMode="auto">
            <a:xfrm>
              <a:off x="1088202" y="2328040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1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32"/>
          <p:cNvGrpSpPr/>
          <p:nvPr/>
        </p:nvGrpSpPr>
        <p:grpSpPr>
          <a:xfrm>
            <a:off x="1060888" y="2905410"/>
            <a:ext cx="8001056" cy="462327"/>
            <a:chOff x="1027258" y="2850502"/>
            <a:chExt cx="8001056" cy="462327"/>
          </a:xfrm>
        </p:grpSpPr>
        <p:sp>
          <p:nvSpPr>
            <p:cNvPr id="16" name="AutoShape 22"/>
            <p:cNvSpPr>
              <a:spLocks noChangeArrowheads="1"/>
            </p:cNvSpPr>
            <p:nvPr/>
          </p:nvSpPr>
          <p:spPr bwMode="gray">
            <a:xfrm>
              <a:off x="1027258" y="2850502"/>
              <a:ext cx="8001056" cy="455613"/>
            </a:xfrm>
            <a:prstGeom prst="roundRect">
              <a:avLst>
                <a:gd name="adj" fmla="val 50000"/>
              </a:avLst>
            </a:prstGeom>
            <a:noFill/>
            <a:ln w="28575" algn="ctr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FontTx/>
                <a:buChar char="•"/>
              </a:pPr>
              <a:endParaRPr lang="zh-CN" altLang="zh-CN" sz="2400"/>
            </a:p>
          </p:txBody>
        </p:sp>
        <p:sp>
          <p:nvSpPr>
            <p:cNvPr id="17" name="Text Box 21"/>
            <p:cNvSpPr txBox="1">
              <a:spLocks noChangeArrowheads="1"/>
            </p:cNvSpPr>
            <p:nvPr/>
          </p:nvSpPr>
          <p:spPr bwMode="gray">
            <a:xfrm>
              <a:off x="1473340" y="2851164"/>
              <a:ext cx="7269222" cy="46166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lvl="2">
                <a:buNone/>
              </a:pPr>
              <a:r>
                <a:rPr lang="zh-CN" altLang="en-US" sz="2400" dirty="0"/>
                <a:t>一个程序可以创建</a:t>
              </a:r>
              <a:r>
                <a:rPr lang="zh-CN" altLang="en-US" sz="2400" dirty="0">
                  <a:solidFill>
                    <a:srgbClr val="FF0000"/>
                  </a:solidFill>
                </a:rPr>
                <a:t>多个</a:t>
              </a:r>
              <a:r>
                <a:rPr lang="zh-CN" altLang="en-US" sz="2400" dirty="0"/>
                <a:t>线程；</a:t>
              </a:r>
              <a:endParaRPr lang="en-US" altLang="zh-CN" sz="2400" dirty="0"/>
            </a:p>
          </p:txBody>
        </p:sp>
        <p:sp>
          <p:nvSpPr>
            <p:cNvPr id="25" name="Oval 37"/>
            <p:cNvSpPr>
              <a:spLocks noChangeArrowheads="1"/>
            </p:cNvSpPr>
            <p:nvPr/>
          </p:nvSpPr>
          <p:spPr bwMode="auto">
            <a:xfrm>
              <a:off x="1083514" y="2899304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2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33"/>
          <p:cNvGrpSpPr/>
          <p:nvPr/>
        </p:nvGrpSpPr>
        <p:grpSpPr>
          <a:xfrm>
            <a:off x="1060888" y="3476914"/>
            <a:ext cx="8001056" cy="462327"/>
            <a:chOff x="1027258" y="3422006"/>
            <a:chExt cx="8001056" cy="462327"/>
          </a:xfrm>
        </p:grpSpPr>
        <p:grpSp>
          <p:nvGrpSpPr>
            <p:cNvPr id="11" name="组合 18"/>
            <p:cNvGrpSpPr/>
            <p:nvPr/>
          </p:nvGrpSpPr>
          <p:grpSpPr>
            <a:xfrm>
              <a:off x="1027258" y="3422006"/>
              <a:ext cx="8001056" cy="462327"/>
              <a:chOff x="1254098" y="4752623"/>
              <a:chExt cx="8001056" cy="462327"/>
            </a:xfrm>
          </p:grpSpPr>
          <p:sp>
            <p:nvSpPr>
              <p:cNvPr id="20" name="AutoShape 22"/>
              <p:cNvSpPr>
                <a:spLocks noChangeArrowheads="1"/>
              </p:cNvSpPr>
              <p:nvPr/>
            </p:nvSpPr>
            <p:spPr bwMode="gray">
              <a:xfrm>
                <a:off x="1254098" y="4752623"/>
                <a:ext cx="8001056" cy="455613"/>
              </a:xfrm>
              <a:prstGeom prst="roundRect">
                <a:avLst>
                  <a:gd name="adj" fmla="val 50000"/>
                </a:avLst>
              </a:prstGeom>
              <a:noFill/>
              <a:ln w="28575" algn="ctr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>
                  <a:spcBef>
                    <a:spcPct val="20000"/>
                  </a:spcBef>
                  <a:buFontTx/>
                  <a:buChar char="•"/>
                </a:pPr>
                <a:endParaRPr lang="zh-CN" altLang="zh-CN" sz="2400"/>
              </a:p>
            </p:txBody>
          </p:sp>
          <p:sp>
            <p:nvSpPr>
              <p:cNvPr id="21" name="Text Box 21"/>
              <p:cNvSpPr txBox="1">
                <a:spLocks noChangeArrowheads="1"/>
              </p:cNvSpPr>
              <p:nvPr/>
            </p:nvSpPr>
            <p:spPr bwMode="gray">
              <a:xfrm>
                <a:off x="1700180" y="4753285"/>
                <a:ext cx="7269222" cy="46166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lvl="2">
                  <a:buNone/>
                </a:pPr>
                <a:r>
                  <a:rPr lang="zh-CN" altLang="en-US" sz="2400" dirty="0"/>
                  <a:t>多个线程共享</a:t>
                </a:r>
                <a:r>
                  <a:rPr lang="en-US" altLang="zh-CN" sz="2400" dirty="0"/>
                  <a:t>CPU</a:t>
                </a:r>
                <a:r>
                  <a:rPr lang="zh-CN" altLang="en-US" sz="2400" dirty="0"/>
                  <a:t>可以实现</a:t>
                </a:r>
                <a:r>
                  <a:rPr lang="zh-CN" altLang="en-US" sz="2400" dirty="0">
                    <a:solidFill>
                      <a:srgbClr val="FF0000"/>
                    </a:solidFill>
                  </a:rPr>
                  <a:t>并发</a:t>
                </a:r>
                <a:r>
                  <a:rPr lang="zh-CN" altLang="en-US" sz="2400" dirty="0"/>
                  <a:t>运行。</a:t>
                </a:r>
                <a:endParaRPr lang="en-US" altLang="zh-CN" sz="2400" dirty="0"/>
              </a:p>
            </p:txBody>
          </p:sp>
        </p:grpSp>
        <p:sp>
          <p:nvSpPr>
            <p:cNvPr id="31" name="Oval 37"/>
            <p:cNvSpPr>
              <a:spLocks noChangeArrowheads="1"/>
            </p:cNvSpPr>
            <p:nvPr/>
          </p:nvSpPr>
          <p:spPr bwMode="auto">
            <a:xfrm>
              <a:off x="1074354" y="3470808"/>
              <a:ext cx="364095" cy="359112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spcBef>
                  <a:spcPct val="20000"/>
                </a:spcBef>
                <a:buNone/>
              </a:pPr>
              <a:r>
                <a:rPr lang="en-US" altLang="zh-CN" sz="2400" dirty="0">
                  <a:solidFill>
                    <a:schemeClr val="bg1"/>
                  </a:solidFill>
                </a:rPr>
                <a:t>3</a:t>
              </a:r>
              <a:endParaRPr lang="zh-CN" altLang="zh-CN" sz="2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AutoShape 2"/>
          <p:cNvSpPr>
            <a:spLocks noChangeArrowheads="1"/>
          </p:cNvSpPr>
          <p:nvPr/>
        </p:nvSpPr>
        <p:spPr bwMode="auto">
          <a:xfrm>
            <a:off x="1007864" y="4653136"/>
            <a:ext cx="8176422" cy="1439867"/>
          </a:xfrm>
          <a:prstGeom prst="roundRect">
            <a:avLst>
              <a:gd name="adj" fmla="val 11741"/>
            </a:avLst>
          </a:prstGeom>
          <a:solidFill>
            <a:schemeClr val="tx1"/>
          </a:solidFill>
          <a:ln w="18000">
            <a:noFill/>
            <a:round/>
            <a:headEnd/>
            <a:tailEnd/>
          </a:ln>
        </p:spPr>
        <p:txBody>
          <a:bodyPr lIns="89803" tIns="48983" rIns="89803" bIns="48983" anchor="ctr"/>
          <a:lstStyle/>
          <a:p>
            <a:pPr>
              <a:spcBef>
                <a:spcPct val="20000"/>
              </a:spcBef>
              <a:buNone/>
              <a:defRPr/>
            </a:pP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线程的应用：如果把程序中某些函数创建为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线程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，</a:t>
            </a:r>
            <a:endParaRPr lang="en-US" altLang="zh-CN" sz="28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  <a:p>
            <a:pPr>
              <a:spcBef>
                <a:spcPct val="20000"/>
              </a:spcBef>
              <a:buNone/>
              <a:defRPr/>
            </a:pPr>
            <a:r>
              <a:rPr lang="en-US" altLang="zh-CN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                      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那么这些函数将可以</a:t>
            </a:r>
            <a:r>
              <a:rPr lang="zh-CN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并发</a:t>
            </a:r>
            <a:r>
              <a:rPr lang="zh-CN" altLang="en-US" sz="2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黑体" pitchFamily="2" charset="-122"/>
                <a:cs typeface="Arial" pitchFamily="34" charset="0"/>
              </a:rPr>
              <a:t>运行！</a:t>
            </a:r>
            <a:endParaRPr lang="zh-CN" altLang="en-US" sz="2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黑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188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1|0.1|0.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3|2.4|2.6|2|20.4|4.7|1|21.8|0.2|6.7|7.7|3.8|1.4|18.6"/>
</p:tagLst>
</file>

<file path=ppt/theme/theme1.xml><?xml version="1.0" encoding="utf-8"?>
<a:theme xmlns:a="http://schemas.openxmlformats.org/drawingml/2006/main" name="自定义设计方案">
  <a:themeElements>
    <a:clrScheme name="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自定义设计方案">
      <a:majorFont>
        <a:latin typeface="Arial"/>
        <a:ea typeface="楷体_GB2312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6_색종이 상자">
  <a:themeElements>
    <a:clrScheme name="4_색종이 상자 1">
      <a:dk1>
        <a:srgbClr val="000000"/>
      </a:dk1>
      <a:lt1>
        <a:srgbClr val="FFFFFF"/>
      </a:lt1>
      <a:dk2>
        <a:srgbClr val="CC6600"/>
      </a:dk2>
      <a:lt2>
        <a:srgbClr val="F5B363"/>
      </a:lt2>
      <a:accent1>
        <a:srgbClr val="EB933B"/>
      </a:accent1>
      <a:accent2>
        <a:srgbClr val="F3C917"/>
      </a:accent2>
      <a:accent3>
        <a:srgbClr val="FFFFFF"/>
      </a:accent3>
      <a:accent4>
        <a:srgbClr val="000000"/>
      </a:accent4>
      <a:accent5>
        <a:srgbClr val="F3C8AF"/>
      </a:accent5>
      <a:accent6>
        <a:srgbClr val="DCB614"/>
      </a:accent6>
      <a:hlink>
        <a:srgbClr val="BB9321"/>
      </a:hlink>
      <a:folHlink>
        <a:srgbClr val="F1E785"/>
      </a:folHlink>
    </a:clrScheme>
    <a:fontScheme name="6_색종이 상자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1143000" marR="0" indent="-22860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Tx/>
          <a:buChar char="•"/>
          <a:tabLst/>
          <a:defRPr kumimoji="0" lang="ko-KR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4_색종이 상자 1">
        <a:dk1>
          <a:srgbClr val="000000"/>
        </a:dk1>
        <a:lt1>
          <a:srgbClr val="FFFFFF"/>
        </a:lt1>
        <a:dk2>
          <a:srgbClr val="CC6600"/>
        </a:dk2>
        <a:lt2>
          <a:srgbClr val="F5B363"/>
        </a:lt2>
        <a:accent1>
          <a:srgbClr val="EB933B"/>
        </a:accent1>
        <a:accent2>
          <a:srgbClr val="F3C917"/>
        </a:accent2>
        <a:accent3>
          <a:srgbClr val="FFFFFF"/>
        </a:accent3>
        <a:accent4>
          <a:srgbClr val="000000"/>
        </a:accent4>
        <a:accent5>
          <a:srgbClr val="F3C8AF"/>
        </a:accent5>
        <a:accent6>
          <a:srgbClr val="DCB614"/>
        </a:accent6>
        <a:hlink>
          <a:srgbClr val="BB9321"/>
        </a:hlink>
        <a:folHlink>
          <a:srgbClr val="F1E785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2">
        <a:dk1>
          <a:srgbClr val="000000"/>
        </a:dk1>
        <a:lt1>
          <a:srgbClr val="FFFFFF"/>
        </a:lt1>
        <a:dk2>
          <a:srgbClr val="7EA93F"/>
        </a:dk2>
        <a:lt2>
          <a:srgbClr val="C1D078"/>
        </a:lt2>
        <a:accent1>
          <a:srgbClr val="A3BC5E"/>
        </a:accent1>
        <a:accent2>
          <a:srgbClr val="DEA866"/>
        </a:accent2>
        <a:accent3>
          <a:srgbClr val="FFFFFF"/>
        </a:accent3>
        <a:accent4>
          <a:srgbClr val="000000"/>
        </a:accent4>
        <a:accent5>
          <a:srgbClr val="CEDAB6"/>
        </a:accent5>
        <a:accent6>
          <a:srgbClr val="C9985C"/>
        </a:accent6>
        <a:hlink>
          <a:srgbClr val="B65A22"/>
        </a:hlink>
        <a:folHlink>
          <a:srgbClr val="EACB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3">
        <a:dk1>
          <a:srgbClr val="000000"/>
        </a:dk1>
        <a:lt1>
          <a:srgbClr val="FFFFFF"/>
        </a:lt1>
        <a:dk2>
          <a:srgbClr val="D56755"/>
        </a:dk2>
        <a:lt2>
          <a:srgbClr val="F6C6C6"/>
        </a:lt2>
        <a:accent1>
          <a:srgbClr val="EC9780"/>
        </a:accent1>
        <a:accent2>
          <a:srgbClr val="ECA958"/>
        </a:accent2>
        <a:accent3>
          <a:srgbClr val="FFFFFF"/>
        </a:accent3>
        <a:accent4>
          <a:srgbClr val="000000"/>
        </a:accent4>
        <a:accent5>
          <a:srgbClr val="F4C9C0"/>
        </a:accent5>
        <a:accent6>
          <a:srgbClr val="D6994F"/>
        </a:accent6>
        <a:hlink>
          <a:srgbClr val="D97131"/>
        </a:hlink>
        <a:folHlink>
          <a:srgbClr val="F7CDA7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4">
        <a:dk1>
          <a:srgbClr val="000000"/>
        </a:dk1>
        <a:lt1>
          <a:srgbClr val="FFFFFF"/>
        </a:lt1>
        <a:dk2>
          <a:srgbClr val="990000"/>
        </a:dk2>
        <a:lt2>
          <a:srgbClr val="FDBDBB"/>
        </a:lt2>
        <a:accent1>
          <a:srgbClr val="DC4E4E"/>
        </a:accent1>
        <a:accent2>
          <a:srgbClr val="5984EF"/>
        </a:accent2>
        <a:accent3>
          <a:srgbClr val="FFFFFF"/>
        </a:accent3>
        <a:accent4>
          <a:srgbClr val="000000"/>
        </a:accent4>
        <a:accent5>
          <a:srgbClr val="EBB2B2"/>
        </a:accent5>
        <a:accent6>
          <a:srgbClr val="5077D9"/>
        </a:accent6>
        <a:hlink>
          <a:srgbClr val="1E44AE"/>
        </a:hlink>
        <a:folHlink>
          <a:srgbClr val="BDD5E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5">
        <a:dk1>
          <a:srgbClr val="000000"/>
        </a:dk1>
        <a:lt1>
          <a:srgbClr val="FFFFFF"/>
        </a:lt1>
        <a:dk2>
          <a:srgbClr val="1475A6"/>
        </a:dk2>
        <a:lt2>
          <a:srgbClr val="B9D4F7"/>
        </a:lt2>
        <a:accent1>
          <a:srgbClr val="69B0D7"/>
        </a:accent1>
        <a:accent2>
          <a:srgbClr val="51C5BF"/>
        </a:accent2>
        <a:accent3>
          <a:srgbClr val="FFFFFF"/>
        </a:accent3>
        <a:accent4>
          <a:srgbClr val="000000"/>
        </a:accent4>
        <a:accent5>
          <a:srgbClr val="B9D4E8"/>
        </a:accent5>
        <a:accent6>
          <a:srgbClr val="49B2AD"/>
        </a:accent6>
        <a:hlink>
          <a:srgbClr val="2F8C93"/>
        </a:hlink>
        <a:folHlink>
          <a:srgbClr val="9BE7E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6">
        <a:dk1>
          <a:srgbClr val="000000"/>
        </a:dk1>
        <a:lt1>
          <a:srgbClr val="FFFFFF"/>
        </a:lt1>
        <a:dk2>
          <a:srgbClr val="A60000"/>
        </a:dk2>
        <a:lt2>
          <a:srgbClr val="FDC4C3"/>
        </a:lt2>
        <a:accent1>
          <a:srgbClr val="DB664F"/>
        </a:accent1>
        <a:accent2>
          <a:srgbClr val="76BAD2"/>
        </a:accent2>
        <a:accent3>
          <a:srgbClr val="FFFFFF"/>
        </a:accent3>
        <a:accent4>
          <a:srgbClr val="000000"/>
        </a:accent4>
        <a:accent5>
          <a:srgbClr val="EAB8B2"/>
        </a:accent5>
        <a:accent6>
          <a:srgbClr val="6AA8BE"/>
        </a:accent6>
        <a:hlink>
          <a:srgbClr val="30789C"/>
        </a:hlink>
        <a:folHlink>
          <a:srgbClr val="BCDAF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7">
        <a:dk1>
          <a:srgbClr val="000000"/>
        </a:dk1>
        <a:lt1>
          <a:srgbClr val="FFFFFF"/>
        </a:lt1>
        <a:dk2>
          <a:srgbClr val="B57901"/>
        </a:dk2>
        <a:lt2>
          <a:srgbClr val="FFE149"/>
        </a:lt2>
        <a:accent1>
          <a:srgbClr val="F3BF01"/>
        </a:accent1>
        <a:accent2>
          <a:srgbClr val="F37C0F"/>
        </a:accent2>
        <a:accent3>
          <a:srgbClr val="FFFFFF"/>
        </a:accent3>
        <a:accent4>
          <a:srgbClr val="000000"/>
        </a:accent4>
        <a:accent5>
          <a:srgbClr val="F8DCAA"/>
        </a:accent5>
        <a:accent6>
          <a:srgbClr val="DC700C"/>
        </a:accent6>
        <a:hlink>
          <a:srgbClr val="C35219"/>
        </a:hlink>
        <a:folHlink>
          <a:srgbClr val="EEC198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4_색종이 상자 8">
        <a:dk1>
          <a:srgbClr val="000000"/>
        </a:dk1>
        <a:lt1>
          <a:srgbClr val="FFFFFF"/>
        </a:lt1>
        <a:dk2>
          <a:srgbClr val="777777"/>
        </a:dk2>
        <a:lt2>
          <a:srgbClr val="DDDDDD"/>
        </a:lt2>
        <a:accent1>
          <a:srgbClr val="B2B2B2"/>
        </a:accent1>
        <a:accent2>
          <a:srgbClr val="969696"/>
        </a:accent2>
        <a:accent3>
          <a:srgbClr val="FFFFFF"/>
        </a:accent3>
        <a:accent4>
          <a:srgbClr val="000000"/>
        </a:accent4>
        <a:accent5>
          <a:srgbClr val="D5D5D5"/>
        </a:accent5>
        <a:accent6>
          <a:srgbClr val="878787"/>
        </a:accent6>
        <a:hlink>
          <a:srgbClr val="777777"/>
        </a:hlink>
        <a:folHlink>
          <a:srgbClr val="4D4D4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佈景主題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15419</Words>
  <Application>Microsoft Office PowerPoint</Application>
  <PresentationFormat>自定义</PresentationFormat>
  <Paragraphs>2634</Paragraphs>
  <Slides>266</Slides>
  <Notes>74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266</vt:i4>
      </vt:variant>
    </vt:vector>
  </HeadingPairs>
  <TitlesOfParts>
    <vt:vector size="287" baseType="lpstr">
      <vt:lpstr>Batang</vt:lpstr>
      <vt:lpstr>굴림</vt:lpstr>
      <vt:lpstr>HY각헤드라인M</vt:lpstr>
      <vt:lpstr>方正魏碑简体</vt:lpstr>
      <vt:lpstr>黑体</vt:lpstr>
      <vt:lpstr>楷体_GB2312</vt:lpstr>
      <vt:lpstr>隶书</vt:lpstr>
      <vt:lpstr>宋体</vt:lpstr>
      <vt:lpstr>微软雅黑</vt:lpstr>
      <vt:lpstr>Arial</vt:lpstr>
      <vt:lpstr>Arial Black</vt:lpstr>
      <vt:lpstr>Calibri</vt:lpstr>
      <vt:lpstr>Helvetica</vt:lpstr>
      <vt:lpstr>Tahoma</vt:lpstr>
      <vt:lpstr>Times New Roman</vt:lpstr>
      <vt:lpstr>Verdana</vt:lpstr>
      <vt:lpstr>Wingdings</vt:lpstr>
      <vt:lpstr>Wingdings 2</vt:lpstr>
      <vt:lpstr>自定义设计方案</vt:lpstr>
      <vt:lpstr>6_색종이 상자</vt:lpstr>
      <vt:lpstr>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                                 </vt:lpstr>
      <vt:lpstr>PowerPoint 演示文稿</vt:lpstr>
      <vt:lpstr>PowerPoint 演示文稿</vt:lpstr>
      <vt:lpstr>思考题</vt:lpstr>
      <vt:lpstr>具有新建(new)和终止(terminate)状态的进程状态</vt:lpstr>
      <vt:lpstr>支持挂起(suspend)和解挂(resume)操作的进程状态</vt:lpstr>
      <vt:lpstr>PowerPoint 演示文稿</vt:lpstr>
      <vt:lpstr>支持挂起(suspend)和解挂(resume)操作的进程状态</vt:lpstr>
      <vt:lpstr>Linux进程的状态</vt:lpstr>
      <vt:lpstr>PowerPoint 演示文稿</vt:lpstr>
      <vt:lpstr>进程的描述</vt:lpstr>
      <vt:lpstr>PowerPoint 演示文稿</vt:lpstr>
      <vt:lpstr>PCB的数据结构</vt:lpstr>
      <vt:lpstr>Linux的进程控制块PCB：task_struct</vt:lpstr>
      <vt:lpstr>PowerPoint 演示文稿</vt:lpstr>
      <vt:lpstr>PowerPoint 演示文稿</vt:lpstr>
      <vt:lpstr>进程队列或进程遍历相关的成员</vt:lpstr>
      <vt:lpstr>进程家族关系相关的成员变量</vt:lpstr>
      <vt:lpstr>PowerPoint 演示文稿</vt:lpstr>
      <vt:lpstr>和进程标识相关的成员变量</vt:lpstr>
      <vt:lpstr>获取进程标识的典型函数</vt:lpstr>
      <vt:lpstr>获取进程标识的典型函数</vt:lpstr>
      <vt:lpstr>进程组号（PGID）</vt:lpstr>
      <vt:lpstr>进程的用户ID</vt:lpstr>
      <vt:lpstr>进程用户组号（GID）</vt:lpstr>
      <vt:lpstr>进程的上下文</vt:lpstr>
      <vt:lpstr>进程切换的过程(例子：P0和P1)</vt:lpstr>
      <vt:lpstr>PowerPoint 演示文稿</vt:lpstr>
      <vt:lpstr>PowerPoint 演示文稿</vt:lpstr>
      <vt:lpstr>PowerPoint 演示文稿</vt:lpstr>
      <vt:lpstr>Linux进程实体的组成</vt:lpstr>
      <vt:lpstr>ps命令（显示Process状态）</vt:lpstr>
      <vt:lpstr>PowerPoint 演示文稿</vt:lpstr>
      <vt:lpstr>PowerPoint 演示文稿</vt:lpstr>
      <vt:lpstr>PowerPoint 演示文稿</vt:lpstr>
      <vt:lpstr>例子 ps -axu</vt:lpstr>
      <vt:lpstr>ps命令输出字段含义</vt:lpstr>
      <vt:lpstr>PowerPoint 演示文稿</vt:lpstr>
      <vt:lpstr>PowerPoint 演示文稿</vt:lpstr>
      <vt:lpstr>进程控制的概念</vt:lpstr>
      <vt:lpstr>进程创建</vt:lpstr>
      <vt:lpstr>PowerPoint 演示文稿</vt:lpstr>
      <vt:lpstr>PowerPoint 演示文稿</vt:lpstr>
      <vt:lpstr>进程撤销</vt:lpstr>
      <vt:lpstr>PowerPoint 演示文稿</vt:lpstr>
      <vt:lpstr>进程阻塞</vt:lpstr>
      <vt:lpstr>PowerPoint 演示文稿</vt:lpstr>
      <vt:lpstr>进程唤醒</vt:lpstr>
      <vt:lpstr>进程控制原语</vt:lpstr>
      <vt:lpstr>PowerPoint 演示文稿</vt:lpstr>
      <vt:lpstr>创建进程——fork</vt:lpstr>
      <vt:lpstr>思考：下面程序在屏幕上将输出什么内容？</vt:lpstr>
      <vt:lpstr>思考：下面程序运行结果是什么？</vt:lpstr>
      <vt:lpstr>创建进程——fork</vt:lpstr>
      <vt:lpstr>fork执行的示意</vt:lpstr>
      <vt:lpstr>Linux进程控制</vt:lpstr>
      <vt:lpstr>fork函数的三个版本的特点</vt:lpstr>
      <vt:lpstr>fork函数的实现do_fork(  )</vt:lpstr>
      <vt:lpstr>PowerPoint 演示文稿</vt:lpstr>
      <vt:lpstr>PowerPoint 演示文稿</vt:lpstr>
      <vt:lpstr>进程执行自己的功能</vt:lpstr>
      <vt:lpstr>Unix/Linux可以通过执行用户命令建立新的进程</vt:lpstr>
      <vt:lpstr>PowerPoint 演示文稿</vt:lpstr>
      <vt:lpstr>exec函数族</vt:lpstr>
      <vt:lpstr>进程的阻塞wait(  )</vt:lpstr>
      <vt:lpstr>PowerPoint 演示文稿</vt:lpstr>
      <vt:lpstr>进程的休眠Sleep( )</vt:lpstr>
      <vt:lpstr>Windows进程</vt:lpstr>
      <vt:lpstr>CreateProcess创建进程</vt:lpstr>
      <vt:lpstr>PowerPoint 演示文稿</vt:lpstr>
      <vt:lpstr>PowerPoint 演示文稿</vt:lpstr>
      <vt:lpstr>CreateProcess应用例子</vt:lpstr>
      <vt:lpstr>Windows创建进程的其它函数</vt:lpstr>
      <vt:lpstr>PowerPoint 演示文稿</vt:lpstr>
      <vt:lpstr>补充：守护进程（ daemon进程）</vt:lpstr>
      <vt:lpstr>PowerPoint 演示文稿</vt:lpstr>
      <vt:lpstr>守护进程编程</vt:lpstr>
      <vt:lpstr>例子：一个简单的守护进程</vt:lpstr>
      <vt:lpstr>课后作业3：Linux下编写一个守护进程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 线程</vt:lpstr>
      <vt:lpstr>Linux 线程</vt:lpstr>
      <vt:lpstr>PowerPoint 演示文稿</vt:lpstr>
      <vt:lpstr>PowerPoint 演示文稿</vt:lpstr>
      <vt:lpstr>PowerPoint 演示文稿</vt:lpstr>
      <vt:lpstr>上节课回顾</vt:lpstr>
      <vt:lpstr>PowerPoint 演示文稿</vt:lpstr>
      <vt:lpstr>普通变量共享的方式</vt:lpstr>
      <vt:lpstr>文件资源共享的方式</vt:lpstr>
      <vt:lpstr>PowerPoint 演示文稿</vt:lpstr>
      <vt:lpstr>两个并发进程的运行：结果可能出错且不可再现</vt:lpstr>
      <vt:lpstr>两个并发进程的运行：结果可能出错且不可再现</vt:lpstr>
      <vt:lpstr>临界资源和临界区</vt:lpstr>
      <vt:lpstr>临界资源和临界区</vt:lpstr>
      <vt:lpstr>临界资源和临界区</vt:lpstr>
      <vt:lpstr>访问临界区的方法</vt:lpstr>
      <vt:lpstr>硬件方法</vt:lpstr>
      <vt:lpstr>锁机制</vt:lpstr>
      <vt:lpstr>上锁操作</vt:lpstr>
      <vt:lpstr>开锁操作</vt:lpstr>
      <vt:lpstr>用锁机制访问临界区</vt:lpstr>
      <vt:lpstr>锁机制的应用</vt:lpstr>
      <vt:lpstr>设计临界区访问机制的四个原则</vt:lpstr>
      <vt:lpstr>思考：锁机制是否满足四个设计原则</vt:lpstr>
      <vt:lpstr>PowerPoint 演示文稿</vt:lpstr>
      <vt:lpstr>进程的互斥关系</vt:lpstr>
      <vt:lpstr>PowerPoint 演示文稿</vt:lpstr>
      <vt:lpstr>PowerPoint 演示文稿</vt:lpstr>
      <vt:lpstr>进程同步关系的例子：司机和售票员</vt:lpstr>
      <vt:lpstr>PowerPoint 演示文稿</vt:lpstr>
      <vt:lpstr>PowerPoint 演示文稿</vt:lpstr>
      <vt:lpstr>PowerPoint 演示文稿</vt:lpstr>
      <vt:lpstr>信号灯的概念</vt:lpstr>
      <vt:lpstr>信号灯用于进程同步的基本思想</vt:lpstr>
      <vt:lpstr>信号灯机制</vt:lpstr>
      <vt:lpstr>信号灯机制</vt:lpstr>
      <vt:lpstr>信号灯的操作</vt:lpstr>
      <vt:lpstr>信号灯的操作</vt:lpstr>
      <vt:lpstr>信号灯的操作</vt:lpstr>
      <vt:lpstr>信号灯机制</vt:lpstr>
      <vt:lpstr>实现进程互斥</vt:lpstr>
      <vt:lpstr>实现进程互斥的例子</vt:lpstr>
      <vt:lpstr>上节课回顾</vt:lpstr>
      <vt:lpstr>上节课回顾——</vt:lpstr>
      <vt:lpstr>上节课回顾——</vt:lpstr>
      <vt:lpstr>上节课回顾——</vt:lpstr>
      <vt:lpstr>上节课回顾——</vt:lpstr>
      <vt:lpstr>利用信号灯P-V操作实现同步</vt:lpstr>
      <vt:lpstr>实现进程同步的例子：司机vs售票员</vt:lpstr>
      <vt:lpstr>PowerPoint 演示文稿</vt:lpstr>
      <vt:lpstr>同步例子——进程流图</vt:lpstr>
      <vt:lpstr>同步例子——进程流图</vt:lpstr>
      <vt:lpstr>同步例子——共享缓冲区</vt:lpstr>
      <vt:lpstr>编程任务</vt:lpstr>
      <vt:lpstr>两个线程的程序框架</vt:lpstr>
      <vt:lpstr>同步例子——共享缓冲区</vt:lpstr>
      <vt:lpstr>同步例子——共享缓冲区</vt:lpstr>
      <vt:lpstr>经典同步问题1：生产者和消费者问题</vt:lpstr>
      <vt:lpstr>PowerPoint 演示文稿</vt:lpstr>
      <vt:lpstr>经典同步问题2：读者（Reader）和编者（Editor）问题</vt:lpstr>
      <vt:lpstr>PowerPoint 演示文稿</vt:lpstr>
      <vt:lpstr>上节课回顾</vt:lpstr>
      <vt:lpstr>P-V操作应用总结</vt:lpstr>
      <vt:lpstr>分析下面同步的错误1</vt:lpstr>
      <vt:lpstr>例子1：分析下面的P-V操作能否完成相应的同步</vt:lpstr>
      <vt:lpstr>例子2：分析下面的P-V操作能否完成相应的同步</vt:lpstr>
      <vt:lpstr>PowerPoint 演示文稿</vt:lpstr>
      <vt:lpstr>Windows进程同步机制</vt:lpstr>
      <vt:lpstr>Windows同步机制</vt:lpstr>
      <vt:lpstr>PowerPoint 演示文稿</vt:lpstr>
      <vt:lpstr>在第19行加 WaitForXXX函数等待3个线程结束</vt:lpstr>
      <vt:lpstr>PowerPoint 演示文稿</vt:lpstr>
      <vt:lpstr>等待函数WaitForXXXObject</vt:lpstr>
      <vt:lpstr>等待函数WaitForXObject——</vt:lpstr>
      <vt:lpstr>具有状态（State）的对象（Object）</vt:lpstr>
      <vt:lpstr>PowerPoint 演示文稿</vt:lpstr>
      <vt:lpstr>PowerPoint 演示文稿</vt:lpstr>
      <vt:lpstr>避免程序同时启动多个实例</vt:lpstr>
      <vt:lpstr>利用互斥量对象避免程序同时启动多个实例</vt:lpstr>
      <vt:lpstr>使用互斥量同步的例子</vt:lpstr>
      <vt:lpstr>使用互斥量同步的例子</vt:lpstr>
      <vt:lpstr>PowerPoint 演示文稿</vt:lpstr>
      <vt:lpstr>PowerPoint 演示文稿</vt:lpstr>
      <vt:lpstr>使用信号量同步的例子</vt:lpstr>
      <vt:lpstr>使用信号量同步的例子</vt:lpstr>
      <vt:lpstr>PowerPoint 演示文稿</vt:lpstr>
      <vt:lpstr>PowerPoint 演示文稿</vt:lpstr>
      <vt:lpstr>Linux内核同步机制（自学）</vt:lpstr>
      <vt:lpstr>生产者－消费者问题的线程模拟(第二次实验的内容)</vt:lpstr>
      <vt:lpstr>PowerPoint 演示文稿</vt:lpstr>
      <vt:lpstr>上节课内容回顾</vt:lpstr>
      <vt:lpstr>上节课内容回顾——Windows同步机制</vt:lpstr>
      <vt:lpstr>PowerPoint 演示文稿</vt:lpstr>
      <vt:lpstr>普通变量共享的方式</vt:lpstr>
      <vt:lpstr>文件资源共享的方式</vt:lpstr>
      <vt:lpstr>PowerPoint 演示文稿</vt:lpstr>
      <vt:lpstr>哲学家就餐问题</vt:lpstr>
      <vt:lpstr>用线程实现哲学家的生活Philosopher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并发进程的推进顺序不当能引起死锁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预先静态分配法</vt:lpstr>
      <vt:lpstr>PowerPoint 演示文稿</vt:lpstr>
      <vt:lpstr>有序资源分配法</vt:lpstr>
      <vt:lpstr>上节课回顾</vt:lpstr>
      <vt:lpstr>PowerPoint 演示文稿</vt:lpstr>
      <vt:lpstr>普通变量共享的方式</vt:lpstr>
      <vt:lpstr>课后思考：文件资源共享的方式</vt:lpstr>
      <vt:lpstr>PowerPoint 演示文稿</vt:lpstr>
      <vt:lpstr>PowerPoint 演示文稿</vt:lpstr>
      <vt:lpstr>PowerPoint 演示文稿</vt:lpstr>
      <vt:lpstr>【通过编程实践自学】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1.先来先服务调度（First Come First Serve）</vt:lpstr>
      <vt:lpstr>2.短作业优先调度算法（Short Job First）</vt:lpstr>
      <vt:lpstr>3.响应比高者优先调度算法</vt:lpstr>
      <vt:lpstr>PowerPoint 演示文稿</vt:lpstr>
      <vt:lpstr>4.优先数调度算法</vt:lpstr>
      <vt:lpstr>PowerPoint 演示文稿</vt:lpstr>
      <vt:lpstr>PowerPoint 演示文稿</vt:lpstr>
      <vt:lpstr>循环轮转调度法（ROUND-ROBIN）</vt:lpstr>
      <vt:lpstr>PowerPoint 演示文稿</vt:lpstr>
      <vt:lpstr>PowerPoint 演示文稿</vt:lpstr>
      <vt:lpstr>Linux调度机制宏观评价</vt:lpstr>
      <vt:lpstr>Linux进程的优先级</vt:lpstr>
      <vt:lpstr>进程类型</vt:lpstr>
      <vt:lpstr>调度策略（结合task_struct结构）</vt:lpstr>
      <vt:lpstr>调度策略</vt:lpstr>
      <vt:lpstr>进程调度的依据（结合task_struct结构）</vt:lpstr>
      <vt:lpstr>动态优先级与counter</vt:lpstr>
      <vt:lpstr>子进程新建时的counter</vt:lpstr>
      <vt:lpstr>子进程新建时的调度策略</vt:lpstr>
      <vt:lpstr>调度函数（ schedule函数）</vt:lpstr>
      <vt:lpstr>schedule(  )的主要工作</vt:lpstr>
      <vt:lpstr>选择进程</vt:lpstr>
      <vt:lpstr>衡量进程可调度的程度goodness（ ）函数</vt:lpstr>
      <vt:lpstr>衡量进程可调度的程度goodness（ ）函数</vt:lpstr>
      <vt:lpstr>PowerPoint 演示文稿</vt:lpstr>
      <vt:lpstr>设计调度机制时应考虑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2018-05-25T00:37:13Z</dcterms:created>
  <dcterms:modified xsi:type="dcterms:W3CDTF">2018-05-25T00:39:26Z</dcterms:modified>
</cp:coreProperties>
</file>